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6">
  <p:sldMasterIdLst>
    <p:sldMasterId id="2147483756" r:id="rId1"/>
  </p:sldMasterIdLst>
  <p:notesMasterIdLst>
    <p:notesMasterId r:id="rId48"/>
  </p:notesMasterIdLst>
  <p:sldIdLst>
    <p:sldId id="258" r:id="rId2"/>
    <p:sldId id="844" r:id="rId3"/>
    <p:sldId id="866" r:id="rId4"/>
    <p:sldId id="862" r:id="rId5"/>
    <p:sldId id="965" r:id="rId6"/>
    <p:sldId id="540" r:id="rId7"/>
    <p:sldId id="781" r:id="rId8"/>
    <p:sldId id="785" r:id="rId9"/>
    <p:sldId id="969" r:id="rId10"/>
    <p:sldId id="882" r:id="rId11"/>
    <p:sldId id="978" r:id="rId12"/>
    <p:sldId id="979" r:id="rId13"/>
    <p:sldId id="980" r:id="rId14"/>
    <p:sldId id="981" r:id="rId15"/>
    <p:sldId id="982" r:id="rId16"/>
    <p:sldId id="983" r:id="rId17"/>
    <p:sldId id="985" r:id="rId18"/>
    <p:sldId id="845" r:id="rId19"/>
    <p:sldId id="885" r:id="rId20"/>
    <p:sldId id="966" r:id="rId21"/>
    <p:sldId id="784" r:id="rId22"/>
    <p:sldId id="829" r:id="rId23"/>
    <p:sldId id="831" r:id="rId24"/>
    <p:sldId id="832" r:id="rId25"/>
    <p:sldId id="833" r:id="rId26"/>
    <p:sldId id="834" r:id="rId27"/>
    <p:sldId id="575" r:id="rId28"/>
    <p:sldId id="836" r:id="rId29"/>
    <p:sldId id="841" r:id="rId30"/>
    <p:sldId id="842" r:id="rId31"/>
    <p:sldId id="867" r:id="rId32"/>
    <p:sldId id="883" r:id="rId33"/>
    <p:sldId id="886" r:id="rId34"/>
    <p:sldId id="830" r:id="rId35"/>
    <p:sldId id="472" r:id="rId36"/>
    <p:sldId id="544" r:id="rId37"/>
    <p:sldId id="735" r:id="rId38"/>
    <p:sldId id="929" r:id="rId39"/>
    <p:sldId id="724" r:id="rId40"/>
    <p:sldId id="736" r:id="rId41"/>
    <p:sldId id="884" r:id="rId42"/>
    <p:sldId id="986" r:id="rId43"/>
    <p:sldId id="848" r:id="rId44"/>
    <p:sldId id="970" r:id="rId45"/>
    <p:sldId id="847" r:id="rId46"/>
    <p:sldId id="953" r:id="rId47"/>
  </p:sldIdLst>
  <p:sldSz cx="9144000" cy="6858000" type="screen4x3"/>
  <p:notesSz cx="6735763" cy="9866313"/>
  <p:defaultTex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FFCC"/>
    <a:srgbClr val="FFFF99"/>
    <a:srgbClr val="A20000"/>
    <a:srgbClr val="3072C2"/>
    <a:srgbClr val="9491C1"/>
    <a:srgbClr val="A3A0CA"/>
    <a:srgbClr val="8B72AA"/>
    <a:srgbClr val="33CC33"/>
    <a:srgbClr val="00236E"/>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3297" autoAdjust="0"/>
    <p:restoredTop sz="83033" autoAdjust="0"/>
  </p:normalViewPr>
  <p:slideViewPr>
    <p:cSldViewPr snapToGrid="0">
      <p:cViewPr varScale="1">
        <p:scale>
          <a:sx n="75" d="100"/>
          <a:sy n="75" d="100"/>
        </p:scale>
        <p:origin x="-1704" y="-10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Lst>
  </p:outlineViewPr>
  <p:notesTextViewPr>
    <p:cViewPr>
      <p:scale>
        <a:sx n="100" d="100"/>
        <a:sy n="100" d="100"/>
      </p:scale>
      <p:origin x="0" y="0"/>
    </p:cViewPr>
  </p:notesTextViewPr>
  <p:sorterViewPr>
    <p:cViewPr>
      <p:scale>
        <a:sx n="100" d="100"/>
        <a:sy n="100" d="100"/>
      </p:scale>
      <p:origin x="0" y="3804"/>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_rels/viewProps.xml.rels><?xml version="1.0" encoding="UTF-8" standalone="yes"?>
<Relationships xmlns="http://schemas.openxmlformats.org/package/2006/relationships"><Relationship Id="rId8" Type="http://schemas.openxmlformats.org/officeDocument/2006/relationships/slide" Target="slides/slide8.xml"/><Relationship Id="rId13" Type="http://schemas.openxmlformats.org/officeDocument/2006/relationships/slide" Target="slides/slide14.xml"/><Relationship Id="rId18" Type="http://schemas.openxmlformats.org/officeDocument/2006/relationships/slide" Target="slides/slide19.xml"/><Relationship Id="rId26" Type="http://schemas.openxmlformats.org/officeDocument/2006/relationships/slide" Target="slides/slide28.xml"/><Relationship Id="rId39" Type="http://schemas.openxmlformats.org/officeDocument/2006/relationships/slide" Target="slides/slide41.xml"/><Relationship Id="rId3" Type="http://schemas.openxmlformats.org/officeDocument/2006/relationships/slide" Target="slides/slide3.xml"/><Relationship Id="rId21" Type="http://schemas.openxmlformats.org/officeDocument/2006/relationships/slide" Target="slides/slide23.xml"/><Relationship Id="rId34" Type="http://schemas.openxmlformats.org/officeDocument/2006/relationships/slide" Target="slides/slide36.xml"/><Relationship Id="rId7" Type="http://schemas.openxmlformats.org/officeDocument/2006/relationships/slide" Target="slides/slide7.xml"/><Relationship Id="rId12" Type="http://schemas.openxmlformats.org/officeDocument/2006/relationships/slide" Target="slides/slide13.xml"/><Relationship Id="rId17" Type="http://schemas.openxmlformats.org/officeDocument/2006/relationships/slide" Target="slides/slide18.xml"/><Relationship Id="rId25" Type="http://schemas.openxmlformats.org/officeDocument/2006/relationships/slide" Target="slides/slide27.xml"/><Relationship Id="rId33" Type="http://schemas.openxmlformats.org/officeDocument/2006/relationships/slide" Target="slides/slide35.xml"/><Relationship Id="rId38" Type="http://schemas.openxmlformats.org/officeDocument/2006/relationships/slide" Target="slides/slide40.xml"/><Relationship Id="rId2" Type="http://schemas.openxmlformats.org/officeDocument/2006/relationships/slide" Target="slides/slide2.xml"/><Relationship Id="rId16" Type="http://schemas.openxmlformats.org/officeDocument/2006/relationships/slide" Target="slides/slide17.xml"/><Relationship Id="rId20" Type="http://schemas.openxmlformats.org/officeDocument/2006/relationships/slide" Target="slides/slide22.xml"/><Relationship Id="rId29" Type="http://schemas.openxmlformats.org/officeDocument/2006/relationships/slide" Target="slides/slide31.xml"/><Relationship Id="rId41" Type="http://schemas.openxmlformats.org/officeDocument/2006/relationships/slide" Target="slides/slide45.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2.xml"/><Relationship Id="rId24" Type="http://schemas.openxmlformats.org/officeDocument/2006/relationships/slide" Target="slides/slide26.xml"/><Relationship Id="rId32" Type="http://schemas.openxmlformats.org/officeDocument/2006/relationships/slide" Target="slides/slide34.xml"/><Relationship Id="rId37" Type="http://schemas.openxmlformats.org/officeDocument/2006/relationships/slide" Target="slides/slide39.xml"/><Relationship Id="rId40" Type="http://schemas.openxmlformats.org/officeDocument/2006/relationships/slide" Target="slides/slide43.xml"/><Relationship Id="rId5" Type="http://schemas.openxmlformats.org/officeDocument/2006/relationships/slide" Target="slides/slide5.xml"/><Relationship Id="rId15" Type="http://schemas.openxmlformats.org/officeDocument/2006/relationships/slide" Target="slides/slide16.xml"/><Relationship Id="rId23" Type="http://schemas.openxmlformats.org/officeDocument/2006/relationships/slide" Target="slides/slide25.xml"/><Relationship Id="rId28" Type="http://schemas.openxmlformats.org/officeDocument/2006/relationships/slide" Target="slides/slide30.xml"/><Relationship Id="rId36" Type="http://schemas.openxmlformats.org/officeDocument/2006/relationships/slide" Target="slides/slide38.xml"/><Relationship Id="rId10" Type="http://schemas.openxmlformats.org/officeDocument/2006/relationships/slide" Target="slides/slide11.xml"/><Relationship Id="rId19" Type="http://schemas.openxmlformats.org/officeDocument/2006/relationships/slide" Target="slides/slide21.xml"/><Relationship Id="rId31" Type="http://schemas.openxmlformats.org/officeDocument/2006/relationships/slide" Target="slides/slide33.xml"/><Relationship Id="rId4" Type="http://schemas.openxmlformats.org/officeDocument/2006/relationships/slide" Target="slides/slide4.xml"/><Relationship Id="rId9" Type="http://schemas.openxmlformats.org/officeDocument/2006/relationships/slide" Target="slides/slide10.xml"/><Relationship Id="rId14" Type="http://schemas.openxmlformats.org/officeDocument/2006/relationships/slide" Target="slides/slide15.xml"/><Relationship Id="rId22" Type="http://schemas.openxmlformats.org/officeDocument/2006/relationships/slide" Target="slides/slide24.xml"/><Relationship Id="rId27" Type="http://schemas.openxmlformats.org/officeDocument/2006/relationships/slide" Target="slides/slide29.xml"/><Relationship Id="rId30" Type="http://schemas.openxmlformats.org/officeDocument/2006/relationships/slide" Target="slides/slide32.xml"/><Relationship Id="rId35"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1" y="0"/>
            <a:ext cx="2918830" cy="493316"/>
          </a:xfrm>
          <a:prstGeom prst="rect">
            <a:avLst/>
          </a:prstGeom>
        </p:spPr>
        <p:txBody>
          <a:bodyPr vert="horz" lIns="90754" tIns="45377" rIns="90754" bIns="45377" rtlCol="0"/>
          <a:lstStyle>
            <a:lvl1pPr algn="l" fontAlgn="auto">
              <a:spcBef>
                <a:spcPts val="0"/>
              </a:spcBef>
              <a:spcAft>
                <a:spcPts val="0"/>
              </a:spcAft>
              <a:defRPr sz="1200">
                <a:latin typeface="+mn-lt"/>
                <a:ea typeface="+mn-ea"/>
              </a:defRPr>
            </a:lvl1pPr>
          </a:lstStyle>
          <a:p>
            <a:pPr>
              <a:defRPr/>
            </a:pPr>
            <a:endParaRPr lang="ja-JP" altLang="en-US"/>
          </a:p>
        </p:txBody>
      </p:sp>
      <p:sp>
        <p:nvSpPr>
          <p:cNvPr id="3" name="日付プレースホルダ 2"/>
          <p:cNvSpPr>
            <a:spLocks noGrp="1"/>
          </p:cNvSpPr>
          <p:nvPr>
            <p:ph type="dt" idx="1"/>
          </p:nvPr>
        </p:nvSpPr>
        <p:spPr>
          <a:xfrm>
            <a:off x="3815375" y="0"/>
            <a:ext cx="2918830" cy="493316"/>
          </a:xfrm>
          <a:prstGeom prst="rect">
            <a:avLst/>
          </a:prstGeom>
        </p:spPr>
        <p:txBody>
          <a:bodyPr vert="horz" lIns="90754" tIns="45377" rIns="90754" bIns="45377" rtlCol="0"/>
          <a:lstStyle>
            <a:lvl1pPr algn="r" fontAlgn="auto">
              <a:spcBef>
                <a:spcPts val="0"/>
              </a:spcBef>
              <a:spcAft>
                <a:spcPts val="0"/>
              </a:spcAft>
              <a:defRPr sz="1200">
                <a:latin typeface="+mn-lt"/>
                <a:ea typeface="+mn-ea"/>
              </a:defRPr>
            </a:lvl1pPr>
          </a:lstStyle>
          <a:p>
            <a:pPr>
              <a:defRPr/>
            </a:pPr>
            <a:fld id="{32091B28-DD54-461E-8977-9AC249651DC5}" type="datetimeFigureOut">
              <a:rPr lang="ja-JP" altLang="en-US"/>
              <a:pPr>
                <a:defRPr/>
              </a:pPr>
              <a:t>2013/7/1</a:t>
            </a:fld>
            <a:endParaRPr lang="ja-JP" altLang="en-US" dirty="0"/>
          </a:p>
        </p:txBody>
      </p:sp>
      <p:sp>
        <p:nvSpPr>
          <p:cNvPr id="4" name="スライド イメージ プレースホルダ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0754" tIns="45377" rIns="90754" bIns="45377" rtlCol="0" anchor="ctr"/>
          <a:lstStyle/>
          <a:p>
            <a:pPr lvl="0"/>
            <a:endParaRPr lang="ja-JP" altLang="en-US" noProof="0" dirty="0"/>
          </a:p>
        </p:txBody>
      </p:sp>
      <p:sp>
        <p:nvSpPr>
          <p:cNvPr id="5" name="ノート プレースホルダ 4"/>
          <p:cNvSpPr>
            <a:spLocks noGrp="1"/>
          </p:cNvSpPr>
          <p:nvPr>
            <p:ph type="body" sz="quarter" idx="3"/>
          </p:nvPr>
        </p:nvSpPr>
        <p:spPr>
          <a:xfrm>
            <a:off x="673577" y="4686499"/>
            <a:ext cx="5388610" cy="4439841"/>
          </a:xfrm>
          <a:prstGeom prst="rect">
            <a:avLst/>
          </a:prstGeom>
        </p:spPr>
        <p:txBody>
          <a:bodyPr vert="horz" lIns="90754" tIns="45377" rIns="90754" bIns="45377" rtlCol="0">
            <a:normAutofit/>
          </a:bodyPr>
          <a:lstStyle/>
          <a:p>
            <a:pPr lvl="0"/>
            <a:r>
              <a:rPr lang="ja-JP" altLang="en-US" noProof="0" smtClean="0"/>
              <a:t>マスタ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endParaRPr lang="ja-JP" altLang="en-US" noProof="0"/>
          </a:p>
        </p:txBody>
      </p:sp>
      <p:sp>
        <p:nvSpPr>
          <p:cNvPr id="6" name="フッター プレースホルダ 5"/>
          <p:cNvSpPr>
            <a:spLocks noGrp="1"/>
          </p:cNvSpPr>
          <p:nvPr>
            <p:ph type="ftr" sz="quarter" idx="4"/>
          </p:nvPr>
        </p:nvSpPr>
        <p:spPr>
          <a:xfrm>
            <a:off x="1" y="9371284"/>
            <a:ext cx="2918830" cy="493316"/>
          </a:xfrm>
          <a:prstGeom prst="rect">
            <a:avLst/>
          </a:prstGeom>
        </p:spPr>
        <p:txBody>
          <a:bodyPr vert="horz" lIns="90754" tIns="45377" rIns="90754" bIns="45377" rtlCol="0" anchor="b"/>
          <a:lstStyle>
            <a:lvl1pPr algn="l" fontAlgn="auto">
              <a:spcBef>
                <a:spcPts val="0"/>
              </a:spcBef>
              <a:spcAft>
                <a:spcPts val="0"/>
              </a:spcAft>
              <a:defRPr sz="1200">
                <a:latin typeface="+mn-lt"/>
                <a:ea typeface="+mn-ea"/>
              </a:defRPr>
            </a:lvl1pPr>
          </a:lstStyle>
          <a:p>
            <a:pPr>
              <a:defRPr/>
            </a:pPr>
            <a:endParaRPr lang="ja-JP" altLang="en-US"/>
          </a:p>
        </p:txBody>
      </p:sp>
      <p:sp>
        <p:nvSpPr>
          <p:cNvPr id="7" name="スライド番号プレースホルダ 6"/>
          <p:cNvSpPr>
            <a:spLocks noGrp="1"/>
          </p:cNvSpPr>
          <p:nvPr>
            <p:ph type="sldNum" sz="quarter" idx="5"/>
          </p:nvPr>
        </p:nvSpPr>
        <p:spPr>
          <a:xfrm>
            <a:off x="3815375" y="9371284"/>
            <a:ext cx="2918830" cy="493316"/>
          </a:xfrm>
          <a:prstGeom prst="rect">
            <a:avLst/>
          </a:prstGeom>
        </p:spPr>
        <p:txBody>
          <a:bodyPr vert="horz" lIns="90754" tIns="45377" rIns="90754" bIns="45377" rtlCol="0" anchor="b"/>
          <a:lstStyle>
            <a:lvl1pPr algn="r" fontAlgn="auto">
              <a:spcBef>
                <a:spcPts val="0"/>
              </a:spcBef>
              <a:spcAft>
                <a:spcPts val="0"/>
              </a:spcAft>
              <a:defRPr sz="1200">
                <a:latin typeface="+mn-lt"/>
                <a:ea typeface="+mn-ea"/>
              </a:defRPr>
            </a:lvl1pPr>
          </a:lstStyle>
          <a:p>
            <a:pPr>
              <a:defRPr/>
            </a:pPr>
            <a:fld id="{E13E8611-1511-46D8-9231-5EA69343EC7B}" type="slidenum">
              <a:rPr lang="ja-JP" altLang="en-US"/>
              <a:pPr>
                <a:defRPr/>
              </a:pPr>
              <a:t>&lt;#&gt;</a:t>
            </a:fld>
            <a:endParaRPr lang="ja-JP" altLang="en-US" dirty="0"/>
          </a:p>
        </p:txBody>
      </p:sp>
    </p:spTree>
    <p:extLst>
      <p:ext uri="{BB962C8B-B14F-4D97-AF65-F5344CB8AC3E}">
        <p14:creationId xmlns:p14="http://schemas.microsoft.com/office/powerpoint/2010/main" xmlns="" val="13846171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74755"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ja-JP" altLang="en-US" dirty="0" smtClean="0"/>
          </a:p>
        </p:txBody>
      </p:sp>
      <p:sp>
        <p:nvSpPr>
          <p:cNvPr id="72708" name="スライド番号プレースホル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63DB88A-0D2F-463E-ABAE-8A29ADA89C9E}" type="slidenum">
              <a:rPr lang="ja-JP" altLang="en-US" smtClean="0"/>
              <a:pPr fontAlgn="base">
                <a:spcBef>
                  <a:spcPct val="0"/>
                </a:spcBef>
                <a:spcAft>
                  <a:spcPct val="0"/>
                </a:spcAft>
                <a:defRPr/>
              </a:pPr>
              <a:t>1</a:t>
            </a:fld>
            <a:endParaRPr lang="ja-JP"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10</a:t>
            </a:fld>
            <a:endParaRPr lang="ja-JP"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DE3FEDEF-417A-4920-A170-BB37EBED63AE}" type="slidenum">
              <a:rPr lang="en-US" altLang="ja-JP" smtClean="0">
                <a:latin typeface="Times" pitchFamily="18" charset="0"/>
              </a:rPr>
              <a:pPr/>
              <a:t>11</a:t>
            </a:fld>
            <a:endParaRPr lang="en-US" altLang="ja-JP" smtClean="0">
              <a:latin typeface="Times"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ja-JP" altLang="ja-JP"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12</a:t>
            </a:fld>
            <a:endParaRPr lang="ja-JP"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13</a:t>
            </a:fld>
            <a:endParaRPr lang="en-US" altLang="ja-JP"/>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smtClean="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14</a:t>
            </a:fld>
            <a:endParaRPr lang="ja-JP" altLang="en-US" dirty="0"/>
          </a:p>
        </p:txBody>
      </p:sp>
    </p:spTree>
    <p:extLst>
      <p:ext uri="{BB962C8B-B14F-4D97-AF65-F5344CB8AC3E}">
        <p14:creationId xmlns:p14="http://schemas.microsoft.com/office/powerpoint/2010/main" xmlns="" val="1766892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15</a:t>
            </a:fld>
            <a:endParaRPr lang="ja-JP" altLang="en-US" dirty="0"/>
          </a:p>
        </p:txBody>
      </p:sp>
    </p:spTree>
    <p:extLst>
      <p:ext uri="{BB962C8B-B14F-4D97-AF65-F5344CB8AC3E}">
        <p14:creationId xmlns:p14="http://schemas.microsoft.com/office/powerpoint/2010/main" xmlns="" val="1218992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16</a:t>
            </a:fld>
            <a:endParaRPr lang="ja-JP" altLang="en-US" dirty="0"/>
          </a:p>
        </p:txBody>
      </p:sp>
    </p:spTree>
    <p:extLst>
      <p:ext uri="{BB962C8B-B14F-4D97-AF65-F5344CB8AC3E}">
        <p14:creationId xmlns:p14="http://schemas.microsoft.com/office/powerpoint/2010/main" xmlns="" val="1739201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17</a:t>
            </a:fld>
            <a:endParaRPr lang="ja-JP"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18</a:t>
            </a:fld>
            <a:endParaRPr lang="ja-JP"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en-US" altLang="ja-JP" dirty="0" smtClean="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19</a:t>
            </a:fld>
            <a:endParaRPr lang="ja-JP"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2</a:t>
            </a:fld>
            <a:endParaRPr lang="en-US" altLang="ja-JP"/>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20</a:t>
            </a:fld>
            <a:endParaRPr lang="ja-JP"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21</a:t>
            </a:fld>
            <a:endParaRPr lang="ja-JP"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22</a:t>
            </a:fld>
            <a:endParaRPr lang="en-US" altLang="ja-JP"/>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en-US" altLang="ja-JP" dirty="0" smtClean="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23</a:t>
            </a:fld>
            <a:endParaRPr lang="ja-JP"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24</a:t>
            </a:fld>
            <a:endParaRPr lang="ja-JP" altLang="en-US" dirty="0"/>
          </a:p>
        </p:txBody>
      </p:sp>
    </p:spTree>
    <p:extLst>
      <p:ext uri="{BB962C8B-B14F-4D97-AF65-F5344CB8AC3E}">
        <p14:creationId xmlns:p14="http://schemas.microsoft.com/office/powerpoint/2010/main" xmlns="" val="1019622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25</a:t>
            </a:fld>
            <a:endParaRPr lang="ja-JP" altLang="en-US" dirty="0"/>
          </a:p>
        </p:txBody>
      </p:sp>
    </p:spTree>
    <p:extLst>
      <p:ext uri="{BB962C8B-B14F-4D97-AF65-F5344CB8AC3E}">
        <p14:creationId xmlns:p14="http://schemas.microsoft.com/office/powerpoint/2010/main" xmlns="" val="963547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smtClean="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26</a:t>
            </a:fld>
            <a:endParaRPr lang="ja-JP" altLang="en-US" dirty="0"/>
          </a:p>
        </p:txBody>
      </p:sp>
    </p:spTree>
    <p:extLst>
      <p:ext uri="{BB962C8B-B14F-4D97-AF65-F5344CB8AC3E}">
        <p14:creationId xmlns:p14="http://schemas.microsoft.com/office/powerpoint/2010/main" xmlns="" val="4106658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smtClean="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27</a:t>
            </a:fld>
            <a:endParaRPr lang="ja-JP" altLang="en-US" dirty="0"/>
          </a:p>
        </p:txBody>
      </p:sp>
    </p:spTree>
    <p:extLst>
      <p:ext uri="{BB962C8B-B14F-4D97-AF65-F5344CB8AC3E}">
        <p14:creationId xmlns:p14="http://schemas.microsoft.com/office/powerpoint/2010/main" xmlns="" val="1129487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28</a:t>
            </a:fld>
            <a:endParaRPr lang="ja-JP"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ja-JP" altLang="en-US" dirty="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29</a:t>
            </a:fld>
            <a:endParaRPr lang="ja-JP" altLang="en-US" dirty="0"/>
          </a:p>
        </p:txBody>
      </p:sp>
    </p:spTree>
    <p:extLst>
      <p:ext uri="{BB962C8B-B14F-4D97-AF65-F5344CB8AC3E}">
        <p14:creationId xmlns:p14="http://schemas.microsoft.com/office/powerpoint/2010/main" xmlns="" val="1700051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ja-JP" dirty="0" smtClean="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3</a:t>
            </a:fld>
            <a:endParaRPr lang="ja-JP"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30</a:t>
            </a:fld>
            <a:endParaRPr lang="ja-JP"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31</a:t>
            </a:fld>
            <a:endParaRPr lang="ja-JP"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32</a:t>
            </a:fld>
            <a:endParaRPr lang="ja-JP"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33</a:t>
            </a:fld>
            <a:endParaRPr lang="ja-JP"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34</a:t>
            </a:fld>
            <a:endParaRPr lang="en-US" altLang="ja-JP"/>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35</a:t>
            </a:fld>
            <a:endParaRPr lang="ja-JP" altLang="en-US" dirty="0"/>
          </a:p>
        </p:txBody>
      </p:sp>
    </p:spTree>
    <p:extLst>
      <p:ext uri="{BB962C8B-B14F-4D97-AF65-F5344CB8AC3E}">
        <p14:creationId xmlns:p14="http://schemas.microsoft.com/office/powerpoint/2010/main" xmlns="" val="1462222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36</a:t>
            </a:fld>
            <a:endParaRPr lang="ja-JP" altLang="en-US" dirty="0"/>
          </a:p>
        </p:txBody>
      </p:sp>
    </p:spTree>
    <p:extLst>
      <p:ext uri="{BB962C8B-B14F-4D97-AF65-F5344CB8AC3E}">
        <p14:creationId xmlns:p14="http://schemas.microsoft.com/office/powerpoint/2010/main" xmlns="" val="2166396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smtClean="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37</a:t>
            </a:fld>
            <a:endParaRPr lang="ja-JP" altLang="en-US" dirty="0"/>
          </a:p>
        </p:txBody>
      </p:sp>
    </p:spTree>
    <p:extLst>
      <p:ext uri="{BB962C8B-B14F-4D97-AF65-F5344CB8AC3E}">
        <p14:creationId xmlns:p14="http://schemas.microsoft.com/office/powerpoint/2010/main" xmlns="" val="14183626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38</a:t>
            </a:fld>
            <a:endParaRPr lang="ja-JP"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39</a:t>
            </a:fld>
            <a:endParaRPr lang="ja-JP"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4</a:t>
            </a:fld>
            <a:endParaRPr lang="ja-JP" altLang="en-US" dirty="0"/>
          </a:p>
        </p:txBody>
      </p:sp>
    </p:spTree>
    <p:extLst>
      <p:ext uri="{BB962C8B-B14F-4D97-AF65-F5344CB8AC3E}">
        <p14:creationId xmlns:p14="http://schemas.microsoft.com/office/powerpoint/2010/main" xmlns="" val="20374599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40</a:t>
            </a:fld>
            <a:endParaRPr lang="ja-JP"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41</a:t>
            </a:fld>
            <a:endParaRPr lang="ja-JP"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42</a:t>
            </a:fld>
            <a:endParaRPr lang="ja-JP"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43</a:t>
            </a:fld>
            <a:endParaRPr lang="en-US" altLang="ja-JP"/>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44</a:t>
            </a:fld>
            <a:endParaRPr lang="ja-JP"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45</a:t>
            </a:fld>
            <a:endParaRPr lang="ja-JP" altLang="en-US" dirty="0"/>
          </a:p>
        </p:txBody>
      </p:sp>
    </p:spTree>
    <p:extLst>
      <p:ext uri="{BB962C8B-B14F-4D97-AF65-F5344CB8AC3E}">
        <p14:creationId xmlns:p14="http://schemas.microsoft.com/office/powerpoint/2010/main" xmlns="" val="14126813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46</a:t>
            </a:fld>
            <a:endParaRPr lang="ja-JP"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5</a:t>
            </a:fld>
            <a:endParaRPr lang="ja-JP"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6</a:t>
            </a:fld>
            <a:endParaRPr lang="en-US" altLang="ja-JP"/>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ja-JP" altLang="en-US" dirty="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7</a:t>
            </a:fld>
            <a:endParaRPr lang="ja-JP" altLang="en-US" dirty="0"/>
          </a:p>
        </p:txBody>
      </p:sp>
    </p:spTree>
    <p:extLst>
      <p:ext uri="{BB962C8B-B14F-4D97-AF65-F5344CB8AC3E}">
        <p14:creationId xmlns:p14="http://schemas.microsoft.com/office/powerpoint/2010/main" xmlns="" val="84624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8</a:t>
            </a:fld>
            <a:endParaRPr lang="ja-JP" altLang="en-US" dirty="0"/>
          </a:p>
        </p:txBody>
      </p:sp>
    </p:spTree>
    <p:extLst>
      <p:ext uri="{BB962C8B-B14F-4D97-AF65-F5344CB8AC3E}">
        <p14:creationId xmlns:p14="http://schemas.microsoft.com/office/powerpoint/2010/main" xmlns="" val="3771657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9</a:t>
            </a:fld>
            <a:endParaRPr lang="ja-JP"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4" name="Rectangle 6"/>
          <p:cNvSpPr>
            <a:spLocks noChangeArrowheads="1"/>
          </p:cNvSpPr>
          <p:nvPr userDrawn="1"/>
        </p:nvSpPr>
        <p:spPr bwMode="auto">
          <a:xfrm>
            <a:off x="0" y="3262313"/>
            <a:ext cx="8208963" cy="273050"/>
          </a:xfrm>
          <a:prstGeom prst="rect">
            <a:avLst/>
          </a:prstGeom>
          <a:gradFill flip="none" rotWithShape="1">
            <a:gsLst>
              <a:gs pos="0">
                <a:schemeClr val="accent1"/>
              </a:gs>
              <a:gs pos="50000">
                <a:schemeClr val="accent1"/>
              </a:gs>
              <a:gs pos="100000">
                <a:schemeClr val="tx2">
                  <a:lumMod val="60000"/>
                  <a:lumOff val="40000"/>
                </a:schemeClr>
              </a:gs>
            </a:gsLst>
            <a:lin ang="0" scaled="1"/>
            <a:tileRect/>
          </a:gradFill>
          <a:ln w="9525">
            <a:noFill/>
            <a:miter lim="800000"/>
            <a:headEnd/>
            <a:tailEnd/>
          </a:ln>
          <a:effectLst/>
        </p:spPr>
        <p:txBody>
          <a:bodyPr wrap="none" anchor="ctr"/>
          <a:lstStyle/>
          <a:p>
            <a:pPr fontAlgn="auto">
              <a:spcBef>
                <a:spcPts val="0"/>
              </a:spcBef>
              <a:spcAft>
                <a:spcPts val="0"/>
              </a:spcAft>
              <a:defRPr/>
            </a:pPr>
            <a:endParaRPr lang="ja-JP" altLang="en-US" dirty="0">
              <a:latin typeface="+mn-lt"/>
              <a:ea typeface="+mn-ea"/>
            </a:endParaRPr>
          </a:p>
        </p:txBody>
      </p:sp>
      <p:sp>
        <p:nvSpPr>
          <p:cNvPr id="2" name="タイトル 1"/>
          <p:cNvSpPr>
            <a:spLocks noGrp="1"/>
          </p:cNvSpPr>
          <p:nvPr>
            <p:ph type="ctrTitle"/>
          </p:nvPr>
        </p:nvSpPr>
        <p:spPr>
          <a:xfrm>
            <a:off x="214282" y="1785926"/>
            <a:ext cx="7772400" cy="1470025"/>
          </a:xfrm>
        </p:spPr>
        <p:txBody>
          <a:bodyPr/>
          <a:lstStyle>
            <a:lvl1pPr algn="l">
              <a:defRPr/>
            </a:lvl1p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214282" y="3643314"/>
            <a:ext cx="64008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dirty="0" smtClean="0"/>
              <a:t>マスタ サブタイトルの書式設定</a:t>
            </a:r>
            <a:endParaRPr lang="ja-JP" altLang="en-US" dirty="0"/>
          </a:p>
        </p:txBody>
      </p:sp>
      <p:sp>
        <p:nvSpPr>
          <p:cNvPr id="5" name="スライド番号プレースホルダ 5"/>
          <p:cNvSpPr>
            <a:spLocks noGrp="1"/>
          </p:cNvSpPr>
          <p:nvPr>
            <p:ph type="sldNum" sz="quarter" idx="10"/>
          </p:nvPr>
        </p:nvSpPr>
        <p:spPr>
          <a:xfrm>
            <a:off x="8608442" y="6597352"/>
            <a:ext cx="500062" cy="142875"/>
          </a:xfrm>
        </p:spPr>
        <p:txBody>
          <a:bodyPr/>
          <a:lstStyle>
            <a:lvl1pPr>
              <a:defRPr/>
            </a:lvl1pPr>
          </a:lstStyle>
          <a:p>
            <a:pPr>
              <a:defRPr/>
            </a:pPr>
            <a:fld id="{70DB0929-1EB8-4001-A684-1BF45466AD46}" type="slidenum">
              <a:rPr lang="ja-JP" altLang="en-US"/>
              <a:pPr>
                <a:defRPr/>
              </a:pPr>
              <a:t>&lt;#&gt;</a:t>
            </a:fld>
            <a:endParaRPr lang="ja-JP"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 5"/>
          <p:cNvSpPr>
            <a:spLocks noGrp="1"/>
          </p:cNvSpPr>
          <p:nvPr>
            <p:ph type="sldNum" sz="quarter" idx="10"/>
          </p:nvPr>
        </p:nvSpPr>
        <p:spPr>
          <a:xfrm>
            <a:off x="8572500" y="6715125"/>
            <a:ext cx="500063" cy="142875"/>
          </a:xfrm>
        </p:spPr>
        <p:txBody>
          <a:bodyPr/>
          <a:lstStyle>
            <a:lvl1pPr>
              <a:defRPr/>
            </a:lvl1pPr>
          </a:lstStyle>
          <a:p>
            <a:pPr>
              <a:defRPr/>
            </a:pPr>
            <a:fld id="{6593CDE6-8E72-4F02-8A0A-8C5C05DE81B0}" type="slidenum">
              <a:rPr lang="ja-JP" altLang="en-US"/>
              <a:pPr>
                <a:defRPr/>
              </a:pPr>
              <a:t>&lt;#&gt;</a:t>
            </a:fld>
            <a:endParaRPr lang="ja-JP"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E3890052-E728-480E-B7E5-31AF8B81F8FC}" type="slidenum">
              <a:rPr lang="ja-JP" altLang="en-US"/>
              <a:pPr>
                <a:defRPr/>
              </a:pPr>
              <a:t>&lt;#&gt;</a:t>
            </a:fld>
            <a:endParaRPr lang="ja-JP"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5" name="テキスト ボックス 4"/>
          <p:cNvSpPr txBox="1"/>
          <p:nvPr userDrawn="1"/>
        </p:nvSpPr>
        <p:spPr>
          <a:xfrm>
            <a:off x="449263" y="4929188"/>
            <a:ext cx="8229600" cy="1357312"/>
          </a:xfrm>
          <a:prstGeom prst="rect">
            <a:avLst/>
          </a:prstGeom>
          <a:noFill/>
        </p:spPr>
        <p:txBody>
          <a:bodyPr/>
          <a:lstStyle/>
          <a:p>
            <a:pPr fontAlgn="auto">
              <a:spcBef>
                <a:spcPts val="0"/>
              </a:spcBef>
              <a:spcAft>
                <a:spcPts val="0"/>
              </a:spcAft>
              <a:defRPr/>
            </a:pPr>
            <a:endParaRPr lang="ja-JP" altLang="en-US" sz="1400" dirty="0">
              <a:latin typeface="+mn-lt"/>
              <a:ea typeface="+mn-ea"/>
            </a:endParaRPr>
          </a:p>
        </p:txBody>
      </p:sp>
      <p:sp>
        <p:nvSpPr>
          <p:cNvPr id="6" name="正方形/長方形 5"/>
          <p:cNvSpPr/>
          <p:nvPr userDrawn="1"/>
        </p:nvSpPr>
        <p:spPr>
          <a:xfrm>
            <a:off x="0" y="785813"/>
            <a:ext cx="9144000" cy="71437"/>
          </a:xfrm>
          <a:prstGeom prst="rect">
            <a:avLst/>
          </a:prstGeom>
          <a:gradFill flip="none" rotWithShape="1">
            <a:gsLst>
              <a:gs pos="0">
                <a:srgbClr val="33CC33">
                  <a:shade val="30000"/>
                  <a:satMod val="115000"/>
                </a:srgbClr>
              </a:gs>
              <a:gs pos="50000">
                <a:srgbClr val="33CC33">
                  <a:shade val="67500"/>
                  <a:satMod val="115000"/>
                </a:srgbClr>
              </a:gs>
              <a:gs pos="100000">
                <a:srgbClr val="33CC33">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49708" y="274638"/>
            <a:ext cx="8229600" cy="439718"/>
          </a:xfrm>
        </p:spPr>
        <p:txBody>
          <a:bodyPr>
            <a:noAutofit/>
          </a:bodyPr>
          <a:lstStyle>
            <a:lvl1pPr>
              <a:defRPr sz="3600" b="1"/>
            </a:lvl1pPr>
          </a:lstStyle>
          <a:p>
            <a:r>
              <a:rPr lang="ja-JP" altLang="en-US" dirty="0" smtClean="0"/>
              <a:t>マスタ タイトルの書式設定</a:t>
            </a:r>
            <a:endParaRPr lang="ja-JP" altLang="en-US" dirty="0"/>
          </a:p>
        </p:txBody>
      </p:sp>
      <p:sp>
        <p:nvSpPr>
          <p:cNvPr id="3" name="コンテンツ プレースホルダ 2"/>
          <p:cNvSpPr>
            <a:spLocks noGrp="1"/>
          </p:cNvSpPr>
          <p:nvPr>
            <p:ph idx="1"/>
          </p:nvPr>
        </p:nvSpPr>
        <p:spPr>
          <a:xfrm>
            <a:off x="449708" y="857233"/>
            <a:ext cx="8229600" cy="4000528"/>
          </a:xfrm>
          <a:ln>
            <a:solidFill>
              <a:srgbClr val="00B050"/>
            </a:solidFill>
          </a:ln>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8" name="テキスト プレースホルダ 3"/>
          <p:cNvSpPr>
            <a:spLocks noGrp="1"/>
          </p:cNvSpPr>
          <p:nvPr>
            <p:ph type="body" sz="half" idx="2"/>
          </p:nvPr>
        </p:nvSpPr>
        <p:spPr>
          <a:xfrm>
            <a:off x="428596" y="4929198"/>
            <a:ext cx="8258204" cy="1428760"/>
          </a:xfrm>
          <a:ln>
            <a:solidFill>
              <a:srgbClr val="00B050"/>
            </a:solidFill>
          </a:ln>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dirty="0" smtClean="0"/>
              <a:t>マスタ テキストの書式設定</a:t>
            </a:r>
          </a:p>
        </p:txBody>
      </p:sp>
      <p:sp>
        <p:nvSpPr>
          <p:cNvPr id="10" name="スライド番号プレースホルダ 4"/>
          <p:cNvSpPr>
            <a:spLocks noGrp="1"/>
          </p:cNvSpPr>
          <p:nvPr>
            <p:ph type="sldNum" sz="quarter" idx="12"/>
          </p:nvPr>
        </p:nvSpPr>
        <p:spPr>
          <a:xfrm>
            <a:off x="8608441" y="6598493"/>
            <a:ext cx="500063" cy="142875"/>
          </a:xfrm>
        </p:spPr>
        <p:txBody>
          <a:bodyPr/>
          <a:lstStyle>
            <a:lvl1pPr>
              <a:defRPr/>
            </a:lvl1pPr>
          </a:lstStyle>
          <a:p>
            <a:pPr>
              <a:defRPr/>
            </a:pPr>
            <a:fld id="{30BF8E44-D848-4CF4-91C1-6D273DB58F35}" type="slidenum">
              <a:rPr lang="ja-JP" altLang="en-US"/>
              <a:pPr>
                <a:defRPr/>
              </a:pPr>
              <a:t>&lt;#&gt;</a:t>
            </a:fld>
            <a:endParaRPr lang="ja-JP"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4" name="正方形/長方形 3"/>
          <p:cNvSpPr/>
          <p:nvPr userDrawn="1"/>
        </p:nvSpPr>
        <p:spPr>
          <a:xfrm>
            <a:off x="0" y="857250"/>
            <a:ext cx="9144000" cy="71438"/>
          </a:xfrm>
          <a:prstGeom prst="rect">
            <a:avLst/>
          </a:prstGeom>
          <a:gradFill flip="none" rotWithShape="1">
            <a:gsLst>
              <a:gs pos="0">
                <a:schemeClr val="accent1"/>
              </a:gs>
              <a:gs pos="50000">
                <a:schemeClr val="tx2">
                  <a:lumMod val="40000"/>
                  <a:lumOff val="60000"/>
                </a:schemeClr>
              </a:gs>
              <a:gs pos="100000">
                <a:schemeClr val="accent1">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p>
            <a:r>
              <a:rPr lang="ja-JP" altLang="en-US" dirty="0" smtClean="0"/>
              <a:t>マスタ タイトルの書式設定</a:t>
            </a:r>
            <a:endParaRPr lang="ja-JP" altLang="en-US" dirty="0"/>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スライド番号プレースホルダ 5"/>
          <p:cNvSpPr>
            <a:spLocks noGrp="1"/>
          </p:cNvSpPr>
          <p:nvPr>
            <p:ph type="sldNum" sz="quarter" idx="10"/>
          </p:nvPr>
        </p:nvSpPr>
        <p:spPr>
          <a:xfrm>
            <a:off x="8608441" y="6598493"/>
            <a:ext cx="500063" cy="142875"/>
          </a:xfrm>
        </p:spPr>
        <p:txBody>
          <a:bodyPr/>
          <a:lstStyle>
            <a:lvl1pPr>
              <a:defRPr/>
            </a:lvl1pPr>
          </a:lstStyle>
          <a:p>
            <a:pPr>
              <a:defRPr/>
            </a:pPr>
            <a:fld id="{65F807F8-E604-4B8C-9F45-9E16D479E221}" type="slidenum">
              <a:rPr lang="ja-JP" altLang="en-US"/>
              <a:pPr>
                <a:defRPr/>
              </a:pPr>
              <a:t>&lt;#&gt;</a:t>
            </a:fld>
            <a:endParaRPr lang="ja-JP"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pic>
        <p:nvPicPr>
          <p:cNvPr id="4" name="Picture 5" descr="footer_e"/>
          <p:cNvPicPr>
            <a:picLocks noChangeAspect="1" noChangeArrowheads="1"/>
          </p:cNvPicPr>
          <p:nvPr userDrawn="1"/>
        </p:nvPicPr>
        <p:blipFill>
          <a:blip r:embed="rId2" cstate="print"/>
          <a:srcRect/>
          <a:stretch>
            <a:fillRect/>
          </a:stretch>
        </p:blipFill>
        <p:spPr bwMode="auto">
          <a:xfrm>
            <a:off x="0" y="6334125"/>
            <a:ext cx="9144000" cy="523875"/>
          </a:xfrm>
          <a:prstGeom prst="rect">
            <a:avLst/>
          </a:prstGeom>
          <a:noFill/>
          <a:ln w="9525">
            <a:noFill/>
            <a:miter lim="800000"/>
            <a:headEnd/>
            <a:tailEnd/>
          </a:ln>
        </p:spPr>
      </p:pic>
      <p:sp>
        <p:nvSpPr>
          <p:cNvPr id="2" name="タイトル 1"/>
          <p:cNvSpPr>
            <a:spLocks noGrp="1"/>
          </p:cNvSpPr>
          <p:nvPr>
            <p:ph type="title"/>
          </p:nvPr>
        </p:nvSpPr>
        <p:spPr>
          <a:xfrm>
            <a:off x="685800" y="2492897"/>
            <a:ext cx="7772400" cy="1080120"/>
          </a:xfrm>
        </p:spPr>
        <p:txBody>
          <a:bodyPr anchor="t">
            <a:normAutofit/>
          </a:bodyPr>
          <a:lstStyle>
            <a:lvl1pPr algn="ctr">
              <a:defRPr sz="4800" b="0" cap="all"/>
            </a:lvl1pPr>
          </a:lstStyle>
          <a:p>
            <a:r>
              <a:rPr lang="ja-JP" altLang="en-US" dirty="0" smtClean="0"/>
              <a:t>マスタ タイトルの書式設定</a:t>
            </a:r>
            <a:endParaRPr lang="ja-JP" altLang="en-US" dirty="0"/>
          </a:p>
        </p:txBody>
      </p:sp>
      <p:sp>
        <p:nvSpPr>
          <p:cNvPr id="5" name="スライド番号プレースホルダ 5"/>
          <p:cNvSpPr>
            <a:spLocks noGrp="1"/>
          </p:cNvSpPr>
          <p:nvPr>
            <p:ph type="sldNum" sz="quarter" idx="10"/>
          </p:nvPr>
        </p:nvSpPr>
        <p:spPr>
          <a:xfrm>
            <a:off x="8608441" y="6598493"/>
            <a:ext cx="500063" cy="142875"/>
          </a:xfrm>
        </p:spPr>
        <p:txBody>
          <a:bodyPr/>
          <a:lstStyle>
            <a:lvl1pPr>
              <a:defRPr/>
            </a:lvl1pPr>
          </a:lstStyle>
          <a:p>
            <a:pPr>
              <a:defRPr/>
            </a:pPr>
            <a:fld id="{60A29CAE-9642-46F0-A70E-4B6D42BF7DE6}" type="slidenum">
              <a:rPr lang="ja-JP" altLang="en-US"/>
              <a:pPr>
                <a:defRPr/>
              </a:pPr>
              <a:t>&lt;#&gt;</a:t>
            </a:fld>
            <a:endParaRPr lang="ja-JP"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5" name="正方形/長方形 4"/>
          <p:cNvSpPr/>
          <p:nvPr userDrawn="1"/>
        </p:nvSpPr>
        <p:spPr>
          <a:xfrm>
            <a:off x="0" y="857250"/>
            <a:ext cx="9144000" cy="71438"/>
          </a:xfrm>
          <a:prstGeom prst="rect">
            <a:avLst/>
          </a:prstGeom>
          <a:gradFill flip="none" rotWithShape="1">
            <a:gsLst>
              <a:gs pos="0">
                <a:srgbClr val="33CC33">
                  <a:shade val="30000"/>
                  <a:satMod val="115000"/>
                </a:srgbClr>
              </a:gs>
              <a:gs pos="50000">
                <a:srgbClr val="33CC33">
                  <a:shade val="67500"/>
                  <a:satMod val="115000"/>
                </a:srgbClr>
              </a:gs>
              <a:gs pos="100000">
                <a:srgbClr val="33CC33">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p>
            <a:r>
              <a:rPr lang="ja-JP" altLang="en-US" dirty="0" smtClean="0"/>
              <a:t>マスタ タイトルの書式設定</a:t>
            </a:r>
            <a:endParaRPr lang="ja-JP" altLang="en-US" dirty="0"/>
          </a:p>
        </p:txBody>
      </p:sp>
      <p:sp>
        <p:nvSpPr>
          <p:cNvPr id="3" name="コンテンツ プレースホルダ 2"/>
          <p:cNvSpPr>
            <a:spLocks noGrp="1"/>
          </p:cNvSpPr>
          <p:nvPr>
            <p:ph sz="half" idx="1"/>
          </p:nvPr>
        </p:nvSpPr>
        <p:spPr>
          <a:xfrm>
            <a:off x="457200" y="1214422"/>
            <a:ext cx="4038600" cy="491174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4" name="コンテンツ プレースホルダ 3"/>
          <p:cNvSpPr>
            <a:spLocks noGrp="1"/>
          </p:cNvSpPr>
          <p:nvPr>
            <p:ph sz="half" idx="2"/>
          </p:nvPr>
        </p:nvSpPr>
        <p:spPr>
          <a:xfrm>
            <a:off x="4648200" y="1214422"/>
            <a:ext cx="4038600" cy="491174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6" name="スライド番号プレースホルダ 6"/>
          <p:cNvSpPr>
            <a:spLocks noGrp="1"/>
          </p:cNvSpPr>
          <p:nvPr>
            <p:ph type="sldNum" sz="quarter" idx="10"/>
          </p:nvPr>
        </p:nvSpPr>
        <p:spPr>
          <a:xfrm>
            <a:off x="8608441" y="6597352"/>
            <a:ext cx="500063" cy="142875"/>
          </a:xfrm>
        </p:spPr>
        <p:txBody>
          <a:bodyPr/>
          <a:lstStyle>
            <a:lvl1pPr>
              <a:defRPr/>
            </a:lvl1pPr>
          </a:lstStyle>
          <a:p>
            <a:pPr>
              <a:defRPr/>
            </a:pPr>
            <a:fld id="{86EF6B27-3C7E-4DCE-BE43-8AF733BA025B}" type="slidenum">
              <a:rPr lang="ja-JP" altLang="en-US"/>
              <a:pPr>
                <a:defRPr/>
              </a:pPr>
              <a:t>&lt;#&gt;</a:t>
            </a:fld>
            <a:endParaRPr lang="ja-JP"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7" name="正方形/長方形 6"/>
          <p:cNvSpPr/>
          <p:nvPr userDrawn="1"/>
        </p:nvSpPr>
        <p:spPr>
          <a:xfrm>
            <a:off x="0" y="857250"/>
            <a:ext cx="9144000" cy="71438"/>
          </a:xfrm>
          <a:prstGeom prst="rect">
            <a:avLst/>
          </a:prstGeom>
          <a:gradFill flip="none" rotWithShape="1">
            <a:gsLst>
              <a:gs pos="0">
                <a:srgbClr val="33CC33">
                  <a:shade val="30000"/>
                  <a:satMod val="115000"/>
                </a:srgbClr>
              </a:gs>
              <a:gs pos="50000">
                <a:srgbClr val="33CC33">
                  <a:shade val="67500"/>
                  <a:satMod val="115000"/>
                </a:srgbClr>
              </a:gs>
              <a:gs pos="100000">
                <a:srgbClr val="33CC33">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lvl1pPr>
              <a:defRPr/>
            </a:lvl1pPr>
          </a:lstStyle>
          <a:p>
            <a:r>
              <a:rPr lang="ja-JP" altLang="en-US" dirty="0" smtClean="0"/>
              <a:t>マスタ タイトルの書式設定</a:t>
            </a:r>
            <a:endParaRPr lang="ja-JP" altLang="en-US" dirty="0"/>
          </a:p>
        </p:txBody>
      </p:sp>
      <p:sp>
        <p:nvSpPr>
          <p:cNvPr id="3" name="テキスト プレースホルダ 2"/>
          <p:cNvSpPr>
            <a:spLocks noGrp="1"/>
          </p:cNvSpPr>
          <p:nvPr>
            <p:ph type="body" idx="1"/>
          </p:nvPr>
        </p:nvSpPr>
        <p:spPr>
          <a:xfrm>
            <a:off x="457200" y="1214422"/>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smtClean="0"/>
              <a:t>マスタ テキストの書式設定</a:t>
            </a:r>
          </a:p>
        </p:txBody>
      </p:sp>
      <p:sp>
        <p:nvSpPr>
          <p:cNvPr id="4" name="コンテンツ プレースホルダ 3"/>
          <p:cNvSpPr>
            <a:spLocks noGrp="1"/>
          </p:cNvSpPr>
          <p:nvPr>
            <p:ph sz="half" idx="2"/>
          </p:nvPr>
        </p:nvSpPr>
        <p:spPr>
          <a:xfrm>
            <a:off x="457200" y="1854184"/>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5" name="テキスト プレースホルダ 4"/>
          <p:cNvSpPr>
            <a:spLocks noGrp="1"/>
          </p:cNvSpPr>
          <p:nvPr>
            <p:ph type="body" sz="quarter" idx="3"/>
          </p:nvPr>
        </p:nvSpPr>
        <p:spPr>
          <a:xfrm>
            <a:off x="4645025" y="1214422"/>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1854184"/>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10" name="スライド番号プレースホルダ 8"/>
          <p:cNvSpPr>
            <a:spLocks noGrp="1"/>
          </p:cNvSpPr>
          <p:nvPr>
            <p:ph type="sldNum" sz="quarter" idx="12"/>
          </p:nvPr>
        </p:nvSpPr>
        <p:spPr>
          <a:xfrm>
            <a:off x="8608441" y="6598493"/>
            <a:ext cx="500063" cy="142875"/>
          </a:xfrm>
        </p:spPr>
        <p:txBody>
          <a:bodyPr/>
          <a:lstStyle>
            <a:lvl1pPr>
              <a:defRPr/>
            </a:lvl1pPr>
          </a:lstStyle>
          <a:p>
            <a:pPr>
              <a:defRPr/>
            </a:pPr>
            <a:fld id="{4771EEF2-E16F-4D7C-B4BD-4010FC038E7A}" type="slidenum">
              <a:rPr lang="ja-JP" altLang="en-US"/>
              <a:pPr>
                <a:defRPr/>
              </a:pPr>
              <a:t>&lt;#&gt;</a:t>
            </a:fld>
            <a:endParaRPr lang="ja-JP"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3" name="正方形/長方形 2"/>
          <p:cNvSpPr/>
          <p:nvPr userDrawn="1"/>
        </p:nvSpPr>
        <p:spPr>
          <a:xfrm>
            <a:off x="0" y="857250"/>
            <a:ext cx="9144000" cy="71438"/>
          </a:xfrm>
          <a:prstGeom prst="rect">
            <a:avLst/>
          </a:prstGeom>
          <a:gradFill flip="none" rotWithShape="1">
            <a:gsLst>
              <a:gs pos="0">
                <a:schemeClr val="tx2">
                  <a:lumMod val="60000"/>
                  <a:lumOff val="40000"/>
                </a:schemeClr>
              </a:gs>
              <a:gs pos="50000">
                <a:schemeClr val="tx2">
                  <a:lumMod val="40000"/>
                  <a:lumOff val="60000"/>
                </a:schemeClr>
              </a:gs>
              <a:gs pos="100000">
                <a:schemeClr val="tx2">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p>
            <a:r>
              <a:rPr lang="ja-JP" altLang="en-US" dirty="0" smtClean="0"/>
              <a:t>マスタ タイトルの書式設定</a:t>
            </a:r>
            <a:endParaRPr lang="ja-JP" altLang="en-US" dirty="0"/>
          </a:p>
        </p:txBody>
      </p:sp>
      <p:sp>
        <p:nvSpPr>
          <p:cNvPr id="4" name="スライド番号プレースホルダ 4"/>
          <p:cNvSpPr>
            <a:spLocks noGrp="1"/>
          </p:cNvSpPr>
          <p:nvPr>
            <p:ph type="sldNum" sz="quarter" idx="10"/>
          </p:nvPr>
        </p:nvSpPr>
        <p:spPr>
          <a:xfrm>
            <a:off x="8608441" y="6597352"/>
            <a:ext cx="500063" cy="142875"/>
          </a:xfrm>
        </p:spPr>
        <p:txBody>
          <a:bodyPr/>
          <a:lstStyle>
            <a:lvl1pPr>
              <a:defRPr/>
            </a:lvl1pPr>
          </a:lstStyle>
          <a:p>
            <a:pPr>
              <a:defRPr/>
            </a:pPr>
            <a:fld id="{2D49EB63-8A47-42A8-B1AF-7D6D75D2383C}" type="slidenum">
              <a:rPr lang="ja-JP" altLang="en-US"/>
              <a:pPr>
                <a:defRPr/>
              </a:pPr>
              <a:t>&lt;#&gt;</a:t>
            </a:fld>
            <a:endParaRPr lang="ja-JP"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a:xfrm>
            <a:off x="8608441" y="6598493"/>
            <a:ext cx="500063" cy="142875"/>
          </a:xfrm>
        </p:spPr>
        <p:txBody>
          <a:bodyPr/>
          <a:lstStyle>
            <a:lvl1pPr>
              <a:defRPr/>
            </a:lvl1pPr>
          </a:lstStyle>
          <a:p>
            <a:pPr>
              <a:defRPr/>
            </a:pPr>
            <a:fld id="{568BEC2E-001A-4021-BF87-2F45E221CF0C}" type="slidenum">
              <a:rPr lang="ja-JP" altLang="en-US"/>
              <a:pPr>
                <a:defRPr/>
              </a:pPr>
              <a:t>&lt;#&gt;</a:t>
            </a:fld>
            <a:endParaRPr lang="ja-JP"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スライド番号プレースホルダ 6"/>
          <p:cNvSpPr>
            <a:spLocks noGrp="1"/>
          </p:cNvSpPr>
          <p:nvPr>
            <p:ph type="sldNum" sz="quarter" idx="10"/>
          </p:nvPr>
        </p:nvSpPr>
        <p:spPr>
          <a:xfrm>
            <a:off x="8572500" y="6643688"/>
            <a:ext cx="500063" cy="142875"/>
          </a:xfrm>
        </p:spPr>
        <p:txBody>
          <a:bodyPr/>
          <a:lstStyle>
            <a:lvl1pPr>
              <a:defRPr/>
            </a:lvl1pPr>
          </a:lstStyle>
          <a:p>
            <a:pPr>
              <a:defRPr/>
            </a:pPr>
            <a:fld id="{B57D0F7F-437A-4842-96D6-8E9B490BF0BD}" type="slidenum">
              <a:rPr lang="ja-JP" altLang="en-US"/>
              <a:pPr>
                <a:defRPr/>
              </a:pPr>
              <a:t>&lt;#&gt;</a:t>
            </a:fld>
            <a:endParaRPr lang="ja-JP"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4"/>
          <p:cNvSpPr>
            <a:spLocks noGrp="1"/>
          </p:cNvSpPr>
          <p:nvPr>
            <p:ph type="dt" sz="half" idx="10"/>
          </p:nvPr>
        </p:nvSpPr>
        <p:spPr>
          <a:xfrm>
            <a:off x="457200" y="6572250"/>
            <a:ext cx="2133600" cy="149225"/>
          </a:xfrm>
          <a:prstGeom prst="rect">
            <a:avLst/>
          </a:prstGeom>
        </p:spPr>
        <p:txBody>
          <a:bodyPr/>
          <a:lstStyle>
            <a:lvl1pPr fontAlgn="auto">
              <a:spcBef>
                <a:spcPts val="0"/>
              </a:spcBef>
              <a:spcAft>
                <a:spcPts val="0"/>
              </a:spcAft>
              <a:defRPr>
                <a:latin typeface="+mn-lt"/>
                <a:ea typeface="+mn-ea"/>
              </a:defRPr>
            </a:lvl1pPr>
          </a:lstStyle>
          <a:p>
            <a:pPr>
              <a:defRPr/>
            </a:pPr>
            <a:fld id="{DCE45E25-3082-4598-8254-47A5EE6D4980}" type="datetime1">
              <a:rPr lang="ja-JP" altLang="en-US"/>
              <a:pPr>
                <a:defRPr/>
              </a:pPr>
              <a:t>2013/7/1</a:t>
            </a:fld>
            <a:endParaRPr lang="ja-JP" altLang="en-US" dirty="0"/>
          </a:p>
        </p:txBody>
      </p:sp>
      <p:sp>
        <p:nvSpPr>
          <p:cNvPr id="6" name="フッター プレースホルダ 5"/>
          <p:cNvSpPr>
            <a:spLocks noGrp="1"/>
          </p:cNvSpPr>
          <p:nvPr>
            <p:ph type="ftr" sz="quarter" idx="11"/>
          </p:nvPr>
        </p:nvSpPr>
        <p:spPr>
          <a:xfrm>
            <a:off x="5214938" y="6572250"/>
            <a:ext cx="3929062" cy="285750"/>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p>
        </p:txBody>
      </p:sp>
      <p:sp>
        <p:nvSpPr>
          <p:cNvPr id="7" name="スライド番号プレースホルダ 6"/>
          <p:cNvSpPr>
            <a:spLocks noGrp="1"/>
          </p:cNvSpPr>
          <p:nvPr>
            <p:ph type="sldNum" sz="quarter" idx="12"/>
          </p:nvPr>
        </p:nvSpPr>
        <p:spPr/>
        <p:txBody>
          <a:bodyPr/>
          <a:lstStyle>
            <a:lvl1pPr>
              <a:defRPr/>
            </a:lvl1pPr>
          </a:lstStyle>
          <a:p>
            <a:pPr>
              <a:defRPr/>
            </a:pPr>
            <a:fld id="{818CCC8E-67F7-4D24-A53C-8BA660CD5B4D}" type="slidenum">
              <a:rPr lang="ja-JP" altLang="en-US"/>
              <a:pPr>
                <a:defRPr/>
              </a:pPr>
              <a:t>&lt;#&gt;</a:t>
            </a:fld>
            <a:endParaRPr lang="ja-JP"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タイトル プレースホルダ 1"/>
          <p:cNvSpPr>
            <a:spLocks noGrp="1"/>
          </p:cNvSpPr>
          <p:nvPr>
            <p:ph type="title"/>
          </p:nvPr>
        </p:nvSpPr>
        <p:spPr bwMode="auto">
          <a:xfrm>
            <a:off x="457200" y="274638"/>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2051" name="テキスト プレースホルダ 2"/>
          <p:cNvSpPr>
            <a:spLocks noGrp="1"/>
          </p:cNvSpPr>
          <p:nvPr>
            <p:ph type="body" idx="1"/>
          </p:nvPr>
        </p:nvSpPr>
        <p:spPr bwMode="auto">
          <a:xfrm>
            <a:off x="457200" y="1214438"/>
            <a:ext cx="8229600" cy="4911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8" name="フッター プレースホルダ 4"/>
          <p:cNvSpPr txBox="1">
            <a:spLocks/>
          </p:cNvSpPr>
          <p:nvPr/>
        </p:nvSpPr>
        <p:spPr>
          <a:xfrm>
            <a:off x="5214938" y="6572250"/>
            <a:ext cx="3929062" cy="285750"/>
          </a:xfrm>
          <a:prstGeom prst="rect">
            <a:avLst/>
          </a:prstGeom>
        </p:spPr>
        <p:txBody>
          <a:bodyPr anchor="ctr"/>
          <a:lstStyle>
            <a:lvl1pPr algn="ctr">
              <a:defRPr sz="1000">
                <a:solidFill>
                  <a:schemeClr val="tx1">
                    <a:tint val="75000"/>
                  </a:schemeClr>
                </a:solidFill>
              </a:defRPr>
            </a:lvl1pPr>
          </a:lstStyle>
          <a:p>
            <a:pPr fontAlgn="auto">
              <a:spcBef>
                <a:spcPts val="0"/>
              </a:spcBef>
              <a:spcAft>
                <a:spcPts val="0"/>
              </a:spcAft>
              <a:defRPr/>
            </a:pPr>
            <a:endParaRPr lang="ja-JP" altLang="en-US" dirty="0">
              <a:latin typeface="+mn-lt"/>
              <a:ea typeface="+mn-ea"/>
            </a:endParaRPr>
          </a:p>
        </p:txBody>
      </p:sp>
      <p:pic>
        <p:nvPicPr>
          <p:cNvPr id="9" name="Picture 5" descr="footer_e"/>
          <p:cNvPicPr>
            <a:picLocks noChangeAspect="1" noChangeArrowheads="1"/>
          </p:cNvPicPr>
          <p:nvPr/>
        </p:nvPicPr>
        <p:blipFill>
          <a:blip r:embed="rId14" cstate="print"/>
          <a:srcRect/>
          <a:stretch>
            <a:fillRect/>
          </a:stretch>
        </p:blipFill>
        <p:spPr bwMode="auto">
          <a:xfrm>
            <a:off x="0" y="6334125"/>
            <a:ext cx="9144000" cy="523875"/>
          </a:xfrm>
          <a:prstGeom prst="rect">
            <a:avLst/>
          </a:prstGeom>
          <a:noFill/>
          <a:ln w="9525">
            <a:noFill/>
            <a:miter lim="800000"/>
            <a:headEnd/>
            <a:tailEnd/>
          </a:ln>
        </p:spPr>
      </p:pic>
      <p:sp>
        <p:nvSpPr>
          <p:cNvPr id="10" name="スライド番号プレースホルダ 5"/>
          <p:cNvSpPr>
            <a:spLocks noGrp="1"/>
          </p:cNvSpPr>
          <p:nvPr>
            <p:ph type="sldNum" sz="quarter" idx="4"/>
          </p:nvPr>
        </p:nvSpPr>
        <p:spPr>
          <a:xfrm>
            <a:off x="8429625" y="6429375"/>
            <a:ext cx="500063" cy="142875"/>
          </a:xfrm>
          <a:prstGeom prst="rect">
            <a:avLst/>
          </a:prstGeom>
        </p:spPr>
        <p:txBody>
          <a:bodyPr vert="horz" lIns="91440" tIns="45720" rIns="91440" bIns="45720" rtlCol="0" anchor="ctr"/>
          <a:lstStyle>
            <a:lvl1pPr algn="r" fontAlgn="auto">
              <a:spcBef>
                <a:spcPts val="0"/>
              </a:spcBef>
              <a:spcAft>
                <a:spcPts val="0"/>
              </a:spcAft>
              <a:defRPr sz="1000" baseline="0">
                <a:solidFill>
                  <a:schemeClr val="bg1"/>
                </a:solidFill>
                <a:latin typeface="+mn-lt"/>
                <a:ea typeface="+mn-ea"/>
              </a:defRPr>
            </a:lvl1pPr>
          </a:lstStyle>
          <a:p>
            <a:pPr>
              <a:defRPr/>
            </a:pPr>
            <a:fld id="{4DE2F3D2-5B6F-4739-BF49-AF33124C7776}" type="slidenum">
              <a:rPr lang="ja-JP" altLang="en-US"/>
              <a:pPr>
                <a:defRPr/>
              </a:pPr>
              <a:t>&lt;#&gt;</a:t>
            </a:fld>
            <a:endParaRPr lang="ja-JP" altLang="en-US" dirty="0"/>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Lst>
  <p:hf hdr="0" dt="0"/>
  <p:txStyles>
    <p:titleStyle>
      <a:lvl1pPr algn="l" rtl="0" eaLnBrk="0" fontAlgn="base" hangingPunct="0">
        <a:spcBef>
          <a:spcPct val="0"/>
        </a:spcBef>
        <a:spcAft>
          <a:spcPct val="0"/>
        </a:spcAft>
        <a:defRPr kumimoji="1" sz="4400" kern="12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2pPr>
      <a:lvl3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3pPr>
      <a:lvl4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4pPr>
      <a:lvl5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5pPr>
      <a:lvl6pPr marL="457200" algn="l" rtl="0" fontAlgn="base">
        <a:spcBef>
          <a:spcPct val="0"/>
        </a:spcBef>
        <a:spcAft>
          <a:spcPct val="0"/>
        </a:spcAft>
        <a:defRPr kumimoji="1" sz="4400">
          <a:solidFill>
            <a:schemeClr val="tx1"/>
          </a:solidFill>
          <a:latin typeface="Calibri" pitchFamily="34" charset="0"/>
          <a:ea typeface="ＭＳ Ｐゴシック" pitchFamily="50" charset="-128"/>
        </a:defRPr>
      </a:lvl6pPr>
      <a:lvl7pPr marL="914400" algn="l" rtl="0" fontAlgn="base">
        <a:spcBef>
          <a:spcPct val="0"/>
        </a:spcBef>
        <a:spcAft>
          <a:spcPct val="0"/>
        </a:spcAft>
        <a:defRPr kumimoji="1" sz="4400">
          <a:solidFill>
            <a:schemeClr val="tx1"/>
          </a:solidFill>
          <a:latin typeface="Calibri" pitchFamily="34" charset="0"/>
          <a:ea typeface="ＭＳ Ｐゴシック" pitchFamily="50" charset="-128"/>
        </a:defRPr>
      </a:lvl7pPr>
      <a:lvl8pPr marL="1371600" algn="l" rtl="0" fontAlgn="base">
        <a:spcBef>
          <a:spcPct val="0"/>
        </a:spcBef>
        <a:spcAft>
          <a:spcPct val="0"/>
        </a:spcAft>
        <a:defRPr kumimoji="1" sz="4400">
          <a:solidFill>
            <a:schemeClr val="tx1"/>
          </a:solidFill>
          <a:latin typeface="Calibri" pitchFamily="34" charset="0"/>
          <a:ea typeface="ＭＳ Ｐゴシック" pitchFamily="50" charset="-128"/>
        </a:defRPr>
      </a:lvl8pPr>
      <a:lvl9pPr marL="1828800" algn="l" rtl="0" fontAlgn="base">
        <a:spcBef>
          <a:spcPct val="0"/>
        </a:spcBef>
        <a:spcAft>
          <a:spcPct val="0"/>
        </a:spcAft>
        <a:defRPr kumimoji="1" sz="4400">
          <a:solidFill>
            <a:schemeClr val="tx1"/>
          </a:solidFill>
          <a:latin typeface="Calibri" pitchFamily="34" charset="0"/>
          <a:ea typeface="ＭＳ Ｐゴシック" pitchFamily="50" charset="-128"/>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Beyohn_short.avi"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0.emf"/><Relationship Id="rId7" Type="http://schemas.openxmlformats.org/officeDocument/2006/relationships/image" Target="../media/image23.png"/><Relationship Id="rId12"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hyperlink" Target="NASA-NII.wmv" TargetMode="External"/><Relationship Id="rId5" Type="http://schemas.openxmlformats.org/officeDocument/2006/relationships/image" Target="../media/image21.emf"/><Relationship Id="rId10" Type="http://schemas.openxmlformats.org/officeDocument/2006/relationships/image" Target="../media/image26.png"/><Relationship Id="rId4" Type="http://schemas.openxmlformats.org/officeDocument/2006/relationships/hyperlink" Target="http://www.worldwidetelescope.org/webclient/" TargetMode="External"/><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0.emf"/></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157.1.145.112:8080/ecloud-status/visualized-cloud.html"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9.emf"/></Relationships>
</file>

<file path=ppt/slides/_rels/slide25.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9.emf"/></Relationships>
</file>

<file path=ppt/slides/_rels/slide26.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jpeg"/></Relationships>
</file>

<file path=ppt/slides/_rels/slide29.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0.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hyperlink" Target="op13.wmv"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wmf"/></Relationships>
</file>

<file path=ppt/slides/_rels/slide36.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tmp/Beyohn_short.avi" TargetMode="External"/><Relationship Id="rId10" Type="http://schemas.openxmlformats.org/officeDocument/2006/relationships/image" Target="../media/image8.gif"/><Relationship Id="rId4" Type="http://schemas.openxmlformats.org/officeDocument/2006/relationships/image" Target="../media/image3.png"/><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39.emf"/></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emf"/><Relationship Id="rId4" Type="http://schemas.openxmlformats.org/officeDocument/2006/relationships/image" Target="../media/image51.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jpeg"/></Relationships>
</file>

<file path=ppt/slides/_rels/slide4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hyperlink" Target="http://start.ecloud.nii.ac.jp/"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hyperlink" Target="../tmp/Beyohn_short.avi" TargetMode="Externa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hyperlink" Target="http://start.ecloud.nii.ac.jp/"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タイトル 4"/>
          <p:cNvSpPr>
            <a:spLocks noGrp="1"/>
          </p:cNvSpPr>
          <p:nvPr>
            <p:ph type="ctrTitle"/>
          </p:nvPr>
        </p:nvSpPr>
        <p:spPr>
          <a:xfrm>
            <a:off x="188020" y="1028700"/>
            <a:ext cx="8955980" cy="2273300"/>
          </a:xfrm>
        </p:spPr>
        <p:txBody>
          <a:bodyPr/>
          <a:lstStyle/>
          <a:p>
            <a:pPr eaLnBrk="1" hangingPunct="1"/>
            <a:r>
              <a:rPr lang="ja-JP" altLang="en-US" b="1" dirty="0" smtClean="0">
                <a:latin typeface="HGP創英角ｺﾞｼｯｸUB" pitchFamily="50" charset="-128"/>
                <a:ea typeface="HGP創英角ｺﾞｼｯｸUB" pitchFamily="50" charset="-128"/>
              </a:rPr>
              <a:t>オープンクラウドをベースとした</a:t>
            </a:r>
            <a:r>
              <a:rPr lang="en-US" altLang="ja-JP" b="1" dirty="0" smtClean="0">
                <a:latin typeface="HGP創英角ｺﾞｼｯｸUB" pitchFamily="50" charset="-128"/>
                <a:ea typeface="HGP創英角ｺﾞｼｯｸUB" pitchFamily="50" charset="-128"/>
              </a:rPr>
              <a:t/>
            </a:r>
            <a:br>
              <a:rPr lang="en-US" altLang="ja-JP" b="1" dirty="0" smtClean="0">
                <a:latin typeface="HGP創英角ｺﾞｼｯｸUB" pitchFamily="50" charset="-128"/>
                <a:ea typeface="HGP創英角ｺﾞｼｯｸUB" pitchFamily="50" charset="-128"/>
              </a:rPr>
            </a:br>
            <a:r>
              <a:rPr lang="ja-JP" altLang="en-US" b="1" dirty="0" smtClean="0">
                <a:latin typeface="HGP創英角ｺﾞｼｯｸUB" pitchFamily="50" charset="-128"/>
                <a:ea typeface="HGP創英角ｺﾞｼｯｸUB" pitchFamily="50" charset="-128"/>
              </a:rPr>
              <a:t>実践的アカデミッククラウドの構築とその活用事例</a:t>
            </a:r>
            <a:endParaRPr lang="ja-JP" altLang="en-US" dirty="0" smtClean="0">
              <a:latin typeface="HGP創英角ｺﾞｼｯｸUB" pitchFamily="50" charset="-128"/>
              <a:ea typeface="HGP創英角ｺﾞｼｯｸUB" pitchFamily="50" charset="-128"/>
            </a:endParaRPr>
          </a:p>
        </p:txBody>
      </p:sp>
      <p:sp>
        <p:nvSpPr>
          <p:cNvPr id="15364" name="スライド番号プレースホルダ 7"/>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12D0B78-93BE-4C01-B936-47C6A93E429A}" type="slidenum">
              <a:rPr lang="ja-JP" altLang="en-US" smtClean="0">
                <a:latin typeface="HGP創英角ｺﾞｼｯｸUB" pitchFamily="50" charset="-128"/>
                <a:ea typeface="HGP創英角ｺﾞｼｯｸUB" pitchFamily="50" charset="-128"/>
              </a:rPr>
              <a:pPr fontAlgn="base">
                <a:spcBef>
                  <a:spcPct val="0"/>
                </a:spcBef>
                <a:spcAft>
                  <a:spcPct val="0"/>
                </a:spcAft>
              </a:pPr>
              <a:t>1</a:t>
            </a:fld>
            <a:endParaRPr lang="ja-JP" altLang="en-US" smtClean="0">
              <a:latin typeface="HGP創英角ｺﾞｼｯｸUB" pitchFamily="50" charset="-128"/>
              <a:ea typeface="HGP創英角ｺﾞｼｯｸUB" pitchFamily="50" charset="-128"/>
            </a:endParaRPr>
          </a:p>
        </p:txBody>
      </p:sp>
      <p:sp>
        <p:nvSpPr>
          <p:cNvPr id="8" name="タイトル 4"/>
          <p:cNvSpPr txBox="1">
            <a:spLocks/>
          </p:cNvSpPr>
          <p:nvPr/>
        </p:nvSpPr>
        <p:spPr bwMode="auto">
          <a:xfrm>
            <a:off x="3491880" y="4005064"/>
            <a:ext cx="4680520" cy="12241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ja-JP" sz="3200" dirty="0" smtClean="0">
                <a:latin typeface="HGP創英角ｺﾞｼｯｸUB" pitchFamily="50" charset="-128"/>
                <a:ea typeface="HGP創英角ｺﾞｼｯｸUB" pitchFamily="50" charset="-128"/>
                <a:cs typeface="+mj-cs"/>
              </a:rPr>
              <a:t>2013.7.2</a:t>
            </a:r>
          </a:p>
          <a:p>
            <a:pPr marL="0" marR="0" lvl="0" indent="0" algn="r" defTabSz="914400" rtl="0" eaLnBrk="1" fontAlgn="base" latinLnBrk="0" hangingPunct="1">
              <a:lnSpc>
                <a:spcPct val="100000"/>
              </a:lnSpc>
              <a:spcBef>
                <a:spcPct val="0"/>
              </a:spcBef>
              <a:spcAft>
                <a:spcPct val="0"/>
              </a:spcAft>
              <a:buClrTx/>
              <a:buSzTx/>
              <a:buFontTx/>
              <a:buNone/>
              <a:tabLst/>
              <a:defRPr/>
            </a:pPr>
            <a:r>
              <a:rPr lang="ja-JP" altLang="en-US" sz="3200" dirty="0" smtClean="0">
                <a:latin typeface="HGP創英角ｺﾞｼｯｸUB" pitchFamily="50" charset="-128"/>
                <a:ea typeface="HGP創英角ｺﾞｼｯｸUB" pitchFamily="50" charset="-128"/>
                <a:cs typeface="+mj-cs"/>
              </a:rPr>
              <a:t>国立情報学研究所</a:t>
            </a:r>
            <a:r>
              <a:rPr lang="en-US" altLang="ja-JP" sz="3200" dirty="0" smtClean="0">
                <a:latin typeface="HGP創英角ｺﾞｼｯｸUB" pitchFamily="50" charset="-128"/>
                <a:ea typeface="HGP創英角ｺﾞｼｯｸUB" pitchFamily="50" charset="-128"/>
                <a:cs typeface="+mj-cs"/>
              </a:rPr>
              <a:t>(NII)</a:t>
            </a:r>
          </a:p>
          <a:p>
            <a:pPr marL="0" marR="0" lvl="0" indent="0" algn="r" defTabSz="914400" rtl="0" eaLnBrk="1" fontAlgn="base" latinLnBrk="0" hangingPunct="1">
              <a:lnSpc>
                <a:spcPct val="100000"/>
              </a:lnSpc>
              <a:spcBef>
                <a:spcPct val="0"/>
              </a:spcBef>
              <a:spcAft>
                <a:spcPct val="0"/>
              </a:spcAft>
              <a:buClrTx/>
              <a:buSzTx/>
              <a:buFontTx/>
              <a:buNone/>
              <a:tabLst/>
              <a:defRPr/>
            </a:pPr>
            <a:r>
              <a:rPr kumimoji="1" lang="ja-JP" altLang="en-US" sz="3200" b="0" i="0" u="none" strike="noStrike" kern="1200" cap="none" spc="0" normalizeH="0" baseline="0" noProof="0" dirty="0" smtClean="0">
                <a:ln>
                  <a:noFill/>
                </a:ln>
                <a:effectLst/>
                <a:uLnTx/>
                <a:uFillTx/>
                <a:latin typeface="HGP創英角ｺﾞｼｯｸUB" pitchFamily="50" charset="-128"/>
                <a:ea typeface="HGP創英角ｺﾞｼｯｸUB" pitchFamily="50" charset="-128"/>
                <a:cs typeface="+mj-cs"/>
              </a:rPr>
              <a:t>横山重俊</a:t>
            </a:r>
            <a:endParaRPr kumimoji="1" lang="en-US" altLang="ja-JP" sz="3200" b="0" i="0" u="none" strike="noStrike" kern="1200" cap="none" spc="0" normalizeH="0" baseline="0" noProof="0" dirty="0" smtClean="0">
              <a:ln>
                <a:noFill/>
              </a:ln>
              <a:effectLst/>
              <a:uLnTx/>
              <a:uFillTx/>
              <a:latin typeface="HGP創英角ｺﾞｼｯｸUB" pitchFamily="50" charset="-128"/>
              <a:ea typeface="HGP創英角ｺﾞｼｯｸUB" pitchFamily="50" charset="-128"/>
              <a:cs typeface="+mj-cs"/>
            </a:endParaRPr>
          </a:p>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ja-JP" altLang="en-US" sz="3200" b="0" i="0" u="none" strike="noStrike" kern="1200" cap="none" spc="0" normalizeH="0" baseline="0" noProof="0" dirty="0" smtClean="0">
              <a:ln>
                <a:noFill/>
              </a:ln>
              <a:effectLst/>
              <a:uLnTx/>
              <a:uFillTx/>
              <a:latin typeface="HGP創英角ｺﾞｼｯｸUB" pitchFamily="50" charset="-128"/>
              <a:ea typeface="HGP創英角ｺﾞｼｯｸUB" pitchFamily="50" charset="-128"/>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教育クラウドのアーキテクチャ</a:t>
            </a:r>
            <a:endParaRPr lang="ja-JP" altLang="en-US" dirty="0"/>
          </a:p>
        </p:txBody>
      </p:sp>
      <p:sp>
        <p:nvSpPr>
          <p:cNvPr id="74" name="スライド番号プレースホルダ 2"/>
          <p:cNvSpPr>
            <a:spLocks noGrp="1"/>
          </p:cNvSpPr>
          <p:nvPr>
            <p:ph type="sldNum" sz="quarter" idx="10"/>
          </p:nvPr>
        </p:nvSpPr>
        <p:spPr/>
        <p:txBody>
          <a:bodyPr/>
          <a:lstStyle/>
          <a:p>
            <a:fld id="{2D49EB63-8A47-42A8-B1AF-7D6D75D2383C}" type="slidenum">
              <a:rPr lang="ja-JP" altLang="en-US" smtClean="0"/>
              <a:pPr/>
              <a:t>10</a:t>
            </a:fld>
            <a:endParaRPr lang="ja-JP" altLang="en-US" dirty="0"/>
          </a:p>
        </p:txBody>
      </p:sp>
      <p:sp>
        <p:nvSpPr>
          <p:cNvPr id="21" name="正方形/長方形 20"/>
          <p:cNvSpPr/>
          <p:nvPr/>
        </p:nvSpPr>
        <p:spPr bwMode="auto">
          <a:xfrm>
            <a:off x="3671900" y="1412776"/>
            <a:ext cx="36004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cxnSp>
        <p:nvCxnSpPr>
          <p:cNvPr id="25" name="直線コネクタ 24"/>
          <p:cNvCxnSpPr/>
          <p:nvPr/>
        </p:nvCxnSpPr>
        <p:spPr bwMode="auto">
          <a:xfrm>
            <a:off x="611560" y="2456892"/>
            <a:ext cx="7632848" cy="0"/>
          </a:xfrm>
          <a:prstGeom prst="line">
            <a:avLst/>
          </a:prstGeom>
          <a:solidFill>
            <a:schemeClr val="accent1"/>
          </a:solidFill>
          <a:ln w="9525" cap="flat" cmpd="sng" algn="ctr">
            <a:solidFill>
              <a:schemeClr val="tx1"/>
            </a:solidFill>
            <a:prstDash val="sysDash"/>
            <a:miter lim="800000"/>
            <a:headEnd type="none" w="med" len="med"/>
            <a:tailEnd type="none" w="med" len="med"/>
          </a:ln>
          <a:effectLst/>
        </p:spPr>
      </p:cxnSp>
      <p:sp>
        <p:nvSpPr>
          <p:cNvPr id="26" name="正方形/長方形 25"/>
          <p:cNvSpPr/>
          <p:nvPr/>
        </p:nvSpPr>
        <p:spPr bwMode="auto">
          <a:xfrm>
            <a:off x="4103948" y="1412776"/>
            <a:ext cx="36004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27" name="正方形/長方形 26"/>
          <p:cNvSpPr/>
          <p:nvPr/>
        </p:nvSpPr>
        <p:spPr bwMode="auto">
          <a:xfrm>
            <a:off x="5004048" y="1412776"/>
            <a:ext cx="36004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30" name="フローチャート : 磁気ディスク 29"/>
          <p:cNvSpPr/>
          <p:nvPr/>
        </p:nvSpPr>
        <p:spPr bwMode="auto">
          <a:xfrm>
            <a:off x="6120172" y="1376772"/>
            <a:ext cx="576064" cy="540060"/>
          </a:xfrm>
          <a:prstGeom prst="flowChartMagneticDisk">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31" name="タイトル 1"/>
          <p:cNvSpPr txBox="1">
            <a:spLocks/>
          </p:cNvSpPr>
          <p:nvPr/>
        </p:nvSpPr>
        <p:spPr bwMode="auto">
          <a:xfrm>
            <a:off x="467544" y="1484784"/>
            <a:ext cx="2376264"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HGP創英角ｺﾞｼｯｸUB" pitchFamily="50" charset="-128"/>
                <a:ea typeface="HGP創英角ｺﾞｼｯｸUB" pitchFamily="50" charset="-128"/>
                <a:cs typeface="+mj-cs"/>
              </a:rPr>
              <a:t>教育クラウド</a:t>
            </a:r>
            <a:endParaRPr lang="en-US" altLang="ja-JP" sz="2800" kern="0" dirty="0" smtClean="0">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600" kern="0" dirty="0" smtClean="0">
                <a:latin typeface="HGP創英角ｺﾞｼｯｸUB" pitchFamily="50" charset="-128"/>
                <a:ea typeface="HGP創英角ｺﾞｼｯｸUB" pitchFamily="50" charset="-128"/>
                <a:cs typeface="+mj-cs"/>
              </a:rPr>
              <a:t>(e</a:t>
            </a:r>
            <a:r>
              <a:rPr kumimoji="1" lang="en-US" altLang="ja-JP" sz="1600" b="0" i="0" u="none" strike="noStrike" kern="0" cap="none" spc="0" normalizeH="0" baseline="0" noProof="0" dirty="0" err="1" smtClean="0">
                <a:ln>
                  <a:noFill/>
                </a:ln>
                <a:solidFill>
                  <a:schemeClr val="tx1"/>
                </a:solidFill>
                <a:effectLst/>
                <a:uLnTx/>
                <a:uFillTx/>
                <a:latin typeface="HGP創英角ｺﾞｼｯｸUB" pitchFamily="50" charset="-128"/>
                <a:ea typeface="HGP創英角ｺﾞｼｯｸUB" pitchFamily="50" charset="-128"/>
                <a:cs typeface="+mj-cs"/>
              </a:rPr>
              <a:t>dubase</a:t>
            </a:r>
            <a:r>
              <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 Cloud</a:t>
            </a:r>
            <a:r>
              <a:rPr lang="en-US" altLang="ja-JP" sz="1600" kern="0" dirty="0" smtClean="0">
                <a:latin typeface="HGP創英角ｺﾞｼｯｸUB" pitchFamily="50" charset="-128"/>
                <a:ea typeface="HGP創英角ｺﾞｼｯｸUB" pitchFamily="50" charset="-128"/>
                <a:cs typeface="+mj-cs"/>
              </a:rPr>
              <a:t>)</a:t>
            </a:r>
            <a:endParaRPr kumimoji="1" lang="ja-JP" altLang="en-US" sz="16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32" name="タイトル 1"/>
          <p:cNvSpPr txBox="1">
            <a:spLocks/>
          </p:cNvSpPr>
          <p:nvPr/>
        </p:nvSpPr>
        <p:spPr bwMode="auto">
          <a:xfrm>
            <a:off x="467544" y="2954418"/>
            <a:ext cx="2088232"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HGP創英角ｺﾞｼｯｸUB" pitchFamily="50" charset="-128"/>
                <a:ea typeface="HGP創英角ｺﾞｼｯｸUB" pitchFamily="50" charset="-128"/>
                <a:cs typeface="+mj-cs"/>
              </a:rPr>
              <a:t>研究クラウド</a:t>
            </a:r>
            <a:endParaRPr lang="en-US" altLang="ja-JP" sz="2800" kern="0" dirty="0" smtClean="0">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600" kern="0" dirty="0" smtClean="0">
                <a:latin typeface="HGP創英角ｺﾞｼｯｸUB" pitchFamily="50" charset="-128"/>
                <a:ea typeface="HGP創英角ｺﾞｼｯｸUB" pitchFamily="50" charset="-128"/>
                <a:cs typeface="+mj-cs"/>
              </a:rPr>
              <a:t>(</a:t>
            </a:r>
            <a:r>
              <a:rPr lang="en-US" altLang="ja-JP" sz="1600" kern="0" dirty="0" err="1" smtClean="0">
                <a:latin typeface="HGP創英角ｺﾞｼｯｸUB" pitchFamily="50" charset="-128"/>
                <a:ea typeface="HGP創英角ｺﾞｼｯｸUB" pitchFamily="50" charset="-128"/>
                <a:cs typeface="+mj-cs"/>
              </a:rPr>
              <a:t>gunnii</a:t>
            </a:r>
            <a:r>
              <a:rPr lang="ja-JP" altLang="en-US" sz="1600" kern="0" dirty="0" smtClean="0">
                <a:latin typeface="HGP創英角ｺﾞｼｯｸUB" pitchFamily="50" charset="-128"/>
                <a:ea typeface="HGP創英角ｺﾞｼｯｸUB" pitchFamily="50" charset="-128"/>
                <a:cs typeface="+mj-cs"/>
              </a:rPr>
              <a:t>　</a:t>
            </a:r>
            <a:r>
              <a:rPr lang="en-US" altLang="ja-JP" sz="1600" kern="0" dirty="0" smtClean="0">
                <a:latin typeface="HGP創英角ｺﾞｼｯｸUB" pitchFamily="50" charset="-128"/>
                <a:ea typeface="HGP創英角ｺﾞｼｯｸUB" pitchFamily="50" charset="-128"/>
                <a:cs typeface="+mj-cs"/>
              </a:rPr>
              <a:t>+ </a:t>
            </a:r>
            <a:r>
              <a:rPr lang="en-US" altLang="ja-JP" sz="1600" kern="0" dirty="0" err="1" smtClean="0">
                <a:latin typeface="HGP創英角ｺﾞｼｯｸUB" pitchFamily="50" charset="-128"/>
                <a:ea typeface="HGP創英角ｺﾞｼｯｸUB" pitchFamily="50" charset="-128"/>
                <a:cs typeface="+mj-cs"/>
              </a:rPr>
              <a:t>tinii</a:t>
            </a:r>
            <a:r>
              <a:rPr lang="en-US" altLang="ja-JP" sz="1600" kern="0" dirty="0" smtClean="0">
                <a:latin typeface="HGP創英角ｺﾞｼｯｸUB" pitchFamily="50" charset="-128"/>
                <a:ea typeface="HGP創英角ｺﾞｼｯｸUB" pitchFamily="50" charset="-128"/>
                <a:cs typeface="+mj-cs"/>
              </a:rPr>
              <a:t>)</a:t>
            </a:r>
            <a:endParaRPr kumimoji="1" lang="ja-JP" altLang="en-US" sz="16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33" name="タイトル 1"/>
          <p:cNvSpPr txBox="1">
            <a:spLocks/>
          </p:cNvSpPr>
          <p:nvPr/>
        </p:nvSpPr>
        <p:spPr bwMode="auto">
          <a:xfrm>
            <a:off x="5940152" y="1952836"/>
            <a:ext cx="1152128"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100" kern="0" noProof="0" dirty="0" smtClean="0">
                <a:latin typeface="HGP創英角ｺﾞｼｯｸUB" pitchFamily="50" charset="-128"/>
                <a:ea typeface="HGP創英角ｺﾞｼｯｸUB" pitchFamily="50" charset="-128"/>
                <a:cs typeface="+mj-cs"/>
              </a:rPr>
              <a:t>ミニクラウド共有</a:t>
            </a:r>
            <a:endParaRPr lang="en-US" altLang="ja-JP" sz="1100" kern="0" noProof="0" dirty="0" smtClean="0">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100" kern="0" noProof="0" dirty="0" smtClean="0">
                <a:latin typeface="HGP創英角ｺﾞｼｯｸUB" pitchFamily="50" charset="-128"/>
                <a:ea typeface="HGP創英角ｺﾞｼｯｸUB" pitchFamily="50" charset="-128"/>
                <a:cs typeface="+mj-cs"/>
              </a:rPr>
              <a:t>アーカイブ</a:t>
            </a:r>
            <a:endParaRPr kumimoji="1" lang="ja-JP" altLang="en-US" sz="8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34" name="タイトル 1"/>
          <p:cNvSpPr txBox="1">
            <a:spLocks/>
          </p:cNvSpPr>
          <p:nvPr/>
        </p:nvSpPr>
        <p:spPr bwMode="auto">
          <a:xfrm>
            <a:off x="3779912" y="1520788"/>
            <a:ext cx="1584176"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050" kern="0" noProof="0" dirty="0" smtClean="0">
                <a:latin typeface="HGP創英角ｺﾞｼｯｸUB" pitchFamily="50" charset="-128"/>
                <a:ea typeface="HGP創英角ｺﾞｼｯｸUB" pitchFamily="50" charset="-128"/>
                <a:cs typeface="+mj-cs"/>
              </a:rPr>
              <a:t>ミニクラウド　</a:t>
            </a:r>
            <a:r>
              <a:rPr lang="en-US" altLang="ja-JP" sz="1050" kern="0" noProof="0" dirty="0" smtClean="0">
                <a:latin typeface="HGP創英角ｺﾞｼｯｸUB" pitchFamily="50" charset="-128"/>
                <a:ea typeface="HGP創英角ｺﾞｼｯｸUB" pitchFamily="50" charset="-128"/>
                <a:cs typeface="+mj-cs"/>
              </a:rPr>
              <a:t>#1-#15</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35" name="左右矢印 34"/>
          <p:cNvSpPr/>
          <p:nvPr/>
        </p:nvSpPr>
        <p:spPr bwMode="auto">
          <a:xfrm>
            <a:off x="5508104" y="1520788"/>
            <a:ext cx="396044" cy="252028"/>
          </a:xfrm>
          <a:prstGeom prst="leftRightArrow">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37" name="正方形/長方形 36"/>
          <p:cNvSpPr/>
          <p:nvPr/>
        </p:nvSpPr>
        <p:spPr bwMode="auto">
          <a:xfrm>
            <a:off x="3671900" y="105273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38" name="正方形/長方形 37"/>
          <p:cNvSpPr/>
          <p:nvPr/>
        </p:nvSpPr>
        <p:spPr bwMode="auto">
          <a:xfrm>
            <a:off x="3779912" y="112474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39" name="正方形/長方形 38"/>
          <p:cNvSpPr/>
          <p:nvPr/>
        </p:nvSpPr>
        <p:spPr bwMode="auto">
          <a:xfrm>
            <a:off x="3887924" y="1160748"/>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0" name="正方形/長方形 39"/>
          <p:cNvSpPr/>
          <p:nvPr/>
        </p:nvSpPr>
        <p:spPr bwMode="auto">
          <a:xfrm>
            <a:off x="4067944" y="105273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1" name="正方形/長方形 40"/>
          <p:cNvSpPr/>
          <p:nvPr/>
        </p:nvSpPr>
        <p:spPr bwMode="auto">
          <a:xfrm>
            <a:off x="4175956" y="112474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2" name="正方形/長方形 41"/>
          <p:cNvSpPr/>
          <p:nvPr/>
        </p:nvSpPr>
        <p:spPr bwMode="auto">
          <a:xfrm>
            <a:off x="4283968" y="1160748"/>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3" name="正方形/長方形 42"/>
          <p:cNvSpPr/>
          <p:nvPr/>
        </p:nvSpPr>
        <p:spPr bwMode="auto">
          <a:xfrm>
            <a:off x="5004048" y="101673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4" name="正方形/長方形 43"/>
          <p:cNvSpPr/>
          <p:nvPr/>
        </p:nvSpPr>
        <p:spPr bwMode="auto">
          <a:xfrm>
            <a:off x="5112060" y="1088740"/>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5" name="正方形/長方形 44"/>
          <p:cNvSpPr/>
          <p:nvPr/>
        </p:nvSpPr>
        <p:spPr bwMode="auto">
          <a:xfrm>
            <a:off x="5220072" y="112474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6" name="タイトル 1"/>
          <p:cNvSpPr txBox="1">
            <a:spLocks/>
          </p:cNvSpPr>
          <p:nvPr/>
        </p:nvSpPr>
        <p:spPr bwMode="auto">
          <a:xfrm>
            <a:off x="4211960" y="980728"/>
            <a:ext cx="972108"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050" kern="0" dirty="0" smtClean="0">
                <a:latin typeface="HGP創英角ｺﾞｼｯｸUB" pitchFamily="50" charset="-128"/>
                <a:ea typeface="HGP創英角ｺﾞｼｯｸUB" pitchFamily="50" charset="-128"/>
                <a:cs typeface="+mj-cs"/>
              </a:rPr>
              <a:t>仮想マシン</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47" name="正方形/長方形 46"/>
          <p:cNvSpPr/>
          <p:nvPr/>
        </p:nvSpPr>
        <p:spPr bwMode="auto">
          <a:xfrm>
            <a:off x="3671900" y="1988840"/>
            <a:ext cx="1692188" cy="288032"/>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r>
              <a:rPr lang="ja-JP" altLang="en-US" sz="1800" dirty="0" smtClean="0">
                <a:solidFill>
                  <a:srgbClr val="333333"/>
                </a:solidFill>
                <a:latin typeface="HGP創英角ｺﾞｼｯｸUB" pitchFamily="50" charset="-128"/>
                <a:ea typeface="HGP創英角ｺﾞｼｯｸUB" pitchFamily="50" charset="-128"/>
              </a:rPr>
              <a:t>物理マシン</a:t>
            </a:r>
            <a:r>
              <a:rPr lang="en-US" altLang="ja-JP" sz="1800" dirty="0" smtClean="0">
                <a:solidFill>
                  <a:srgbClr val="333333"/>
                </a:solidFill>
                <a:latin typeface="HGP創英角ｺﾞｼｯｸUB" pitchFamily="50" charset="-128"/>
                <a:ea typeface="HGP創英角ｺﾞｼｯｸUB" pitchFamily="50" charset="-128"/>
              </a:rPr>
              <a:t>/NW</a:t>
            </a:r>
            <a:endParaRPr kumimoji="1" lang="ja-JP" altLang="en-US" sz="1800" b="0" dirty="0">
              <a:solidFill>
                <a:srgbClr val="333333"/>
              </a:solidFill>
              <a:latin typeface="HGP創英角ｺﾞｼｯｸUB" pitchFamily="50" charset="-128"/>
              <a:ea typeface="HGP創英角ｺﾞｼｯｸUB" pitchFamily="50" charset="-128"/>
            </a:endParaRPr>
          </a:p>
        </p:txBody>
      </p:sp>
      <p:sp>
        <p:nvSpPr>
          <p:cNvPr id="48" name="正方形/長方形 47"/>
          <p:cNvSpPr/>
          <p:nvPr/>
        </p:nvSpPr>
        <p:spPr bwMode="auto">
          <a:xfrm>
            <a:off x="3671900" y="2960948"/>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9" name="正方形/長方形 48"/>
          <p:cNvSpPr/>
          <p:nvPr/>
        </p:nvSpPr>
        <p:spPr bwMode="auto">
          <a:xfrm>
            <a:off x="4427984" y="2960948"/>
            <a:ext cx="288032"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50" name="正方形/長方形 49"/>
          <p:cNvSpPr/>
          <p:nvPr/>
        </p:nvSpPr>
        <p:spPr bwMode="auto">
          <a:xfrm>
            <a:off x="4752020" y="2960948"/>
            <a:ext cx="612068"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52" name="正方形/長方形 51"/>
          <p:cNvSpPr/>
          <p:nvPr/>
        </p:nvSpPr>
        <p:spPr bwMode="auto">
          <a:xfrm>
            <a:off x="3635896" y="3933056"/>
            <a:ext cx="1692188" cy="288032"/>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r>
              <a:rPr lang="ja-JP" altLang="en-US" sz="1800" dirty="0" smtClean="0">
                <a:solidFill>
                  <a:srgbClr val="333333"/>
                </a:solidFill>
                <a:latin typeface="HGP創英角ｺﾞｼｯｸUB" pitchFamily="50" charset="-128"/>
                <a:ea typeface="HGP創英角ｺﾞｼｯｸUB" pitchFamily="50" charset="-128"/>
              </a:rPr>
              <a:t>物理マシン</a:t>
            </a:r>
            <a:r>
              <a:rPr lang="en-US" altLang="ja-JP" sz="1800" dirty="0" smtClean="0">
                <a:solidFill>
                  <a:srgbClr val="333333"/>
                </a:solidFill>
                <a:latin typeface="HGP創英角ｺﾞｼｯｸUB" pitchFamily="50" charset="-128"/>
                <a:ea typeface="HGP創英角ｺﾞｼｯｸUB" pitchFamily="50" charset="-128"/>
              </a:rPr>
              <a:t>/NW</a:t>
            </a:r>
            <a:endParaRPr kumimoji="1" lang="ja-JP" altLang="en-US" sz="1800" b="0" dirty="0">
              <a:solidFill>
                <a:srgbClr val="333333"/>
              </a:solidFill>
              <a:latin typeface="HGP創英角ｺﾞｼｯｸUB" pitchFamily="50" charset="-128"/>
              <a:ea typeface="HGP創英角ｺﾞｼｯｸUB" pitchFamily="50" charset="-128"/>
            </a:endParaRPr>
          </a:p>
        </p:txBody>
      </p:sp>
      <p:sp>
        <p:nvSpPr>
          <p:cNvPr id="53" name="角丸四角形 52"/>
          <p:cNvSpPr/>
          <p:nvPr/>
        </p:nvSpPr>
        <p:spPr>
          <a:xfrm>
            <a:off x="3635896" y="3537012"/>
            <a:ext cx="1728192" cy="324036"/>
          </a:xfrm>
          <a:prstGeom prst="roundRect">
            <a:avLst/>
          </a:prstGeom>
          <a:solidFill>
            <a:srgbClr val="0070C0"/>
          </a:solidFill>
          <a:ln>
            <a:solidFill>
              <a:schemeClr val="accent1"/>
            </a:solid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1800" dirty="0" err="1" smtClean="0">
                <a:latin typeface="HGP創英角ｺﾞｼｯｸUB" pitchFamily="50" charset="-128"/>
                <a:ea typeface="HGP創英角ｺﾞｼｯｸUB" pitchFamily="50" charset="-128"/>
                <a:cs typeface="Arial Unicode MS" pitchFamily="50" charset="-128"/>
              </a:rPr>
              <a:t>dodai</a:t>
            </a:r>
            <a:endParaRPr lang="ja-JP" altLang="en-US" sz="1800" dirty="0">
              <a:latin typeface="HGP創英角ｺﾞｼｯｸUB" pitchFamily="50" charset="-128"/>
              <a:ea typeface="HGP創英角ｺﾞｼｯｸUB" pitchFamily="50" charset="-128"/>
              <a:cs typeface="Arial Unicode MS" pitchFamily="50" charset="-128"/>
            </a:endParaRPr>
          </a:p>
        </p:txBody>
      </p:sp>
      <p:sp>
        <p:nvSpPr>
          <p:cNvPr id="54" name="フローチャート : 磁気ディスク 53"/>
          <p:cNvSpPr/>
          <p:nvPr/>
        </p:nvSpPr>
        <p:spPr bwMode="auto">
          <a:xfrm>
            <a:off x="6084168" y="2996952"/>
            <a:ext cx="576064" cy="540060"/>
          </a:xfrm>
          <a:prstGeom prst="flowChartMagneticDisk">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55" name="タイトル 1"/>
          <p:cNvSpPr txBox="1">
            <a:spLocks/>
          </p:cNvSpPr>
          <p:nvPr/>
        </p:nvSpPr>
        <p:spPr bwMode="auto">
          <a:xfrm>
            <a:off x="5508104" y="3501008"/>
            <a:ext cx="1980220" cy="57606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ja-JP" altLang="en-US" sz="1050" kern="0" dirty="0" smtClean="0">
                <a:latin typeface="HGP創英角ｺﾞｼｯｸUB" pitchFamily="50" charset="-128"/>
                <a:ea typeface="HGP創英角ｺﾞｼｯｸUB" pitchFamily="50" charset="-128"/>
                <a:cs typeface="+mj-cs"/>
              </a:rPr>
              <a:t>クラスタ共有　オブジェクトストア</a:t>
            </a:r>
            <a:r>
              <a:rPr kumimoji="1" lang="ja-JP" altLang="en-US" sz="105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　</a:t>
            </a:r>
            <a:r>
              <a:rPr kumimoji="1" lang="en-US" altLang="ja-JP" sz="1050" b="0" i="0" u="none" strike="noStrike" kern="0" cap="none" spc="0" normalizeH="0" baseline="0" noProof="0" dirty="0" err="1" smtClean="0">
                <a:ln>
                  <a:noFill/>
                </a:ln>
                <a:solidFill>
                  <a:schemeClr val="tx1"/>
                </a:solidFill>
                <a:effectLst/>
                <a:uLnTx/>
                <a:uFillTx/>
                <a:latin typeface="HGP創英角ｺﾞｼｯｸUB" pitchFamily="50" charset="-128"/>
                <a:ea typeface="HGP創英角ｺﾞｼｯｸUB" pitchFamily="50" charset="-128"/>
                <a:cs typeface="+mj-cs"/>
              </a:rPr>
              <a:t>tinii</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56" name="左右矢印 55"/>
          <p:cNvSpPr/>
          <p:nvPr/>
        </p:nvSpPr>
        <p:spPr bwMode="auto">
          <a:xfrm>
            <a:off x="5472100" y="3140968"/>
            <a:ext cx="396044" cy="252028"/>
          </a:xfrm>
          <a:prstGeom prst="leftRightArrow">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57" name="タイトル 1"/>
          <p:cNvSpPr txBox="1">
            <a:spLocks/>
          </p:cNvSpPr>
          <p:nvPr/>
        </p:nvSpPr>
        <p:spPr bwMode="auto">
          <a:xfrm>
            <a:off x="539552" y="4581128"/>
            <a:ext cx="1440160" cy="112265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HGP創英角ｺﾞｼｯｸUB" pitchFamily="50" charset="-128"/>
                <a:ea typeface="HGP創英角ｺﾞｼｯｸUB" pitchFamily="50" charset="-128"/>
                <a:cs typeface="+mj-cs"/>
              </a:rPr>
              <a:t>インター</a:t>
            </a:r>
            <a:endParaRPr lang="en-US" altLang="ja-JP" sz="2800" kern="0" dirty="0" smtClean="0">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HGP創英角ｺﾞｼｯｸUB" pitchFamily="50" charset="-128"/>
                <a:ea typeface="HGP創英角ｺﾞｼｯｸUB" pitchFamily="50" charset="-128"/>
                <a:cs typeface="+mj-cs"/>
              </a:rPr>
              <a:t>クラウド</a:t>
            </a:r>
            <a:endParaRPr lang="en-US" altLang="ja-JP" sz="2800" kern="0" dirty="0" smtClean="0">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HGP創英角ｺﾞｼｯｸUB" pitchFamily="50" charset="-128"/>
                <a:ea typeface="HGP創英角ｺﾞｼｯｸUB" pitchFamily="50" charset="-128"/>
                <a:cs typeface="+mj-cs"/>
              </a:rPr>
              <a:t>基盤</a:t>
            </a:r>
            <a:endParaRPr lang="en-US" altLang="ja-JP" sz="2800" kern="0" dirty="0" smtClean="0">
              <a:latin typeface="HGP創英角ｺﾞｼｯｸUB" pitchFamily="50" charset="-128"/>
              <a:ea typeface="HGP創英角ｺﾞｼｯｸUB" pitchFamily="50" charset="-128"/>
              <a:cs typeface="+mj-cs"/>
            </a:endParaRPr>
          </a:p>
        </p:txBody>
      </p:sp>
      <p:cxnSp>
        <p:nvCxnSpPr>
          <p:cNvPr id="58" name="直線コネクタ 57"/>
          <p:cNvCxnSpPr/>
          <p:nvPr/>
        </p:nvCxnSpPr>
        <p:spPr bwMode="auto">
          <a:xfrm>
            <a:off x="647564" y="4293096"/>
            <a:ext cx="7596844" cy="0"/>
          </a:xfrm>
          <a:prstGeom prst="line">
            <a:avLst/>
          </a:prstGeom>
          <a:solidFill>
            <a:schemeClr val="accent1"/>
          </a:solidFill>
          <a:ln w="9525" cap="flat" cmpd="sng" algn="ctr">
            <a:solidFill>
              <a:schemeClr val="tx1"/>
            </a:solidFill>
            <a:prstDash val="sysDash"/>
            <a:miter lim="800000"/>
            <a:headEnd type="none" w="med" len="med"/>
            <a:tailEnd type="none" w="med" len="med"/>
          </a:ln>
          <a:effectLst/>
        </p:spPr>
      </p:cxnSp>
      <p:sp>
        <p:nvSpPr>
          <p:cNvPr id="59" name="タイトル 1"/>
          <p:cNvSpPr txBox="1">
            <a:spLocks/>
          </p:cNvSpPr>
          <p:nvPr/>
        </p:nvSpPr>
        <p:spPr bwMode="auto">
          <a:xfrm>
            <a:off x="3599892" y="3032956"/>
            <a:ext cx="936104"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050" kern="0" noProof="0" dirty="0" err="1" smtClean="0">
                <a:latin typeface="HGP創英角ｺﾞｼｯｸUB" pitchFamily="50" charset="-128"/>
                <a:ea typeface="HGP創英角ｺﾞｼｯｸUB" pitchFamily="50" charset="-128"/>
                <a:cs typeface="+mj-cs"/>
              </a:rPr>
              <a:t>OpenStack</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60" name="タイトル 1"/>
          <p:cNvSpPr txBox="1">
            <a:spLocks/>
          </p:cNvSpPr>
          <p:nvPr/>
        </p:nvSpPr>
        <p:spPr bwMode="auto">
          <a:xfrm>
            <a:off x="4319972" y="3140968"/>
            <a:ext cx="468052"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050" kern="0" noProof="0" dirty="0" smtClean="0">
                <a:latin typeface="HGP創英角ｺﾞｼｯｸUB" pitchFamily="50" charset="-128"/>
                <a:ea typeface="HGP創英角ｺﾞｼｯｸUB" pitchFamily="50" charset="-128"/>
                <a:cs typeface="+mj-cs"/>
              </a:rPr>
              <a:t>#16</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61" name="タイトル 1"/>
          <p:cNvSpPr txBox="1">
            <a:spLocks/>
          </p:cNvSpPr>
          <p:nvPr/>
        </p:nvSpPr>
        <p:spPr bwMode="auto">
          <a:xfrm>
            <a:off x="4716016" y="3068960"/>
            <a:ext cx="720080"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050" b="0" i="0" u="none" strike="noStrike" kern="0" cap="none" spc="0" normalizeH="0" baseline="0" noProof="0" dirty="0" err="1" smtClean="0">
                <a:ln>
                  <a:noFill/>
                </a:ln>
                <a:solidFill>
                  <a:schemeClr val="tx1"/>
                </a:solidFill>
                <a:effectLst/>
                <a:uLnTx/>
                <a:uFillTx/>
                <a:latin typeface="HGP創英角ｺﾞｼｯｸUB" pitchFamily="50" charset="-128"/>
                <a:ea typeface="HGP創英角ｺﾞｼｯｸUB" pitchFamily="50" charset="-128"/>
                <a:cs typeface="+mj-cs"/>
              </a:rPr>
              <a:t>Hadoop</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62" name="正方形/長方形 61"/>
          <p:cNvSpPr/>
          <p:nvPr/>
        </p:nvSpPr>
        <p:spPr bwMode="auto">
          <a:xfrm>
            <a:off x="3599892" y="256490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3" name="正方形/長方形 62"/>
          <p:cNvSpPr/>
          <p:nvPr/>
        </p:nvSpPr>
        <p:spPr bwMode="auto">
          <a:xfrm>
            <a:off x="3707904" y="263691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4" name="正方形/長方形 63"/>
          <p:cNvSpPr/>
          <p:nvPr/>
        </p:nvSpPr>
        <p:spPr bwMode="auto">
          <a:xfrm>
            <a:off x="3815916" y="267291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5" name="正方形/長方形 64"/>
          <p:cNvSpPr/>
          <p:nvPr/>
        </p:nvSpPr>
        <p:spPr bwMode="auto">
          <a:xfrm>
            <a:off x="3995936" y="256490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6" name="正方形/長方形 65"/>
          <p:cNvSpPr/>
          <p:nvPr/>
        </p:nvSpPr>
        <p:spPr bwMode="auto">
          <a:xfrm>
            <a:off x="4103948" y="263691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7" name="正方形/長方形 66"/>
          <p:cNvSpPr/>
          <p:nvPr/>
        </p:nvSpPr>
        <p:spPr bwMode="auto">
          <a:xfrm>
            <a:off x="4211960" y="267291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8" name="正方形/長方形 67"/>
          <p:cNvSpPr/>
          <p:nvPr/>
        </p:nvSpPr>
        <p:spPr bwMode="auto">
          <a:xfrm>
            <a:off x="4427984" y="263691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9" name="正方形/長方形 68"/>
          <p:cNvSpPr/>
          <p:nvPr/>
        </p:nvSpPr>
        <p:spPr bwMode="auto">
          <a:xfrm>
            <a:off x="4535996" y="267291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70" name="タイトル 1"/>
          <p:cNvSpPr txBox="1">
            <a:spLocks/>
          </p:cNvSpPr>
          <p:nvPr/>
        </p:nvSpPr>
        <p:spPr bwMode="auto">
          <a:xfrm>
            <a:off x="3743908" y="2528900"/>
            <a:ext cx="972108"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050" kern="0" dirty="0" smtClean="0">
                <a:latin typeface="HGP創英角ｺﾞｼｯｸUB" pitchFamily="50" charset="-128"/>
                <a:ea typeface="HGP創英角ｺﾞｼｯｸUB" pitchFamily="50" charset="-128"/>
                <a:cs typeface="+mj-cs"/>
              </a:rPr>
              <a:t>仮想マシン</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71" name="タイトル 1"/>
          <p:cNvSpPr txBox="1">
            <a:spLocks/>
          </p:cNvSpPr>
          <p:nvPr/>
        </p:nvSpPr>
        <p:spPr bwMode="auto">
          <a:xfrm>
            <a:off x="7632339" y="1484784"/>
            <a:ext cx="1337489"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2010</a:t>
            </a:r>
            <a:r>
              <a:rPr kumimoji="1" lang="ja-JP" altLang="en-US"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年</a:t>
            </a:r>
            <a:r>
              <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5</a:t>
            </a:r>
            <a:r>
              <a:rPr kumimoji="1" lang="ja-JP" altLang="en-US"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月より運用</a:t>
            </a:r>
            <a:endParaRPr kumimoji="1" lang="ja-JP" altLang="en-US" sz="16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72" name="タイトル 1"/>
          <p:cNvSpPr txBox="1">
            <a:spLocks/>
          </p:cNvSpPr>
          <p:nvPr/>
        </p:nvSpPr>
        <p:spPr bwMode="auto">
          <a:xfrm>
            <a:off x="7632339" y="2990422"/>
            <a:ext cx="1301484"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2012</a:t>
            </a:r>
            <a:r>
              <a:rPr kumimoji="1" lang="ja-JP" altLang="en-US"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年</a:t>
            </a:r>
            <a:r>
              <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7</a:t>
            </a:r>
            <a:r>
              <a:rPr kumimoji="1" lang="ja-JP" altLang="en-US"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月より運用</a:t>
            </a:r>
            <a:endParaRPr kumimoji="1" lang="ja-JP" altLang="en-US" sz="16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73" name="タイトル 1"/>
          <p:cNvSpPr txBox="1">
            <a:spLocks/>
          </p:cNvSpPr>
          <p:nvPr/>
        </p:nvSpPr>
        <p:spPr bwMode="auto">
          <a:xfrm>
            <a:off x="7632339" y="4725144"/>
            <a:ext cx="1363452"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2012</a:t>
            </a:r>
            <a:r>
              <a:rPr kumimoji="1" lang="ja-JP" altLang="en-US"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年</a:t>
            </a:r>
            <a:r>
              <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10</a:t>
            </a:r>
            <a:r>
              <a:rPr kumimoji="1" lang="ja-JP" altLang="en-US"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月より実験</a:t>
            </a:r>
            <a:endPar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77" name="角丸四角形 76"/>
          <p:cNvSpPr/>
          <p:nvPr/>
        </p:nvSpPr>
        <p:spPr>
          <a:xfrm>
            <a:off x="2303748" y="5481227"/>
            <a:ext cx="5328592" cy="252029"/>
          </a:xfrm>
          <a:prstGeom prst="roundRect">
            <a:avLst>
              <a:gd name="adj" fmla="val 11768"/>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1600" dirty="0">
              <a:latin typeface="HGP創英角ｺﾞｼｯｸUB" pitchFamily="50" charset="-128"/>
              <a:ea typeface="HGP創英角ｺﾞｼｯｸUB" pitchFamily="50" charset="-128"/>
              <a:cs typeface="Arial Unicode MS" pitchFamily="50" charset="-128"/>
            </a:endParaRPr>
          </a:p>
        </p:txBody>
      </p:sp>
      <p:pic>
        <p:nvPicPr>
          <p:cNvPr id="79" name="Picture 2"/>
          <p:cNvPicPr>
            <a:picLocks noChangeAspect="1" noChangeArrowheads="1"/>
          </p:cNvPicPr>
          <p:nvPr/>
        </p:nvPicPr>
        <p:blipFill>
          <a:blip r:embed="rId3" cstate="print"/>
          <a:srcRect/>
          <a:stretch>
            <a:fillRect/>
          </a:stretch>
        </p:blipFill>
        <p:spPr bwMode="auto">
          <a:xfrm>
            <a:off x="4494737" y="5517232"/>
            <a:ext cx="266936" cy="180020"/>
          </a:xfrm>
          <a:prstGeom prst="rect">
            <a:avLst/>
          </a:prstGeom>
          <a:noFill/>
          <a:ln w="9525">
            <a:noFill/>
            <a:miter lim="800000"/>
            <a:headEnd/>
            <a:tailEnd/>
          </a:ln>
        </p:spPr>
      </p:pic>
      <p:pic>
        <p:nvPicPr>
          <p:cNvPr id="75" name="Picture 42" descr="H:\home\nobukazu\My Dropbox\dat\201103\GRC-H23-plan\SINET4.png"/>
          <p:cNvPicPr>
            <a:picLocks noChangeAspect="1" noChangeArrowheads="1"/>
          </p:cNvPicPr>
          <p:nvPr/>
        </p:nvPicPr>
        <p:blipFill>
          <a:blip r:embed="rId4" cstate="print"/>
          <a:srcRect/>
          <a:stretch>
            <a:fillRect/>
          </a:stretch>
        </p:blipFill>
        <p:spPr bwMode="auto">
          <a:xfrm>
            <a:off x="5070801" y="5517232"/>
            <a:ext cx="329291" cy="144016"/>
          </a:xfrm>
          <a:prstGeom prst="rect">
            <a:avLst/>
          </a:prstGeom>
          <a:noFill/>
          <a:ln w="9525">
            <a:noFill/>
            <a:miter lim="800000"/>
            <a:headEnd/>
            <a:tailEnd/>
          </a:ln>
        </p:spPr>
      </p:pic>
      <p:sp>
        <p:nvSpPr>
          <p:cNvPr id="82" name="角丸四角形 81"/>
          <p:cNvSpPr/>
          <p:nvPr/>
        </p:nvSpPr>
        <p:spPr>
          <a:xfrm>
            <a:off x="2915816" y="5121188"/>
            <a:ext cx="1800200" cy="288032"/>
          </a:xfrm>
          <a:prstGeom prst="roundRect">
            <a:avLst/>
          </a:prstGeom>
          <a:solidFill>
            <a:srgbClr val="0070C0"/>
          </a:solidFill>
          <a:ln>
            <a:solidFill>
              <a:schemeClr val="accent1">
                <a:lumMod val="75000"/>
              </a:schemeClr>
            </a:solid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1600" dirty="0" err="1" smtClean="0">
                <a:latin typeface="HGP創英角ｺﾞｼｯｸUB" pitchFamily="50" charset="-128"/>
                <a:ea typeface="HGP創英角ｺﾞｼｯｸUB" pitchFamily="50" charset="-128"/>
                <a:cs typeface="Arial Unicode MS" pitchFamily="50" charset="-128"/>
              </a:rPr>
              <a:t>dodai</a:t>
            </a:r>
            <a:r>
              <a:rPr lang="ja-JP" altLang="en-US" sz="1600" dirty="0" smtClean="0">
                <a:latin typeface="HGP創英角ｺﾞｼｯｸUB" pitchFamily="50" charset="-128"/>
                <a:ea typeface="HGP創英角ｺﾞｼｯｸUB" pitchFamily="50" charset="-128"/>
                <a:cs typeface="Arial Unicode MS" pitchFamily="50" charset="-128"/>
              </a:rPr>
              <a:t>　</a:t>
            </a:r>
            <a:r>
              <a:rPr lang="en-US" altLang="ja-JP" sz="1600" dirty="0" smtClean="0">
                <a:latin typeface="HGP創英角ｺﾞｼｯｸUB" pitchFamily="50" charset="-128"/>
                <a:ea typeface="HGP創英角ｺﾞｼｯｸUB" pitchFamily="50" charset="-128"/>
                <a:cs typeface="Arial Unicode MS" pitchFamily="50" charset="-128"/>
              </a:rPr>
              <a:t>@west</a:t>
            </a:r>
            <a:endParaRPr lang="ja-JP" altLang="en-US" sz="1600" b="1" dirty="0">
              <a:latin typeface="HGP創英角ｺﾞｼｯｸUB" pitchFamily="50" charset="-128"/>
              <a:ea typeface="HGP創英角ｺﾞｼｯｸUB" pitchFamily="50" charset="-128"/>
              <a:cs typeface="Arial Unicode MS" pitchFamily="50" charset="-128"/>
            </a:endParaRPr>
          </a:p>
        </p:txBody>
      </p:sp>
      <p:sp>
        <p:nvSpPr>
          <p:cNvPr id="97" name="正方形/長方形 96"/>
          <p:cNvSpPr/>
          <p:nvPr/>
        </p:nvSpPr>
        <p:spPr bwMode="auto">
          <a:xfrm>
            <a:off x="4932040" y="5733256"/>
            <a:ext cx="108012" cy="180020"/>
          </a:xfrm>
          <a:prstGeom prst="rect">
            <a:avLst/>
          </a:prstGeom>
          <a:solidFill>
            <a:schemeClr val="accent1">
              <a:lumMod val="50000"/>
            </a:schemeClr>
          </a:solidFill>
          <a:ln w="9525">
            <a:no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76" name="円柱 75"/>
          <p:cNvSpPr/>
          <p:nvPr/>
        </p:nvSpPr>
        <p:spPr>
          <a:xfrm>
            <a:off x="3275856" y="5805264"/>
            <a:ext cx="3528392" cy="39604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smtClean="0">
                <a:solidFill>
                  <a:schemeClr val="bg1"/>
                </a:solidFill>
                <a:latin typeface="HGP創英角ｺﾞｼｯｸUB" pitchFamily="50" charset="-128"/>
                <a:ea typeface="HGP創英角ｺﾞｼｯｸUB" pitchFamily="50" charset="-128"/>
              </a:rPr>
              <a:t>colony</a:t>
            </a:r>
            <a:endParaRPr lang="ja-JP" altLang="en-US" dirty="0">
              <a:solidFill>
                <a:schemeClr val="bg1"/>
              </a:solidFill>
              <a:latin typeface="HGP創英角ｺﾞｼｯｸUB" pitchFamily="50" charset="-128"/>
              <a:ea typeface="HGP創英角ｺﾞｼｯｸUB" pitchFamily="50" charset="-128"/>
            </a:endParaRPr>
          </a:p>
        </p:txBody>
      </p:sp>
      <p:sp>
        <p:nvSpPr>
          <p:cNvPr id="80" name="正方形/長方形 79"/>
          <p:cNvSpPr/>
          <p:nvPr/>
        </p:nvSpPr>
        <p:spPr bwMode="auto">
          <a:xfrm>
            <a:off x="2987824"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研究</a:t>
            </a:r>
            <a:endParaRPr kumimoji="1" lang="en-US" altLang="ja-JP" sz="1200" b="0" dirty="0" smtClean="0">
              <a:solidFill>
                <a:srgbClr val="333333"/>
              </a:solidFill>
              <a:latin typeface="HGP創英角ｺﾞｼｯｸUB" pitchFamily="50" charset="-128"/>
              <a:ea typeface="HGP創英角ｺﾞｼｯｸUB" pitchFamily="50" charset="-128"/>
            </a:endParaRPr>
          </a:p>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クラスタ</a:t>
            </a:r>
            <a:endParaRPr kumimoji="1" lang="ja-JP" altLang="en-US" sz="1200" b="0" dirty="0">
              <a:solidFill>
                <a:srgbClr val="333333"/>
              </a:solidFill>
              <a:latin typeface="HGP創英角ｺﾞｼｯｸUB" pitchFamily="50" charset="-128"/>
              <a:ea typeface="HGP創英角ｺﾞｼｯｸUB" pitchFamily="50" charset="-128"/>
            </a:endParaRPr>
          </a:p>
        </p:txBody>
      </p:sp>
      <p:sp>
        <p:nvSpPr>
          <p:cNvPr id="81" name="正方形/長方形 80"/>
          <p:cNvSpPr/>
          <p:nvPr/>
        </p:nvSpPr>
        <p:spPr bwMode="auto">
          <a:xfrm>
            <a:off x="3923928"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研究</a:t>
            </a:r>
            <a:endParaRPr kumimoji="1" lang="en-US" altLang="ja-JP" sz="1200" b="0" dirty="0" smtClean="0">
              <a:solidFill>
                <a:srgbClr val="333333"/>
              </a:solidFill>
              <a:latin typeface="HGP創英角ｺﾞｼｯｸUB" pitchFamily="50" charset="-128"/>
              <a:ea typeface="HGP創英角ｺﾞｼｯｸUB" pitchFamily="50" charset="-128"/>
            </a:endParaRPr>
          </a:p>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クラスタ</a:t>
            </a:r>
            <a:endParaRPr kumimoji="1" lang="ja-JP" altLang="en-US" sz="1200" b="0" dirty="0">
              <a:solidFill>
                <a:srgbClr val="333333"/>
              </a:solidFill>
              <a:latin typeface="HGP創英角ｺﾞｼｯｸUB" pitchFamily="50" charset="-128"/>
              <a:ea typeface="HGP創英角ｺﾞｼｯｸUB" pitchFamily="50" charset="-128"/>
            </a:endParaRPr>
          </a:p>
        </p:txBody>
      </p:sp>
      <p:sp>
        <p:nvSpPr>
          <p:cNvPr id="95" name="角丸四角形 94"/>
          <p:cNvSpPr/>
          <p:nvPr/>
        </p:nvSpPr>
        <p:spPr>
          <a:xfrm>
            <a:off x="5220072" y="5121188"/>
            <a:ext cx="1800200" cy="288032"/>
          </a:xfrm>
          <a:prstGeom prst="roundRect">
            <a:avLst/>
          </a:prstGeom>
          <a:solidFill>
            <a:srgbClr val="0070C0"/>
          </a:solidFill>
          <a:ln>
            <a:solidFill>
              <a:schemeClr val="accent1">
                <a:lumMod val="75000"/>
              </a:schemeClr>
            </a:solid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1600" dirty="0" err="1" smtClean="0">
                <a:latin typeface="HGP創英角ｺﾞｼｯｸUB" pitchFamily="50" charset="-128"/>
                <a:ea typeface="HGP創英角ｺﾞｼｯｸUB" pitchFamily="50" charset="-128"/>
                <a:cs typeface="Arial Unicode MS" pitchFamily="50" charset="-128"/>
              </a:rPr>
              <a:t>dodai</a:t>
            </a:r>
            <a:r>
              <a:rPr lang="ja-JP" altLang="en-US" sz="1600" dirty="0" smtClean="0">
                <a:latin typeface="HGP創英角ｺﾞｼｯｸUB" pitchFamily="50" charset="-128"/>
                <a:ea typeface="HGP創英角ｺﾞｼｯｸUB" pitchFamily="50" charset="-128"/>
                <a:cs typeface="Arial Unicode MS" pitchFamily="50" charset="-128"/>
              </a:rPr>
              <a:t>　</a:t>
            </a:r>
            <a:r>
              <a:rPr lang="en-US" altLang="ja-JP" sz="1600" dirty="0" smtClean="0">
                <a:latin typeface="HGP創英角ｺﾞｼｯｸUB" pitchFamily="50" charset="-128"/>
                <a:ea typeface="HGP創英角ｺﾞｼｯｸUB" pitchFamily="50" charset="-128"/>
                <a:cs typeface="Arial Unicode MS" pitchFamily="50" charset="-128"/>
              </a:rPr>
              <a:t>@east</a:t>
            </a:r>
            <a:endParaRPr lang="ja-JP" altLang="en-US" sz="1600" b="1" dirty="0">
              <a:latin typeface="HGP創英角ｺﾞｼｯｸUB" pitchFamily="50" charset="-128"/>
              <a:ea typeface="HGP創英角ｺﾞｼｯｸUB" pitchFamily="50" charset="-128"/>
              <a:cs typeface="Arial Unicode MS" pitchFamily="50" charset="-128"/>
            </a:endParaRPr>
          </a:p>
        </p:txBody>
      </p:sp>
      <p:sp>
        <p:nvSpPr>
          <p:cNvPr id="96" name="正方形/長方形 95"/>
          <p:cNvSpPr/>
          <p:nvPr/>
        </p:nvSpPr>
        <p:spPr bwMode="auto">
          <a:xfrm>
            <a:off x="5292080"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研究</a:t>
            </a:r>
            <a:endParaRPr kumimoji="1" lang="en-US" altLang="ja-JP" sz="1200" b="0" dirty="0" smtClean="0">
              <a:solidFill>
                <a:srgbClr val="333333"/>
              </a:solidFill>
              <a:latin typeface="HGP創英角ｺﾞｼｯｸUB" pitchFamily="50" charset="-128"/>
              <a:ea typeface="HGP創英角ｺﾞｼｯｸUB" pitchFamily="50" charset="-128"/>
            </a:endParaRPr>
          </a:p>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クラスタ</a:t>
            </a:r>
            <a:endParaRPr kumimoji="1" lang="ja-JP" altLang="en-US" sz="1200" b="0" dirty="0">
              <a:solidFill>
                <a:srgbClr val="333333"/>
              </a:solidFill>
              <a:latin typeface="HGP創英角ｺﾞｼｯｸUB" pitchFamily="50" charset="-128"/>
              <a:ea typeface="HGP創英角ｺﾞｼｯｸUB" pitchFamily="50" charset="-128"/>
            </a:endParaRPr>
          </a:p>
        </p:txBody>
      </p:sp>
      <p:sp>
        <p:nvSpPr>
          <p:cNvPr id="98" name="正方形/長方形 97"/>
          <p:cNvSpPr/>
          <p:nvPr/>
        </p:nvSpPr>
        <p:spPr bwMode="auto">
          <a:xfrm>
            <a:off x="6228184"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研究</a:t>
            </a:r>
            <a:endParaRPr kumimoji="1" lang="en-US" altLang="ja-JP" sz="1200" b="0" dirty="0" smtClean="0">
              <a:solidFill>
                <a:srgbClr val="333333"/>
              </a:solidFill>
              <a:latin typeface="HGP創英角ｺﾞｼｯｸUB" pitchFamily="50" charset="-128"/>
              <a:ea typeface="HGP創英角ｺﾞｼｯｸUB" pitchFamily="50" charset="-128"/>
            </a:endParaRPr>
          </a:p>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クラスタ</a:t>
            </a:r>
            <a:endParaRPr kumimoji="1" lang="ja-JP" altLang="en-US" sz="1200" b="0" dirty="0">
              <a:solidFill>
                <a:srgbClr val="333333"/>
              </a:solidFill>
              <a:latin typeface="HGP創英角ｺﾞｼｯｸUB" pitchFamily="50" charset="-128"/>
              <a:ea typeface="HGP創英角ｺﾞｼｯｸUB" pitchFamily="50" charset="-128"/>
            </a:endParaRPr>
          </a:p>
        </p:txBody>
      </p:sp>
      <p:sp>
        <p:nvSpPr>
          <p:cNvPr id="78" name="正方形/長方形 77"/>
          <p:cNvSpPr/>
          <p:nvPr/>
        </p:nvSpPr>
        <p:spPr>
          <a:xfrm>
            <a:off x="99794" y="2312876"/>
            <a:ext cx="8964488" cy="3888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xmlns="" val="30487064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r>
              <a:rPr lang="ja-JP" altLang="en-US" smtClean="0"/>
              <a:t>活用事例（</a:t>
            </a:r>
            <a:r>
              <a:rPr lang="en-US" altLang="ja-JP" smtClean="0"/>
              <a:t>PBL</a:t>
            </a:r>
            <a:r>
              <a:rPr lang="ja-JP" altLang="en-US" smtClean="0"/>
              <a:t>）</a:t>
            </a:r>
            <a:endParaRPr lang="ja-JP" altLang="en-US" dirty="0"/>
          </a:p>
        </p:txBody>
      </p:sp>
      <p:sp>
        <p:nvSpPr>
          <p:cNvPr id="4099" name="コンテンツ プレースホルダ 3"/>
          <p:cNvSpPr>
            <a:spLocks noGrp="1"/>
          </p:cNvSpPr>
          <p:nvPr>
            <p:ph idx="1"/>
          </p:nvPr>
        </p:nvSpPr>
        <p:spPr>
          <a:xfrm>
            <a:off x="457200" y="1214439"/>
            <a:ext cx="8686800" cy="2534602"/>
          </a:xfrm>
        </p:spPr>
        <p:txBody>
          <a:bodyPr/>
          <a:lstStyle/>
          <a:p>
            <a:r>
              <a:rPr lang="ja-JP" altLang="en-US" sz="2800" dirty="0" smtClean="0"/>
              <a:t>東京大学「実践工房」 </a:t>
            </a:r>
            <a:r>
              <a:rPr lang="en-US" altLang="ja-JP" sz="2800" dirty="0" err="1" smtClean="0"/>
              <a:t>Beyohn</a:t>
            </a:r>
            <a:r>
              <a:rPr lang="ja-JP" altLang="en-US" sz="2800" dirty="0" smtClean="0"/>
              <a:t>プロジェクト</a:t>
            </a:r>
            <a:endParaRPr lang="en-US" altLang="ja-JP" sz="2800" dirty="0" smtClean="0"/>
          </a:p>
          <a:p>
            <a:pPr lvl="1"/>
            <a:r>
              <a:rPr lang="ja-JP" altLang="en-US" sz="2400" dirty="0" smtClean="0"/>
              <a:t>既存の</a:t>
            </a:r>
            <a:r>
              <a:rPr lang="en-US" altLang="ja-JP" sz="2400" dirty="0" smtClean="0"/>
              <a:t>Java</a:t>
            </a:r>
            <a:r>
              <a:rPr lang="ja-JP" altLang="en-US" sz="2400" dirty="0" smtClean="0"/>
              <a:t>アプリをクラウドへ移行するための基盤</a:t>
            </a:r>
            <a:endParaRPr lang="en-US" altLang="ja-JP" sz="2400" dirty="0" smtClean="0"/>
          </a:p>
          <a:p>
            <a:pPr lvl="1"/>
            <a:r>
              <a:rPr lang="en-US" altLang="ja-JP" sz="2400" dirty="0" smtClean="0"/>
              <a:t>Terracotta</a:t>
            </a:r>
            <a:r>
              <a:rPr lang="ja-JP" altLang="en-US" sz="2400" dirty="0" smtClean="0"/>
              <a:t>に自動スケーリング機能を組み合わせて開発</a:t>
            </a:r>
            <a:endParaRPr lang="en-US" altLang="ja-JP" sz="2400" dirty="0" smtClean="0"/>
          </a:p>
          <a:p>
            <a:pPr lvl="1"/>
            <a:r>
              <a:rPr lang="ja-JP" altLang="en-US" sz="2400" dirty="0" smtClean="0"/>
              <a:t>プロジェクトの進行に必要なリポジトリおよび開発環境などの情報環境を</a:t>
            </a:r>
            <a:r>
              <a:rPr lang="en-US" altLang="ja-JP" sz="2400" dirty="0" err="1" smtClean="0"/>
              <a:t>edubase</a:t>
            </a:r>
            <a:r>
              <a:rPr lang="en-US" altLang="ja-JP" sz="2400" dirty="0" smtClean="0"/>
              <a:t> Cloud</a:t>
            </a:r>
            <a:r>
              <a:rPr lang="ja-JP" altLang="en-US" sz="2400" dirty="0" smtClean="0"/>
              <a:t>上に実現</a:t>
            </a:r>
            <a:endParaRPr lang="en-US" altLang="ja-JP" sz="2400" dirty="0" smtClean="0"/>
          </a:p>
          <a:p>
            <a:pPr lvl="1"/>
            <a:r>
              <a:rPr lang="ja-JP" altLang="en-US" sz="2400" dirty="0" smtClean="0"/>
              <a:t>大規模な負荷試験を実施</a:t>
            </a:r>
            <a:endParaRPr lang="en-US" altLang="ja-JP" sz="2400" dirty="0" smtClean="0"/>
          </a:p>
        </p:txBody>
      </p:sp>
      <p:pic>
        <p:nvPicPr>
          <p:cNvPr id="5" name="Picture 6" descr="C:\Users\Soramichi\Desktop\All_Transactions.perf.png"/>
          <p:cNvPicPr>
            <a:picLocks noChangeAspect="1" noChangeArrowheads="1"/>
          </p:cNvPicPr>
          <p:nvPr/>
        </p:nvPicPr>
        <p:blipFill>
          <a:blip r:embed="rId3" cstate="print"/>
          <a:srcRect/>
          <a:stretch>
            <a:fillRect/>
          </a:stretch>
        </p:blipFill>
        <p:spPr bwMode="auto">
          <a:xfrm>
            <a:off x="5148942" y="3864217"/>
            <a:ext cx="3822715" cy="1507682"/>
          </a:xfrm>
          <a:prstGeom prst="rect">
            <a:avLst/>
          </a:prstGeom>
          <a:noFill/>
        </p:spPr>
      </p:pic>
      <p:sp>
        <p:nvSpPr>
          <p:cNvPr id="6" name="右中かっこ 5"/>
          <p:cNvSpPr/>
          <p:nvPr/>
        </p:nvSpPr>
        <p:spPr>
          <a:xfrm rot="3932488">
            <a:off x="7265328" y="3544878"/>
            <a:ext cx="327623" cy="2480106"/>
          </a:xfrm>
          <a:prstGeom prst="rightBrac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00">
              <a:latin typeface="Arial" pitchFamily="34" charset="0"/>
              <a:cs typeface="Arial" pitchFamily="34" charset="0"/>
            </a:endParaRPr>
          </a:p>
        </p:txBody>
      </p:sp>
      <p:sp>
        <p:nvSpPr>
          <p:cNvPr id="7" name="テキスト ボックス 6"/>
          <p:cNvSpPr txBox="1"/>
          <p:nvPr/>
        </p:nvSpPr>
        <p:spPr>
          <a:xfrm>
            <a:off x="7018588" y="4949592"/>
            <a:ext cx="1415772" cy="338554"/>
          </a:xfrm>
          <a:prstGeom prst="rect">
            <a:avLst/>
          </a:prstGeom>
          <a:noFill/>
        </p:spPr>
        <p:txBody>
          <a:bodyPr wrap="none" rtlCol="0">
            <a:spAutoFit/>
          </a:bodyPr>
          <a:lstStyle/>
          <a:p>
            <a:r>
              <a:rPr kumimoji="1" lang="en-US" altLang="ja-JP" sz="1600" dirty="0" smtClean="0">
                <a:solidFill>
                  <a:schemeClr val="bg1">
                    <a:lumMod val="50000"/>
                  </a:schemeClr>
                </a:solidFill>
                <a:latin typeface="Arial" pitchFamily="34" charset="0"/>
                <a:cs typeface="Arial" pitchFamily="34" charset="0"/>
              </a:rPr>
              <a:t>Auto scaling</a:t>
            </a:r>
            <a:endParaRPr kumimoji="1" lang="ja-JP" altLang="en-US" sz="1600" dirty="0">
              <a:solidFill>
                <a:schemeClr val="bg1">
                  <a:lumMod val="50000"/>
                </a:schemeClr>
              </a:solidFill>
              <a:latin typeface="Arial" pitchFamily="34" charset="0"/>
              <a:cs typeface="Arial" pitchFamily="34" charset="0"/>
            </a:endParaRPr>
          </a:p>
        </p:txBody>
      </p:sp>
      <p:sp>
        <p:nvSpPr>
          <p:cNvPr id="9" name="Cloud"/>
          <p:cNvSpPr>
            <a:spLocks noChangeAspect="1" noEditPoints="1" noChangeArrowheads="1"/>
          </p:cNvSpPr>
          <p:nvPr/>
        </p:nvSpPr>
        <p:spPr bwMode="auto">
          <a:xfrm>
            <a:off x="97971" y="3861048"/>
            <a:ext cx="5050972" cy="238735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lumMod val="20000"/>
              <a:lumOff val="8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ja-JP" altLang="en-US" sz="1050">
              <a:latin typeface="Arial" pitchFamily="34" charset="0"/>
              <a:cs typeface="Arial" pitchFamily="34" charset="0"/>
            </a:endParaRPr>
          </a:p>
        </p:txBody>
      </p:sp>
      <p:sp>
        <p:nvSpPr>
          <p:cNvPr id="10" name="正方形/長方形 9"/>
          <p:cNvSpPr/>
          <p:nvPr/>
        </p:nvSpPr>
        <p:spPr>
          <a:xfrm rot="10800000">
            <a:off x="2114668" y="5391383"/>
            <a:ext cx="999177" cy="6718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latin typeface="Arial" pitchFamily="34" charset="0"/>
              <a:cs typeface="Arial" pitchFamily="34" charset="0"/>
            </a:endParaRPr>
          </a:p>
        </p:txBody>
      </p:sp>
      <p:sp>
        <p:nvSpPr>
          <p:cNvPr id="11" name="正方形/長方形 10"/>
          <p:cNvSpPr/>
          <p:nvPr/>
        </p:nvSpPr>
        <p:spPr>
          <a:xfrm>
            <a:off x="2206405" y="5466034"/>
            <a:ext cx="838531" cy="3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smtClean="0">
                <a:latin typeface="Arial" pitchFamily="34" charset="0"/>
                <a:cs typeface="Arial" pitchFamily="34" charset="0"/>
              </a:rPr>
              <a:t>Cache </a:t>
            </a:r>
            <a:r>
              <a:rPr lang="en-US" altLang="ja-JP" sz="1000" dirty="0" smtClean="0">
                <a:latin typeface="Arial" pitchFamily="34" charset="0"/>
                <a:cs typeface="Arial" pitchFamily="34" charset="0"/>
              </a:rPr>
              <a:t>s</a:t>
            </a:r>
            <a:r>
              <a:rPr kumimoji="1" lang="en-US" altLang="ja-JP" sz="1000" dirty="0" smtClean="0">
                <a:latin typeface="Arial" pitchFamily="34" charset="0"/>
                <a:cs typeface="Arial" pitchFamily="34" charset="0"/>
              </a:rPr>
              <a:t>erver</a:t>
            </a:r>
            <a:endParaRPr kumimoji="1" lang="ja-JP" altLang="en-US" sz="1000" dirty="0">
              <a:latin typeface="Arial" pitchFamily="34" charset="0"/>
              <a:cs typeface="Arial" pitchFamily="34" charset="0"/>
            </a:endParaRPr>
          </a:p>
        </p:txBody>
      </p:sp>
      <p:sp>
        <p:nvSpPr>
          <p:cNvPr id="12" name="円柱 11"/>
          <p:cNvSpPr/>
          <p:nvPr/>
        </p:nvSpPr>
        <p:spPr>
          <a:xfrm>
            <a:off x="2555389" y="5764639"/>
            <a:ext cx="413452" cy="261279"/>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1000" dirty="0" smtClean="0">
                <a:latin typeface="Arial" pitchFamily="34" charset="0"/>
                <a:cs typeface="Arial" pitchFamily="34" charset="0"/>
              </a:rPr>
              <a:t>DB</a:t>
            </a:r>
            <a:endParaRPr kumimoji="1" lang="ja-JP" altLang="en-US" sz="1000" dirty="0">
              <a:latin typeface="Arial" pitchFamily="34" charset="0"/>
              <a:cs typeface="Arial" pitchFamily="34" charset="0"/>
            </a:endParaRPr>
          </a:p>
        </p:txBody>
      </p:sp>
      <p:sp>
        <p:nvSpPr>
          <p:cNvPr id="13" name="正方形/長方形 12"/>
          <p:cNvSpPr/>
          <p:nvPr/>
        </p:nvSpPr>
        <p:spPr>
          <a:xfrm rot="10800000">
            <a:off x="770949" y="4495570"/>
            <a:ext cx="999177" cy="6718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latin typeface="Arial" pitchFamily="34" charset="0"/>
              <a:cs typeface="Arial" pitchFamily="34" charset="0"/>
            </a:endParaRPr>
          </a:p>
        </p:txBody>
      </p:sp>
      <p:sp>
        <p:nvSpPr>
          <p:cNvPr id="14" name="右矢印 13"/>
          <p:cNvSpPr/>
          <p:nvPr/>
        </p:nvSpPr>
        <p:spPr>
          <a:xfrm>
            <a:off x="3217208" y="4719523"/>
            <a:ext cx="243105" cy="188117"/>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latin typeface="Arial" pitchFamily="34" charset="0"/>
              <a:cs typeface="Arial" pitchFamily="34" charset="0"/>
            </a:endParaRPr>
          </a:p>
        </p:txBody>
      </p:sp>
      <p:sp>
        <p:nvSpPr>
          <p:cNvPr id="15" name="正方形/長方形 14"/>
          <p:cNvSpPr/>
          <p:nvPr/>
        </p:nvSpPr>
        <p:spPr>
          <a:xfrm>
            <a:off x="1907942" y="3861048"/>
            <a:ext cx="689087" cy="41295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000" dirty="0" smtClean="0">
                <a:latin typeface="Arial" pitchFamily="34" charset="0"/>
                <a:cs typeface="Arial" pitchFamily="34" charset="0"/>
              </a:rPr>
              <a:t>Load </a:t>
            </a:r>
            <a:r>
              <a:rPr lang="en-US" altLang="ja-JP" sz="1000" dirty="0" smtClean="0">
                <a:solidFill>
                  <a:schemeClr val="tx1"/>
                </a:solidFill>
                <a:latin typeface="Arial" pitchFamily="34" charset="0"/>
                <a:cs typeface="Arial" pitchFamily="34" charset="0"/>
              </a:rPr>
              <a:t>b</a:t>
            </a:r>
            <a:r>
              <a:rPr lang="en-US" altLang="ja-JP" sz="1000" dirty="0" smtClean="0">
                <a:latin typeface="Arial" pitchFamily="34" charset="0"/>
                <a:cs typeface="Arial" pitchFamily="34" charset="0"/>
              </a:rPr>
              <a:t>alancer</a:t>
            </a:r>
            <a:endParaRPr kumimoji="1" lang="ja-JP" altLang="en-US" sz="1000" dirty="0">
              <a:latin typeface="Arial" pitchFamily="34" charset="0"/>
              <a:cs typeface="Arial" pitchFamily="34" charset="0"/>
            </a:endParaRPr>
          </a:p>
        </p:txBody>
      </p:sp>
      <p:sp>
        <p:nvSpPr>
          <p:cNvPr id="16" name="正方形/長方形 15"/>
          <p:cNvSpPr/>
          <p:nvPr/>
        </p:nvSpPr>
        <p:spPr>
          <a:xfrm>
            <a:off x="323528" y="3955908"/>
            <a:ext cx="585237" cy="2612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smtClean="0">
                <a:latin typeface="Arial" pitchFamily="34" charset="0"/>
                <a:cs typeface="Arial" pitchFamily="34" charset="0"/>
              </a:rPr>
              <a:t>Users</a:t>
            </a:r>
            <a:endParaRPr kumimoji="1" lang="ja-JP" altLang="en-US" sz="1000" dirty="0">
              <a:latin typeface="Arial" pitchFamily="34" charset="0"/>
              <a:cs typeface="Arial" pitchFamily="34" charset="0"/>
            </a:endParaRPr>
          </a:p>
        </p:txBody>
      </p:sp>
      <p:cxnSp>
        <p:nvCxnSpPr>
          <p:cNvPr id="17" name="直線矢印コネクタ 16"/>
          <p:cNvCxnSpPr>
            <a:stCxn id="16" idx="3"/>
            <a:endCxn id="15" idx="1"/>
          </p:cNvCxnSpPr>
          <p:nvPr/>
        </p:nvCxnSpPr>
        <p:spPr>
          <a:xfrm flipV="1">
            <a:off x="908765" y="4067524"/>
            <a:ext cx="999177" cy="19023"/>
          </a:xfrm>
          <a:prstGeom prst="straightConnector1">
            <a:avLst/>
          </a:prstGeom>
          <a:ln w="5715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p:cNvSpPr/>
          <p:nvPr/>
        </p:nvSpPr>
        <p:spPr>
          <a:xfrm>
            <a:off x="862685" y="4570221"/>
            <a:ext cx="838532" cy="26046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sz="1000" spc="-100" dirty="0" smtClean="0">
                <a:solidFill>
                  <a:schemeClr val="tx1"/>
                </a:solidFill>
                <a:latin typeface="Arial" pitchFamily="34" charset="0"/>
                <a:cs typeface="Arial" pitchFamily="34" charset="0"/>
              </a:rPr>
              <a:t>Web service</a:t>
            </a:r>
            <a:endParaRPr kumimoji="1" lang="ja-JP" altLang="en-US" sz="1000" spc="-100" dirty="0">
              <a:solidFill>
                <a:schemeClr val="tx1"/>
              </a:solidFill>
              <a:latin typeface="Arial" pitchFamily="34" charset="0"/>
              <a:cs typeface="Arial" pitchFamily="34" charset="0"/>
            </a:endParaRPr>
          </a:p>
        </p:txBody>
      </p:sp>
      <p:sp>
        <p:nvSpPr>
          <p:cNvPr id="19" name="正方形/長方形 18"/>
          <p:cNvSpPr/>
          <p:nvPr/>
        </p:nvSpPr>
        <p:spPr>
          <a:xfrm>
            <a:off x="1287765" y="4831500"/>
            <a:ext cx="422546" cy="262095"/>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ja-JP" sz="900" spc="-100" dirty="0" smtClean="0">
                <a:latin typeface="Arial" pitchFamily="34" charset="0"/>
                <a:cs typeface="Arial" pitchFamily="34" charset="0"/>
              </a:rPr>
              <a:t>Beyohn</a:t>
            </a:r>
            <a:endParaRPr kumimoji="1" lang="ja-JP" altLang="en-US" sz="900" spc="-100" dirty="0">
              <a:latin typeface="Arial" pitchFamily="34" charset="0"/>
              <a:cs typeface="Arial" pitchFamily="34" charset="0"/>
            </a:endParaRPr>
          </a:p>
        </p:txBody>
      </p:sp>
      <p:sp>
        <p:nvSpPr>
          <p:cNvPr id="20" name="正方形/長方形 19"/>
          <p:cNvSpPr/>
          <p:nvPr/>
        </p:nvSpPr>
        <p:spPr>
          <a:xfrm>
            <a:off x="862685" y="4830684"/>
            <a:ext cx="425079" cy="26209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spc="-100" dirty="0" smtClean="0">
                <a:latin typeface="Arial" pitchFamily="34" charset="0"/>
                <a:cs typeface="Arial" pitchFamily="34" charset="0"/>
              </a:rPr>
              <a:t>cache</a:t>
            </a:r>
            <a:endParaRPr kumimoji="1" lang="ja-JP" altLang="en-US" sz="900" spc="-100" dirty="0">
              <a:latin typeface="Arial" pitchFamily="34" charset="0"/>
              <a:cs typeface="Arial" pitchFamily="34" charset="0"/>
            </a:endParaRPr>
          </a:p>
        </p:txBody>
      </p:sp>
      <p:cxnSp>
        <p:nvCxnSpPr>
          <p:cNvPr id="22" name="直線矢印コネクタ 79"/>
          <p:cNvCxnSpPr>
            <a:stCxn id="13" idx="0"/>
            <a:endCxn id="10" idx="3"/>
          </p:cNvCxnSpPr>
          <p:nvPr/>
        </p:nvCxnSpPr>
        <p:spPr>
          <a:xfrm rot="16200000" flipH="1">
            <a:off x="1412661" y="5025306"/>
            <a:ext cx="559883" cy="844132"/>
          </a:xfrm>
          <a:prstGeom prst="bentConnector2">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rot="5400000">
            <a:off x="2516135" y="5282779"/>
            <a:ext cx="231464" cy="766"/>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直線矢印コネクタ 98"/>
          <p:cNvCxnSpPr>
            <a:stCxn id="30" idx="0"/>
            <a:endCxn id="10" idx="1"/>
          </p:cNvCxnSpPr>
          <p:nvPr/>
        </p:nvCxnSpPr>
        <p:spPr>
          <a:xfrm rot="5400000">
            <a:off x="3307651" y="4973624"/>
            <a:ext cx="559883" cy="947495"/>
          </a:xfrm>
          <a:prstGeom prst="bentConnector2">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rot="10800000">
            <a:off x="2114668" y="4495570"/>
            <a:ext cx="999177" cy="6718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latin typeface="Arial" pitchFamily="34" charset="0"/>
              <a:cs typeface="Arial" pitchFamily="34" charset="0"/>
            </a:endParaRPr>
          </a:p>
        </p:txBody>
      </p:sp>
      <p:sp>
        <p:nvSpPr>
          <p:cNvPr id="26" name="正方形/長方形 25"/>
          <p:cNvSpPr/>
          <p:nvPr/>
        </p:nvSpPr>
        <p:spPr>
          <a:xfrm>
            <a:off x="2206405" y="4570221"/>
            <a:ext cx="838532" cy="26046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sz="1000" spc="-100" dirty="0" smtClean="0">
                <a:latin typeface="Arial" pitchFamily="34" charset="0"/>
                <a:cs typeface="Arial" pitchFamily="34" charset="0"/>
              </a:rPr>
              <a:t>Web </a:t>
            </a:r>
            <a:r>
              <a:rPr lang="en-US" altLang="ja-JP" sz="1000" spc="-100" dirty="0" smtClean="0">
                <a:solidFill>
                  <a:schemeClr val="tx1"/>
                </a:solidFill>
                <a:latin typeface="Arial" pitchFamily="34" charset="0"/>
                <a:cs typeface="Arial" pitchFamily="34" charset="0"/>
              </a:rPr>
              <a:t>s</a:t>
            </a:r>
            <a:r>
              <a:rPr lang="en-US" altLang="ja-JP" sz="1000" spc="-100" dirty="0" smtClean="0">
                <a:latin typeface="Arial" pitchFamily="34" charset="0"/>
                <a:cs typeface="Arial" pitchFamily="34" charset="0"/>
              </a:rPr>
              <a:t>ervice</a:t>
            </a:r>
            <a:endParaRPr kumimoji="1" lang="ja-JP" altLang="en-US" sz="1000" spc="-100" dirty="0">
              <a:latin typeface="Arial" pitchFamily="34" charset="0"/>
              <a:cs typeface="Arial" pitchFamily="34" charset="0"/>
            </a:endParaRPr>
          </a:p>
        </p:txBody>
      </p:sp>
      <p:sp>
        <p:nvSpPr>
          <p:cNvPr id="27" name="正方形/長方形 26"/>
          <p:cNvSpPr/>
          <p:nvPr/>
        </p:nvSpPr>
        <p:spPr>
          <a:xfrm>
            <a:off x="2631484" y="4831500"/>
            <a:ext cx="422546" cy="262095"/>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ja-JP" sz="900" spc="-100" dirty="0" smtClean="0">
                <a:latin typeface="Arial" pitchFamily="34" charset="0"/>
                <a:cs typeface="Arial" pitchFamily="34" charset="0"/>
              </a:rPr>
              <a:t>Beyohn</a:t>
            </a:r>
            <a:endParaRPr kumimoji="1" lang="ja-JP" altLang="en-US" sz="900" spc="-100" dirty="0">
              <a:latin typeface="Arial" pitchFamily="34" charset="0"/>
              <a:cs typeface="Arial" pitchFamily="34" charset="0"/>
            </a:endParaRPr>
          </a:p>
        </p:txBody>
      </p:sp>
      <p:sp>
        <p:nvSpPr>
          <p:cNvPr id="28" name="正方形/長方形 27"/>
          <p:cNvSpPr/>
          <p:nvPr/>
        </p:nvSpPr>
        <p:spPr>
          <a:xfrm>
            <a:off x="2206405" y="4830684"/>
            <a:ext cx="425079" cy="26209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spc="-100" dirty="0" smtClean="0">
                <a:latin typeface="Arial" pitchFamily="34" charset="0"/>
                <a:cs typeface="Arial" pitchFamily="34" charset="0"/>
              </a:rPr>
              <a:t>cache</a:t>
            </a:r>
            <a:endParaRPr kumimoji="1" lang="ja-JP" altLang="en-US" sz="900" spc="-100" dirty="0">
              <a:latin typeface="Arial" pitchFamily="34" charset="0"/>
              <a:cs typeface="Arial" pitchFamily="34" charset="0"/>
            </a:endParaRPr>
          </a:p>
        </p:txBody>
      </p:sp>
      <p:cxnSp>
        <p:nvCxnSpPr>
          <p:cNvPr id="29" name="直線矢印コネクタ 28"/>
          <p:cNvCxnSpPr>
            <a:stCxn id="15" idx="2"/>
            <a:endCxn id="26" idx="0"/>
          </p:cNvCxnSpPr>
          <p:nvPr/>
        </p:nvCxnSpPr>
        <p:spPr>
          <a:xfrm>
            <a:off x="2252486" y="4274000"/>
            <a:ext cx="373185" cy="296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rot="10800000">
            <a:off x="3561751" y="4495570"/>
            <a:ext cx="999177" cy="671860"/>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latin typeface="Arial" pitchFamily="34" charset="0"/>
              <a:cs typeface="Arial" pitchFamily="34" charset="0"/>
            </a:endParaRPr>
          </a:p>
        </p:txBody>
      </p:sp>
      <p:sp>
        <p:nvSpPr>
          <p:cNvPr id="31" name="正方形/長方形 30"/>
          <p:cNvSpPr/>
          <p:nvPr/>
        </p:nvSpPr>
        <p:spPr>
          <a:xfrm>
            <a:off x="3653488" y="4570221"/>
            <a:ext cx="838532" cy="26046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sz="1000" spc="-100" dirty="0" smtClean="0">
                <a:solidFill>
                  <a:schemeClr val="bg1">
                    <a:lumMod val="65000"/>
                  </a:schemeClr>
                </a:solidFill>
                <a:latin typeface="Arial" pitchFamily="34" charset="0"/>
                <a:cs typeface="Arial" pitchFamily="34" charset="0"/>
              </a:rPr>
              <a:t>W</a:t>
            </a:r>
            <a:r>
              <a:rPr kumimoji="1" lang="en-US" altLang="ja-JP" sz="1000" spc="-100" dirty="0" smtClean="0">
                <a:solidFill>
                  <a:schemeClr val="bg1">
                    <a:lumMod val="65000"/>
                  </a:schemeClr>
                </a:solidFill>
                <a:latin typeface="Arial" pitchFamily="34" charset="0"/>
                <a:cs typeface="Arial" pitchFamily="34" charset="0"/>
              </a:rPr>
              <a:t>eb</a:t>
            </a:r>
            <a:r>
              <a:rPr kumimoji="1" lang="ja-JP" altLang="en-US" sz="1000" spc="-100" dirty="0" smtClean="0">
                <a:solidFill>
                  <a:schemeClr val="bg1">
                    <a:lumMod val="65000"/>
                  </a:schemeClr>
                </a:solidFill>
                <a:latin typeface="Arial" pitchFamily="34" charset="0"/>
                <a:cs typeface="Arial" pitchFamily="34" charset="0"/>
              </a:rPr>
              <a:t> </a:t>
            </a:r>
            <a:r>
              <a:rPr kumimoji="1" lang="en-US" altLang="ja-JP" sz="1000" spc="-100" dirty="0" smtClean="0">
                <a:solidFill>
                  <a:schemeClr val="bg1">
                    <a:lumMod val="65000"/>
                  </a:schemeClr>
                </a:solidFill>
                <a:latin typeface="Arial" pitchFamily="34" charset="0"/>
                <a:cs typeface="Arial" pitchFamily="34" charset="0"/>
              </a:rPr>
              <a:t>Service</a:t>
            </a:r>
            <a:endParaRPr kumimoji="1" lang="ja-JP" altLang="en-US" sz="1000" spc="-100" dirty="0">
              <a:solidFill>
                <a:schemeClr val="bg1">
                  <a:lumMod val="65000"/>
                </a:schemeClr>
              </a:solidFill>
              <a:latin typeface="Arial" pitchFamily="34" charset="0"/>
              <a:cs typeface="Arial" pitchFamily="34" charset="0"/>
            </a:endParaRPr>
          </a:p>
        </p:txBody>
      </p:sp>
      <p:sp>
        <p:nvSpPr>
          <p:cNvPr id="32" name="正方形/長方形 31"/>
          <p:cNvSpPr/>
          <p:nvPr/>
        </p:nvSpPr>
        <p:spPr>
          <a:xfrm>
            <a:off x="4078567" y="4831500"/>
            <a:ext cx="422546" cy="262095"/>
          </a:xfrm>
          <a:prstGeom prst="rect">
            <a:avLst/>
          </a:prstGeom>
          <a:gradFill>
            <a:gsLst>
              <a:gs pos="0">
                <a:schemeClr val="accent2">
                  <a:shade val="51000"/>
                  <a:satMod val="130000"/>
                  <a:alpha val="50000"/>
                </a:schemeClr>
              </a:gs>
              <a:gs pos="80000">
                <a:schemeClr val="accent2">
                  <a:shade val="93000"/>
                  <a:satMod val="130000"/>
                  <a:alpha val="50000"/>
                </a:schemeClr>
              </a:gs>
              <a:gs pos="100000">
                <a:schemeClr val="accent2">
                  <a:shade val="94000"/>
                  <a:satMod val="135000"/>
                  <a:alpha val="50000"/>
                </a:schemeClr>
              </a:gs>
            </a:gsLst>
          </a:gra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ja-JP" sz="900" spc="-100" dirty="0" smtClean="0">
                <a:latin typeface="Arial" pitchFamily="34" charset="0"/>
                <a:cs typeface="Arial" pitchFamily="34" charset="0"/>
              </a:rPr>
              <a:t>Beyohn</a:t>
            </a:r>
            <a:endParaRPr kumimoji="1" lang="ja-JP" altLang="en-US" sz="900" spc="-100" dirty="0">
              <a:latin typeface="Arial" pitchFamily="34" charset="0"/>
              <a:cs typeface="Arial" pitchFamily="34" charset="0"/>
            </a:endParaRPr>
          </a:p>
        </p:txBody>
      </p:sp>
      <p:sp>
        <p:nvSpPr>
          <p:cNvPr id="33" name="正方形/長方形 32"/>
          <p:cNvSpPr/>
          <p:nvPr/>
        </p:nvSpPr>
        <p:spPr>
          <a:xfrm>
            <a:off x="3653488" y="4830684"/>
            <a:ext cx="425079" cy="262095"/>
          </a:xfrm>
          <a:prstGeom prst="rect">
            <a:avLst/>
          </a:prstGeom>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spc="-100" dirty="0" smtClean="0">
                <a:latin typeface="Arial" pitchFamily="34" charset="0"/>
                <a:cs typeface="Arial" pitchFamily="34" charset="0"/>
              </a:rPr>
              <a:t>cache</a:t>
            </a:r>
            <a:endParaRPr kumimoji="1" lang="ja-JP" altLang="en-US" sz="900" spc="-100" dirty="0">
              <a:latin typeface="Arial" pitchFamily="34" charset="0"/>
              <a:cs typeface="Arial" pitchFamily="34" charset="0"/>
            </a:endParaRPr>
          </a:p>
        </p:txBody>
      </p:sp>
      <p:cxnSp>
        <p:nvCxnSpPr>
          <p:cNvPr id="34" name="直線矢印コネクタ 33"/>
          <p:cNvCxnSpPr>
            <a:stCxn id="15" idx="2"/>
            <a:endCxn id="31" idx="0"/>
          </p:cNvCxnSpPr>
          <p:nvPr/>
        </p:nvCxnSpPr>
        <p:spPr>
          <a:xfrm>
            <a:off x="2252486" y="4274000"/>
            <a:ext cx="1820268" cy="29622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15" idx="2"/>
            <a:endCxn id="18" idx="0"/>
          </p:cNvCxnSpPr>
          <p:nvPr/>
        </p:nvCxnSpPr>
        <p:spPr>
          <a:xfrm flipH="1">
            <a:off x="1281951" y="4274000"/>
            <a:ext cx="970535" cy="296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a:off x="1807207" y="4831500"/>
            <a:ext cx="284354" cy="0"/>
          </a:xfrm>
          <a:prstGeom prst="straightConnector1">
            <a:avLst/>
          </a:prstGeom>
          <a:ln w="44450" cmpd="sng">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3427992" y="4281577"/>
            <a:ext cx="1504048" cy="456764"/>
          </a:xfrm>
          <a:prstGeom prst="rect">
            <a:avLst/>
          </a:prstGeom>
          <a:noFill/>
        </p:spPr>
        <p:txBody>
          <a:bodyPr wrap="square" rtlCol="0">
            <a:spAutoFit/>
          </a:bodyPr>
          <a:lstStyle/>
          <a:p>
            <a:r>
              <a:rPr kumimoji="1" lang="en-US" altLang="ja-JP" sz="1050" dirty="0" smtClean="0">
                <a:solidFill>
                  <a:srgbClr val="FF3300"/>
                </a:solidFill>
                <a:latin typeface="Arial" pitchFamily="34" charset="0"/>
                <a:cs typeface="Arial" pitchFamily="34" charset="0"/>
              </a:rPr>
              <a:t>Automatic scale out</a:t>
            </a:r>
            <a:endParaRPr kumimoji="1" lang="ja-JP" altLang="en-US" sz="1050" dirty="0">
              <a:solidFill>
                <a:srgbClr val="FF3300"/>
              </a:solidFill>
              <a:latin typeface="Arial" pitchFamily="34" charset="0"/>
              <a:cs typeface="Arial" pitchFamily="34" charset="0"/>
            </a:endParaRPr>
          </a:p>
        </p:txBody>
      </p:sp>
      <p:pic>
        <p:nvPicPr>
          <p:cNvPr id="38" name="Picture 8">
            <a:hlinkClick r:id="rId4" action="ppaction://hlinkfile"/>
          </p:cNvPr>
          <p:cNvPicPr>
            <a:picLocks noChangeAspect="1" noChangeArrowheads="1"/>
          </p:cNvPicPr>
          <p:nvPr/>
        </p:nvPicPr>
        <p:blipFill>
          <a:blip r:embed="rId5" cstate="print"/>
          <a:srcRect/>
          <a:stretch>
            <a:fillRect/>
          </a:stretch>
        </p:blipFill>
        <p:spPr bwMode="auto">
          <a:xfrm>
            <a:off x="7232845" y="270352"/>
            <a:ext cx="1713979" cy="491648"/>
          </a:xfrm>
          <a:prstGeom prst="rect">
            <a:avLst/>
          </a:prstGeom>
          <a:noFill/>
          <a:ln w="9525">
            <a:noFill/>
            <a:miter lim="800000"/>
            <a:headEnd/>
            <a:tailEnd/>
          </a:ln>
        </p:spPr>
      </p:pic>
      <p:sp>
        <p:nvSpPr>
          <p:cNvPr id="8" name="正方形/長方形 7"/>
          <p:cNvSpPr/>
          <p:nvPr/>
        </p:nvSpPr>
        <p:spPr>
          <a:xfrm>
            <a:off x="2064256" y="5766144"/>
            <a:ext cx="482824" cy="261610"/>
          </a:xfrm>
          <a:prstGeom prst="rect">
            <a:avLst/>
          </a:prstGeom>
        </p:spPr>
        <p:txBody>
          <a:bodyPr wrap="none">
            <a:spAutoFit/>
          </a:bodyPr>
          <a:lstStyle/>
          <a:p>
            <a:r>
              <a:rPr lang="en-US" altLang="ja-JP" sz="1100" dirty="0">
                <a:latin typeface="Arial" pitchFamily="34" charset="0"/>
                <a:cs typeface="Arial" pitchFamily="34" charset="0"/>
              </a:rPr>
              <a:t>Data</a:t>
            </a:r>
            <a:endParaRPr lang="ja-JP" altLang="en-US" sz="1100" dirty="0">
              <a:latin typeface="Arial" pitchFamily="34" charset="0"/>
              <a:cs typeface="Arial" pitchFamily="34" charset="0"/>
            </a:endParaRPr>
          </a:p>
        </p:txBody>
      </p:sp>
      <p:sp>
        <p:nvSpPr>
          <p:cNvPr id="39" name="スライド番号プレースホルダ 2"/>
          <p:cNvSpPr>
            <a:spLocks noGrp="1"/>
          </p:cNvSpPr>
          <p:nvPr>
            <p:ph type="sldNum" sz="quarter" idx="10"/>
          </p:nvPr>
        </p:nvSpPr>
        <p:spPr>
          <a:xfrm>
            <a:off x="8608441" y="6597352"/>
            <a:ext cx="500063" cy="142875"/>
          </a:xfrm>
        </p:spPr>
        <p:txBody>
          <a:bodyPr/>
          <a:lstStyle/>
          <a:p>
            <a:fld id="{2D49EB63-8A47-42A8-B1AF-7D6D75D2383C}" type="slidenum">
              <a:rPr lang="ja-JP" altLang="en-US" smtClean="0"/>
              <a:pPr/>
              <a:t>11</a:t>
            </a:fld>
            <a:endParaRPr lang="ja-JP" altLang="en-US" dirty="0"/>
          </a:p>
        </p:txBody>
      </p:sp>
    </p:spTree>
    <p:extLst>
      <p:ext uri="{BB962C8B-B14F-4D97-AF65-F5344CB8AC3E}">
        <p14:creationId xmlns:p14="http://schemas.microsoft.com/office/powerpoint/2010/main" xmlns="" val="42305717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dirty="0" smtClean="0"/>
              <a:t>活用事例（講義）</a:t>
            </a:r>
            <a:endParaRPr lang="ja-JP" altLang="en-US" dirty="0"/>
          </a:p>
        </p:txBody>
      </p:sp>
      <p:sp>
        <p:nvSpPr>
          <p:cNvPr id="4" name="スライド番号プレースホルダ 3"/>
          <p:cNvSpPr>
            <a:spLocks noGrp="1"/>
          </p:cNvSpPr>
          <p:nvPr>
            <p:ph type="sldNum" sz="quarter" idx="10"/>
          </p:nvPr>
        </p:nvSpPr>
        <p:spPr/>
        <p:txBody>
          <a:bodyPr/>
          <a:lstStyle/>
          <a:p>
            <a:fld id="{65F807F8-E604-4B8C-9F45-9E16D479E221}" type="slidenum">
              <a:rPr lang="ja-JP" altLang="en-US" smtClean="0"/>
              <a:pPr/>
              <a:t>12</a:t>
            </a:fld>
            <a:endParaRPr lang="ja-JP" altLang="en-US" dirty="0"/>
          </a:p>
        </p:txBody>
      </p:sp>
      <p:pic>
        <p:nvPicPr>
          <p:cNvPr id="6" name="図 5" descr="C:\Users\mzw\Desktop\14.png"/>
          <p:cNvPicPr/>
          <p:nvPr/>
        </p:nvPicPr>
        <p:blipFill>
          <a:blip r:embed="rId3" cstate="print"/>
          <a:srcRect/>
          <a:stretch>
            <a:fillRect/>
          </a:stretch>
        </p:blipFill>
        <p:spPr bwMode="auto">
          <a:xfrm>
            <a:off x="5004048" y="3063964"/>
            <a:ext cx="3872562" cy="3024336"/>
          </a:xfrm>
          <a:prstGeom prst="rect">
            <a:avLst/>
          </a:prstGeom>
          <a:noFill/>
          <a:ln w="9525">
            <a:noFill/>
            <a:miter lim="800000"/>
            <a:headEnd/>
            <a:tailEnd/>
          </a:ln>
        </p:spPr>
      </p:pic>
      <p:sp>
        <p:nvSpPr>
          <p:cNvPr id="7" name="テキスト ボックス 6"/>
          <p:cNvSpPr txBox="1"/>
          <p:nvPr/>
        </p:nvSpPr>
        <p:spPr>
          <a:xfrm>
            <a:off x="32658" y="1000810"/>
            <a:ext cx="4993675" cy="461665"/>
          </a:xfrm>
          <a:prstGeom prst="rect">
            <a:avLst/>
          </a:prstGeom>
          <a:noFill/>
        </p:spPr>
        <p:txBody>
          <a:bodyPr wrap="none" rtlCol="0">
            <a:spAutoFit/>
          </a:bodyPr>
          <a:lstStyle/>
          <a:p>
            <a:r>
              <a:rPr kumimoji="1" lang="ja-JP" altLang="en-US" sz="2400" dirty="0" smtClean="0">
                <a:latin typeface="+mn-ea"/>
                <a:ea typeface="+mn-ea"/>
              </a:rPr>
              <a:t>講義で利用する実行環境</a:t>
            </a:r>
            <a:r>
              <a:rPr lang="ja-JP" altLang="en-US" sz="2400" dirty="0" smtClean="0">
                <a:latin typeface="+mn-ea"/>
                <a:ea typeface="+mn-ea"/>
              </a:rPr>
              <a:t>準備ツール</a:t>
            </a:r>
            <a:endParaRPr kumimoji="1" lang="ja-JP" altLang="en-US" sz="2400" dirty="0">
              <a:latin typeface="+mn-ea"/>
              <a:ea typeface="+mn-ea"/>
            </a:endParaRPr>
          </a:p>
        </p:txBody>
      </p:sp>
      <p:sp>
        <p:nvSpPr>
          <p:cNvPr id="8" name="テキスト ボックス 7"/>
          <p:cNvSpPr txBox="1"/>
          <p:nvPr/>
        </p:nvSpPr>
        <p:spPr>
          <a:xfrm>
            <a:off x="4903325" y="1442936"/>
            <a:ext cx="4110048" cy="1569660"/>
          </a:xfrm>
          <a:prstGeom prst="rect">
            <a:avLst/>
          </a:prstGeom>
          <a:noFill/>
        </p:spPr>
        <p:txBody>
          <a:bodyPr wrap="square" rtlCol="0">
            <a:spAutoFit/>
          </a:bodyPr>
          <a:lstStyle/>
          <a:p>
            <a:r>
              <a:rPr kumimoji="1" lang="ja-JP" altLang="en-US" sz="2400" dirty="0" smtClean="0">
                <a:latin typeface="HGP創英角ｺﾞｼｯｸUB" pitchFamily="50" charset="-128"/>
                <a:ea typeface="HGP創英角ｺﾞｼｯｸUB" pitchFamily="50" charset="-128"/>
              </a:rPr>
              <a:t>実装モデル検証の講義で</a:t>
            </a:r>
            <a:endParaRPr kumimoji="1" lang="en-US" altLang="ja-JP" sz="2400" dirty="0" smtClean="0">
              <a:latin typeface="HGP創英角ｺﾞｼｯｸUB" pitchFamily="50" charset="-128"/>
              <a:ea typeface="HGP創英角ｺﾞｼｯｸUB" pitchFamily="50" charset="-128"/>
            </a:endParaRPr>
          </a:p>
          <a:p>
            <a:r>
              <a:rPr kumimoji="1" lang="ja-JP" altLang="en-US" sz="2400" dirty="0" smtClean="0">
                <a:latin typeface="HGP創英角ｺﾞｼｯｸUB" pitchFamily="50" charset="-128"/>
                <a:ea typeface="HGP創英角ｺﾞｼｯｸUB" pitchFamily="50" charset="-128"/>
              </a:rPr>
              <a:t>用いる</a:t>
            </a:r>
            <a:r>
              <a:rPr lang="en-US" altLang="ja-JP" sz="2400" dirty="0" smtClean="0">
                <a:latin typeface="HGP創英角ｺﾞｼｯｸUB" pitchFamily="50" charset="-128"/>
                <a:ea typeface="HGP創英角ｺﾞｼｯｸUB" pitchFamily="50" charset="-128"/>
              </a:rPr>
              <a:t>Java</a:t>
            </a:r>
            <a:r>
              <a:rPr lang="ja-JP" altLang="en-US" sz="2400" dirty="0" smtClean="0">
                <a:latin typeface="HGP創英角ｺﾞｼｯｸUB" pitchFamily="50" charset="-128"/>
                <a:ea typeface="HGP創英角ｺﾞｼｯｸUB" pitchFamily="50" charset="-128"/>
              </a:rPr>
              <a:t>プログラム向け</a:t>
            </a:r>
            <a:endParaRPr lang="en-US" altLang="ja-JP" sz="2400" dirty="0" smtClean="0">
              <a:latin typeface="HGP創英角ｺﾞｼｯｸUB" pitchFamily="50" charset="-128"/>
              <a:ea typeface="HGP創英角ｺﾞｼｯｸUB" pitchFamily="50" charset="-128"/>
            </a:endParaRPr>
          </a:p>
          <a:p>
            <a:r>
              <a:rPr lang="ja-JP" altLang="en-US" sz="2400" dirty="0" smtClean="0">
                <a:latin typeface="HGP創英角ｺﾞｼｯｸUB" pitchFamily="50" charset="-128"/>
                <a:ea typeface="HGP創英角ｺﾞｼｯｸUB" pitchFamily="50" charset="-128"/>
              </a:rPr>
              <a:t>検証ツール</a:t>
            </a:r>
            <a:r>
              <a:rPr lang="en-US" altLang="ja-JP" sz="2400" dirty="0" smtClean="0">
                <a:latin typeface="HGP創英角ｺﾞｼｯｸUB" pitchFamily="50" charset="-128"/>
                <a:ea typeface="HGP創英角ｺﾞｼｯｸUB" pitchFamily="50" charset="-128"/>
              </a:rPr>
              <a:t>Java Pathfinder</a:t>
            </a:r>
            <a:r>
              <a:rPr lang="ja-JP" altLang="en-US" sz="2400" dirty="0" smtClean="0">
                <a:latin typeface="HGP創英角ｺﾞｼｯｸUB" pitchFamily="50" charset="-128"/>
                <a:ea typeface="HGP創英角ｺﾞｼｯｸUB" pitchFamily="50" charset="-128"/>
              </a:rPr>
              <a:t>が入ったデスクトップを事前準備</a:t>
            </a:r>
            <a:endParaRPr kumimoji="1" lang="ja-JP" altLang="en-US" sz="2400" dirty="0">
              <a:latin typeface="HGP創英角ｺﾞｼｯｸUB" pitchFamily="50" charset="-128"/>
              <a:ea typeface="HGP創英角ｺﾞｼｯｸUB" pitchFamily="50" charset="-128"/>
            </a:endParaRPr>
          </a:p>
        </p:txBody>
      </p:sp>
      <p:pic>
        <p:nvPicPr>
          <p:cNvPr id="9" name="図 8" descr="C:\Users\mzw\Desktop\11.png"/>
          <p:cNvPicPr/>
          <p:nvPr/>
        </p:nvPicPr>
        <p:blipFill>
          <a:blip r:embed="rId4" cstate="print"/>
          <a:srcRect/>
          <a:stretch>
            <a:fillRect/>
          </a:stretch>
        </p:blipFill>
        <p:spPr bwMode="auto">
          <a:xfrm>
            <a:off x="683568" y="1772816"/>
            <a:ext cx="3816424" cy="3152653"/>
          </a:xfrm>
          <a:prstGeom prst="rect">
            <a:avLst/>
          </a:prstGeom>
          <a:noFill/>
          <a:ln w="9525">
            <a:noFill/>
            <a:miter lim="800000"/>
            <a:headEnd/>
            <a:tailEnd/>
          </a:ln>
        </p:spPr>
      </p:pic>
      <p:sp>
        <p:nvSpPr>
          <p:cNvPr id="10" name="テキスト ボックス 9"/>
          <p:cNvSpPr txBox="1"/>
          <p:nvPr/>
        </p:nvSpPr>
        <p:spPr>
          <a:xfrm>
            <a:off x="486813" y="5087685"/>
            <a:ext cx="4110421" cy="830997"/>
          </a:xfrm>
          <a:prstGeom prst="rect">
            <a:avLst/>
          </a:prstGeom>
          <a:noFill/>
        </p:spPr>
        <p:txBody>
          <a:bodyPr wrap="none" rtlCol="0">
            <a:spAutoFit/>
          </a:bodyPr>
          <a:lstStyle/>
          <a:p>
            <a:r>
              <a:rPr kumimoji="1" lang="ja-JP" altLang="en-US" sz="2400" dirty="0" smtClean="0">
                <a:latin typeface="+mn-ea"/>
                <a:ea typeface="+mn-ea"/>
              </a:rPr>
              <a:t>受講生ごとに専用ボリューム</a:t>
            </a:r>
            <a:endParaRPr kumimoji="1" lang="en-US" altLang="ja-JP" sz="2400" dirty="0" smtClean="0">
              <a:latin typeface="+mn-ea"/>
              <a:ea typeface="+mn-ea"/>
            </a:endParaRPr>
          </a:p>
          <a:p>
            <a:r>
              <a:rPr kumimoji="1" lang="ja-JP" altLang="en-US" sz="2400" dirty="0" smtClean="0">
                <a:latin typeface="+mn-ea"/>
                <a:ea typeface="+mn-ea"/>
              </a:rPr>
              <a:t>を接続した</a:t>
            </a:r>
            <a:r>
              <a:rPr lang="ja-JP" altLang="en-US" sz="2400" dirty="0" smtClean="0">
                <a:latin typeface="+mn-ea"/>
                <a:ea typeface="+mn-ea"/>
              </a:rPr>
              <a:t>インスタンスを</a:t>
            </a:r>
            <a:r>
              <a:rPr lang="ja-JP" altLang="en-US" sz="2400" dirty="0">
                <a:latin typeface="+mn-ea"/>
                <a:ea typeface="+mn-ea"/>
              </a:rPr>
              <a:t>提供</a:t>
            </a:r>
            <a:endParaRPr kumimoji="1" lang="en-US" altLang="ja-JP" sz="2400" dirty="0" smtClean="0">
              <a:latin typeface="+mn-ea"/>
              <a:ea typeface="+mn-ea"/>
            </a:endParaRPr>
          </a:p>
        </p:txBody>
      </p:sp>
      <p:sp>
        <p:nvSpPr>
          <p:cNvPr id="12" name="Rectangle 2"/>
          <p:cNvSpPr txBox="1">
            <a:spLocks noChangeArrowheads="1"/>
          </p:cNvSpPr>
          <p:nvPr/>
        </p:nvSpPr>
        <p:spPr bwMode="auto">
          <a:xfrm>
            <a:off x="179512" y="188640"/>
            <a:ext cx="8229600"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44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5"/>
          <p:cNvSpPr>
            <a:spLocks noGrp="1"/>
          </p:cNvSpPr>
          <p:nvPr>
            <p:ph type="title"/>
          </p:nvPr>
        </p:nvSpPr>
        <p:spPr/>
        <p:txBody>
          <a:bodyPr/>
          <a:lstStyle/>
          <a:p>
            <a:r>
              <a:rPr lang="ja-JP" altLang="en-US" sz="3600" dirty="0" smtClean="0"/>
              <a:t>活用事例　（共同実験）</a:t>
            </a:r>
            <a:endParaRPr lang="ja-JP" altLang="en-US" sz="3600" dirty="0"/>
          </a:p>
        </p:txBody>
      </p:sp>
      <p:sp>
        <p:nvSpPr>
          <p:cNvPr id="4" name="スライド番号プレースホルダ 3"/>
          <p:cNvSpPr>
            <a:spLocks noGrp="1"/>
          </p:cNvSpPr>
          <p:nvPr>
            <p:ph type="sldNum" sz="quarter" idx="10"/>
          </p:nvPr>
        </p:nvSpPr>
        <p:spPr/>
        <p:txBody>
          <a:bodyPr/>
          <a:lstStyle/>
          <a:p>
            <a:fld id="{5439E483-02C4-4ADB-9EBD-9E13461B977D}" type="slidenum">
              <a:rPr lang="ja-JP" altLang="en-US" smtClean="0"/>
              <a:pPr/>
              <a:t>13</a:t>
            </a:fld>
            <a:endParaRPr lang="ja-JP" altLang="en-US"/>
          </a:p>
        </p:txBody>
      </p:sp>
      <p:sp>
        <p:nvSpPr>
          <p:cNvPr id="6" name="Text Box 17"/>
          <p:cNvSpPr txBox="1">
            <a:spLocks noChangeArrowheads="1"/>
          </p:cNvSpPr>
          <p:nvPr/>
        </p:nvSpPr>
        <p:spPr bwMode="auto">
          <a:xfrm>
            <a:off x="185050" y="980729"/>
            <a:ext cx="8851445" cy="461665"/>
          </a:xfrm>
          <a:prstGeom prst="rect">
            <a:avLst/>
          </a:prstGeom>
          <a:noFill/>
          <a:ln w="9525">
            <a:noFill/>
            <a:miter lim="800000"/>
            <a:headEnd/>
            <a:tailEnd/>
          </a:ln>
        </p:spPr>
        <p:txBody>
          <a:bodyPr wrap="square">
            <a:spAutoFit/>
          </a:bodyPr>
          <a:lstStyle/>
          <a:p>
            <a:r>
              <a:rPr lang="en-US" altLang="ja-JP" sz="2400" dirty="0" smtClean="0">
                <a:latin typeface="Arial" pitchFamily="34" charset="0"/>
                <a:ea typeface="HGP創英角ｺﾞｼｯｸUB" pitchFamily="50" charset="-128"/>
                <a:cs typeface="Arial" pitchFamily="34" charset="0"/>
              </a:rPr>
              <a:t>Collaboration</a:t>
            </a:r>
            <a:r>
              <a:rPr lang="en-US" altLang="ja-JP" sz="2400" b="0" dirty="0" smtClean="0">
                <a:latin typeface="Arial" pitchFamily="34" charset="0"/>
                <a:ea typeface="HGP創英角ｺﾞｼｯｸUB" pitchFamily="50" charset="-128"/>
                <a:cs typeface="Arial" pitchFamily="34" charset="0"/>
              </a:rPr>
              <a:t> between </a:t>
            </a:r>
            <a:r>
              <a:rPr lang="en-US" altLang="ja-JP" sz="2400" dirty="0" smtClean="0">
                <a:latin typeface="Arial" pitchFamily="34" charset="0"/>
                <a:ea typeface="HGP創英角ｺﾞｼｯｸUB" pitchFamily="50" charset="-128"/>
                <a:cs typeface="Arial" pitchFamily="34" charset="0"/>
              </a:rPr>
              <a:t>NASA Ames and NII (</a:t>
            </a:r>
            <a:r>
              <a:rPr lang="en-US" altLang="ja-JP" sz="2400" dirty="0">
                <a:latin typeface="Arial" pitchFamily="34" charset="0"/>
                <a:ea typeface="HGP創英角ｺﾞｼｯｸUB" pitchFamily="50" charset="-128"/>
                <a:cs typeface="Arial" pitchFamily="34" charset="0"/>
              </a:rPr>
              <a:t>2010.3-2010.6</a:t>
            </a:r>
            <a:r>
              <a:rPr lang="en-US" altLang="ja-JP" sz="2400" dirty="0" smtClean="0">
                <a:latin typeface="Arial" pitchFamily="34" charset="0"/>
                <a:ea typeface="HGP創英角ｺﾞｼｯｸUB" pitchFamily="50" charset="-128"/>
                <a:cs typeface="Arial" pitchFamily="34" charset="0"/>
              </a:rPr>
              <a:t>)</a:t>
            </a:r>
            <a:endParaRPr lang="en-US" altLang="ja-JP" sz="1600" b="0" dirty="0" smtClean="0">
              <a:latin typeface="Arial" pitchFamily="34" charset="0"/>
              <a:ea typeface="HGP創英角ｺﾞｼｯｸUB" pitchFamily="50" charset="-128"/>
              <a:cs typeface="Arial" pitchFamily="34" charset="0"/>
            </a:endParaRPr>
          </a:p>
        </p:txBody>
      </p:sp>
      <p:pic>
        <p:nvPicPr>
          <p:cNvPr id="8" name="図 110" descr="SC10ポスター（補助）-3.emf"/>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9765" y="4624876"/>
            <a:ext cx="1781762" cy="15404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図 111" descr="SC10ポスター（補助）-4.emf">
            <a:hlinkClick r:id="rId4"/>
          </p:cNvPr>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262229" y="4413979"/>
            <a:ext cx="2231438" cy="1757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2"/>
          <p:cNvPicPr>
            <a:picLocks noChangeAspect="1" noChangeArrowheads="1"/>
          </p:cNvPicPr>
          <p:nvPr/>
        </p:nvPicPr>
        <p:blipFill>
          <a:blip r:embed="rId6" cstate="email">
            <a:extLst>
              <a:ext uri="{28A0092B-C50C-407E-A947-70E740481C1C}">
                <a14:useLocalDpi xmlns:a14="http://schemas.microsoft.com/office/drawing/2010/main" xmlns=""/>
              </a:ext>
            </a:extLst>
          </a:blip>
          <a:srcRect/>
          <a:stretch>
            <a:fillRect/>
          </a:stretch>
        </p:blipFill>
        <p:spPr bwMode="auto">
          <a:xfrm>
            <a:off x="1619672" y="1484785"/>
            <a:ext cx="5677554" cy="2572301"/>
          </a:xfrm>
          <a:prstGeom prst="rect">
            <a:avLst/>
          </a:prstGeom>
          <a:solidFill>
            <a:schemeClr val="bg1"/>
          </a:solidFill>
          <a:ln w="12700">
            <a:noFill/>
            <a:miter lim="800000"/>
            <a:headEnd/>
            <a:tailEnd/>
          </a:ln>
        </p:spPr>
      </p:pic>
      <p:pic>
        <p:nvPicPr>
          <p:cNvPr id="11" name="Picture 2"/>
          <p:cNvPicPr>
            <a:picLocks noChangeAspect="1" noChangeArrowheads="1"/>
          </p:cNvPicPr>
          <p:nvPr/>
        </p:nvPicPr>
        <p:blipFill>
          <a:blip r:embed="rId7" cstate="email">
            <a:extLst>
              <a:ext uri="{28A0092B-C50C-407E-A947-70E740481C1C}">
                <a14:useLocalDpi xmlns:a14="http://schemas.microsoft.com/office/drawing/2010/main" xmlns=""/>
              </a:ext>
            </a:extLst>
          </a:blip>
          <a:srcRect/>
          <a:stretch>
            <a:fillRect/>
          </a:stretch>
        </p:blipFill>
        <p:spPr bwMode="auto">
          <a:xfrm>
            <a:off x="1241530" y="2621985"/>
            <a:ext cx="1746294" cy="1418864"/>
          </a:xfrm>
          <a:prstGeom prst="rect">
            <a:avLst/>
          </a:prstGeom>
          <a:noFill/>
          <a:ln w="12700">
            <a:noFill/>
            <a:miter lim="800000"/>
            <a:headEnd/>
            <a:tailEnd/>
          </a:ln>
        </p:spPr>
      </p:pic>
      <p:pic>
        <p:nvPicPr>
          <p:cNvPr id="12" name="Picture 4" descr="server4"/>
          <p:cNvPicPr>
            <a:picLocks noChangeAspect="1" noChangeArrowheads="1"/>
          </p:cNvPicPr>
          <p:nvPr/>
        </p:nvPicPr>
        <p:blipFill>
          <a:blip r:embed="rId8" cstate="email">
            <a:extLst>
              <a:ext uri="{28A0092B-C50C-407E-A947-70E740481C1C}">
                <a14:useLocalDpi xmlns:a14="http://schemas.microsoft.com/office/drawing/2010/main" xmlns=""/>
              </a:ext>
            </a:extLst>
          </a:blip>
          <a:srcRect/>
          <a:stretch>
            <a:fillRect/>
          </a:stretch>
        </p:blipFill>
        <p:spPr bwMode="auto">
          <a:xfrm>
            <a:off x="5959399" y="2464775"/>
            <a:ext cx="1780953" cy="1605585"/>
          </a:xfrm>
          <a:prstGeom prst="rect">
            <a:avLst/>
          </a:prstGeom>
          <a:noFill/>
          <a:ln w="9525">
            <a:noFill/>
            <a:miter lim="800000"/>
            <a:headEnd/>
            <a:tailEnd/>
          </a:ln>
        </p:spPr>
      </p:pic>
      <p:sp>
        <p:nvSpPr>
          <p:cNvPr id="13" name="テキスト ボックス 12"/>
          <p:cNvSpPr txBox="1"/>
          <p:nvPr/>
        </p:nvSpPr>
        <p:spPr>
          <a:xfrm>
            <a:off x="1266596" y="4098558"/>
            <a:ext cx="1665841" cy="338554"/>
          </a:xfrm>
          <a:prstGeom prst="rect">
            <a:avLst/>
          </a:prstGeom>
          <a:noFill/>
        </p:spPr>
        <p:txBody>
          <a:bodyPr wrap="none" rtlCol="0">
            <a:spAutoFit/>
          </a:bodyPr>
          <a:lstStyle/>
          <a:p>
            <a:r>
              <a:rPr kumimoji="1" lang="en-US" altLang="ja-JP" sz="1600" dirty="0" smtClean="0">
                <a:latin typeface="HGP創英角ｺﾞｼｯｸUB" pitchFamily="50" charset="-128"/>
                <a:ea typeface="HGP創英角ｺﾞｼｯｸUB" pitchFamily="50" charset="-128"/>
              </a:rPr>
              <a:t>@ Mountain view</a:t>
            </a:r>
            <a:endParaRPr kumimoji="1" lang="ja-JP" altLang="en-US" sz="1600" dirty="0">
              <a:latin typeface="HGP創英角ｺﾞｼｯｸUB" pitchFamily="50" charset="-128"/>
              <a:ea typeface="HGP創英角ｺﾞｼｯｸUB" pitchFamily="50" charset="-128"/>
            </a:endParaRPr>
          </a:p>
        </p:txBody>
      </p:sp>
      <p:sp>
        <p:nvSpPr>
          <p:cNvPr id="14" name="テキスト ボックス 13"/>
          <p:cNvSpPr txBox="1"/>
          <p:nvPr/>
        </p:nvSpPr>
        <p:spPr>
          <a:xfrm>
            <a:off x="6543912" y="4098558"/>
            <a:ext cx="912429" cy="338554"/>
          </a:xfrm>
          <a:prstGeom prst="rect">
            <a:avLst/>
          </a:prstGeom>
          <a:noFill/>
        </p:spPr>
        <p:txBody>
          <a:bodyPr wrap="none" rtlCol="0">
            <a:spAutoFit/>
          </a:bodyPr>
          <a:lstStyle/>
          <a:p>
            <a:r>
              <a:rPr kumimoji="1" lang="en-US" altLang="ja-JP" sz="1600" dirty="0" smtClean="0">
                <a:latin typeface="HGP創英角ｺﾞｼｯｸUB" pitchFamily="50" charset="-128"/>
                <a:ea typeface="HGP創英角ｺﾞｼｯｸUB" pitchFamily="50" charset="-128"/>
              </a:rPr>
              <a:t>@ Chiba</a:t>
            </a:r>
            <a:endParaRPr kumimoji="1" lang="ja-JP" altLang="en-US" sz="1600" dirty="0">
              <a:latin typeface="HGP創英角ｺﾞｼｯｸUB" pitchFamily="50" charset="-128"/>
              <a:ea typeface="HGP創英角ｺﾞｼｯｸUB" pitchFamily="50" charset="-128"/>
            </a:endParaRPr>
          </a:p>
        </p:txBody>
      </p:sp>
      <p:sp>
        <p:nvSpPr>
          <p:cNvPr id="15" name="左右矢印 14"/>
          <p:cNvSpPr/>
          <p:nvPr/>
        </p:nvSpPr>
        <p:spPr>
          <a:xfrm>
            <a:off x="2987823" y="2505414"/>
            <a:ext cx="2971575" cy="1606174"/>
          </a:xfrm>
          <a:prstGeom prst="leftRightArrow">
            <a:avLst>
              <a:gd name="adj1" fmla="val 50000"/>
              <a:gd name="adj2" fmla="val 16081"/>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2000">
              <a:latin typeface="HGP創英角ｺﾞｼｯｸUB" pitchFamily="50" charset="-128"/>
              <a:ea typeface="HGP創英角ｺﾞｼｯｸUB" pitchFamily="50" charset="-128"/>
            </a:endParaRPr>
          </a:p>
        </p:txBody>
      </p:sp>
      <p:sp>
        <p:nvSpPr>
          <p:cNvPr id="16" name="角丸四角形 15"/>
          <p:cNvSpPr/>
          <p:nvPr/>
        </p:nvSpPr>
        <p:spPr>
          <a:xfrm>
            <a:off x="3309091" y="2472388"/>
            <a:ext cx="2343029" cy="1892715"/>
          </a:xfrm>
          <a:prstGeom prst="roundRect">
            <a:avLst>
              <a:gd name="adj" fmla="val 699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sz="2000">
              <a:latin typeface="HGP創英角ｺﾞｼｯｸUB" pitchFamily="50" charset="-128"/>
              <a:ea typeface="HGP創英角ｺﾞｼｯｸUB" pitchFamily="50" charset="-128"/>
            </a:endParaRPr>
          </a:p>
        </p:txBody>
      </p:sp>
      <p:sp>
        <p:nvSpPr>
          <p:cNvPr id="17" name="Text Box 107"/>
          <p:cNvSpPr txBox="1">
            <a:spLocks noChangeArrowheads="1"/>
          </p:cNvSpPr>
          <p:nvPr/>
        </p:nvSpPr>
        <p:spPr bwMode="auto">
          <a:xfrm>
            <a:off x="3309090" y="2564904"/>
            <a:ext cx="2415037" cy="1785104"/>
          </a:xfrm>
          <a:prstGeom prst="rect">
            <a:avLst/>
          </a:prstGeom>
          <a:noFill/>
          <a:ln>
            <a:noFill/>
          </a:ln>
          <a:extLst/>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kumimoji="1" sz="2000" b="1">
                <a:solidFill>
                  <a:schemeClr val="tx1"/>
                </a:solidFill>
                <a:latin typeface="Times" pitchFamily="18" charset="0"/>
                <a:ea typeface="Osaka"/>
                <a:cs typeface="Osaka"/>
              </a:defRPr>
            </a:lvl1pPr>
            <a:lvl2pPr marL="742950" indent="-285750" eaLnBrk="0" hangingPunct="0">
              <a:defRPr kumimoji="1" sz="2000" b="1">
                <a:solidFill>
                  <a:schemeClr val="tx1"/>
                </a:solidFill>
                <a:latin typeface="Times" pitchFamily="18" charset="0"/>
                <a:ea typeface="Osaka"/>
                <a:cs typeface="Osaka"/>
              </a:defRPr>
            </a:lvl2pPr>
            <a:lvl3pPr marL="1143000" indent="-228600" eaLnBrk="0" hangingPunct="0">
              <a:defRPr kumimoji="1" sz="2000" b="1">
                <a:solidFill>
                  <a:schemeClr val="tx1"/>
                </a:solidFill>
                <a:latin typeface="Times" pitchFamily="18" charset="0"/>
                <a:ea typeface="Osaka"/>
                <a:cs typeface="Osaka"/>
              </a:defRPr>
            </a:lvl3pPr>
            <a:lvl4pPr marL="1600200" indent="-228600" eaLnBrk="0" hangingPunct="0">
              <a:defRPr kumimoji="1" sz="2000" b="1">
                <a:solidFill>
                  <a:schemeClr val="tx1"/>
                </a:solidFill>
                <a:latin typeface="Times" pitchFamily="18" charset="0"/>
                <a:ea typeface="Osaka"/>
                <a:cs typeface="Osaka"/>
              </a:defRPr>
            </a:lvl4pPr>
            <a:lvl5pPr marL="2057400" indent="-228600" eaLnBrk="0" hangingPunct="0">
              <a:defRPr kumimoji="1" sz="2000" b="1">
                <a:solidFill>
                  <a:schemeClr val="tx1"/>
                </a:solidFill>
                <a:latin typeface="Times" pitchFamily="18" charset="0"/>
                <a:ea typeface="Osaka"/>
                <a:cs typeface="Osaka"/>
              </a:defRPr>
            </a:lvl5pPr>
            <a:lvl6pPr marL="2514600" indent="-228600" eaLnBrk="0" fontAlgn="base" hangingPunct="0">
              <a:spcBef>
                <a:spcPct val="0"/>
              </a:spcBef>
              <a:spcAft>
                <a:spcPct val="0"/>
              </a:spcAft>
              <a:defRPr kumimoji="1" sz="2000" b="1">
                <a:solidFill>
                  <a:schemeClr val="tx1"/>
                </a:solidFill>
                <a:latin typeface="Times" pitchFamily="18" charset="0"/>
                <a:ea typeface="Osaka"/>
                <a:cs typeface="Osaka"/>
              </a:defRPr>
            </a:lvl6pPr>
            <a:lvl7pPr marL="2971800" indent="-228600" eaLnBrk="0" fontAlgn="base" hangingPunct="0">
              <a:spcBef>
                <a:spcPct val="0"/>
              </a:spcBef>
              <a:spcAft>
                <a:spcPct val="0"/>
              </a:spcAft>
              <a:defRPr kumimoji="1" sz="2000" b="1">
                <a:solidFill>
                  <a:schemeClr val="tx1"/>
                </a:solidFill>
                <a:latin typeface="Times" pitchFamily="18" charset="0"/>
                <a:ea typeface="Osaka"/>
                <a:cs typeface="Osaka"/>
              </a:defRPr>
            </a:lvl7pPr>
            <a:lvl8pPr marL="3429000" indent="-228600" eaLnBrk="0" fontAlgn="base" hangingPunct="0">
              <a:spcBef>
                <a:spcPct val="0"/>
              </a:spcBef>
              <a:spcAft>
                <a:spcPct val="0"/>
              </a:spcAft>
              <a:defRPr kumimoji="1" sz="2000" b="1">
                <a:solidFill>
                  <a:schemeClr val="tx1"/>
                </a:solidFill>
                <a:latin typeface="Times" pitchFamily="18" charset="0"/>
                <a:ea typeface="Osaka"/>
                <a:cs typeface="Osaka"/>
              </a:defRPr>
            </a:lvl8pPr>
            <a:lvl9pPr marL="3886200" indent="-228600" eaLnBrk="0" fontAlgn="base" hangingPunct="0">
              <a:spcBef>
                <a:spcPct val="0"/>
              </a:spcBef>
              <a:spcAft>
                <a:spcPct val="0"/>
              </a:spcAft>
              <a:defRPr kumimoji="1" sz="2000" b="1">
                <a:solidFill>
                  <a:schemeClr val="tx1"/>
                </a:solidFill>
                <a:latin typeface="Times" pitchFamily="18" charset="0"/>
                <a:ea typeface="Osaka"/>
                <a:cs typeface="Osaka"/>
              </a:defRPr>
            </a:lvl9pPr>
          </a:lstStyle>
          <a:p>
            <a:pPr algn="l" eaLnBrk="1" hangingPunct="1"/>
            <a:r>
              <a:rPr lang="en-US" altLang="ja-JP" sz="1800" b="0" u="sng" dirty="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Open </a:t>
            </a:r>
            <a:r>
              <a:rPr lang="en-US" altLang="ja-JP" sz="1800" b="0" u="sng"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interface</a:t>
            </a:r>
          </a:p>
          <a:p>
            <a:pPr marL="342900" indent="-342900" algn="l" eaLnBrk="1" hangingPunct="1">
              <a:buFont typeface="Wingdings" pitchFamily="2" charset="2"/>
              <a:buChar char="ü"/>
            </a:pPr>
            <a:r>
              <a:rPr lang="en-US" altLang="ja-JP" sz="1400" b="0"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Program cooperation</a:t>
            </a:r>
            <a:endParaRPr lang="en-US" altLang="ja-JP" sz="1400" b="0" dirty="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endParaRPr>
          </a:p>
          <a:p>
            <a:pPr marL="342900" indent="-342900" algn="l" eaLnBrk="1" hangingPunct="1">
              <a:buFont typeface="Wingdings" pitchFamily="2" charset="2"/>
              <a:buChar char="ü"/>
            </a:pPr>
            <a:r>
              <a:rPr lang="en-US" altLang="ja-JP" sz="1400" b="0"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Program portability</a:t>
            </a:r>
          </a:p>
          <a:p>
            <a:pPr algn="l" eaLnBrk="1" hangingPunct="1"/>
            <a:r>
              <a:rPr lang="en-US" altLang="ja-JP" sz="1800" b="0" u="sng"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Open data</a:t>
            </a:r>
          </a:p>
          <a:p>
            <a:pPr marL="285750" indent="-285750" algn="l" eaLnBrk="1" hangingPunct="1">
              <a:buFont typeface="Wingdings" pitchFamily="2" charset="2"/>
              <a:buChar char="ü"/>
            </a:pPr>
            <a:r>
              <a:rPr lang="en-US" altLang="ja-JP" sz="1400" b="0"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Interoperable Data</a:t>
            </a:r>
          </a:p>
          <a:p>
            <a:pPr algn="l" eaLnBrk="1" hangingPunct="1"/>
            <a:r>
              <a:rPr lang="en-US" altLang="ja-JP" sz="1800" b="0"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Open source</a:t>
            </a:r>
          </a:p>
          <a:p>
            <a:pPr marL="285750" indent="-285750" algn="l" eaLnBrk="1" hangingPunct="1">
              <a:buFont typeface="Wingdings" pitchFamily="2" charset="2"/>
              <a:buChar char="ü"/>
            </a:pPr>
            <a:r>
              <a:rPr lang="en-US" altLang="ja-JP" sz="1400" b="0"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Quality with community</a:t>
            </a:r>
            <a:endParaRPr lang="en-US" altLang="ja-JP" sz="1400" b="0" dirty="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endParaRPr>
          </a:p>
        </p:txBody>
      </p:sp>
      <p:sp>
        <p:nvSpPr>
          <p:cNvPr id="18" name="テキスト ボックス 17"/>
          <p:cNvSpPr txBox="1"/>
          <p:nvPr/>
        </p:nvSpPr>
        <p:spPr>
          <a:xfrm>
            <a:off x="5807113" y="5703639"/>
            <a:ext cx="2980225"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en-US" altLang="ja-JP" sz="1200" dirty="0" smtClean="0">
                <a:latin typeface="Arial" pitchFamily="34" charset="0"/>
                <a:ea typeface="HGP創英角ｺﾞｼｯｸUB" pitchFamily="50" charset="-128"/>
                <a:cs typeface="Arial" pitchFamily="34" charset="0"/>
              </a:rPr>
              <a:t>NASA Application on edubase Cloud: </a:t>
            </a:r>
          </a:p>
          <a:p>
            <a:r>
              <a:rPr kumimoji="1" lang="en-US" altLang="ja-JP" sz="1200" dirty="0" err="1" smtClean="0">
                <a:latin typeface="Arial" pitchFamily="34" charset="0"/>
                <a:ea typeface="HGP創英角ｺﾞｼｯｸUB" pitchFamily="50" charset="-128"/>
                <a:cs typeface="Arial" pitchFamily="34" charset="0"/>
              </a:rPr>
              <a:t>WorldWide</a:t>
            </a:r>
            <a:r>
              <a:rPr kumimoji="1" lang="en-US" altLang="ja-JP" sz="1200" dirty="0" smtClean="0">
                <a:latin typeface="Arial" pitchFamily="34" charset="0"/>
                <a:ea typeface="HGP創英角ｺﾞｼｯｸUB" pitchFamily="50" charset="-128"/>
                <a:cs typeface="Arial" pitchFamily="34" charset="0"/>
              </a:rPr>
              <a:t> Telescope</a:t>
            </a:r>
            <a:endParaRPr kumimoji="1" lang="ja-JP" altLang="en-US" sz="1200" dirty="0">
              <a:latin typeface="Arial" pitchFamily="34" charset="0"/>
              <a:ea typeface="HGP創英角ｺﾞｼｯｸUB" pitchFamily="50" charset="-128"/>
              <a:cs typeface="Arial" pitchFamily="34" charset="0"/>
            </a:endParaRPr>
          </a:p>
        </p:txBody>
      </p:sp>
      <p:pic>
        <p:nvPicPr>
          <p:cNvPr id="25" name="Picture 4" descr="https://lh6.googleusercontent.com/Y7ewcVjy-qtCHSYqTnpaRz1F9EuRt5zd2BO9qMPXK2Sj9XYijE1HmlGNxO9UqnbWegciY4n0UXDqkvIYfzbHxDrC7s19UJA5c9vp1QJnfPyLV-amBQ"/>
          <p:cNvPicPr>
            <a:picLocks noChangeAspect="1" noChangeArrowheads="1"/>
          </p:cNvPicPr>
          <p:nvPr/>
        </p:nvPicPr>
        <p:blipFill>
          <a:blip r:embed="rId9" cstate="print"/>
          <a:srcRect/>
          <a:stretch>
            <a:fillRect/>
          </a:stretch>
        </p:blipFill>
        <p:spPr bwMode="auto">
          <a:xfrm>
            <a:off x="3309091" y="4797152"/>
            <a:ext cx="1809444" cy="1487976"/>
          </a:xfrm>
          <a:prstGeom prst="rect">
            <a:avLst/>
          </a:prstGeom>
          <a:noFill/>
          <a:ln w="9525">
            <a:noFill/>
            <a:miter lim="800000"/>
            <a:headEnd/>
            <a:tailEnd/>
          </a:ln>
        </p:spPr>
      </p:pic>
      <p:pic>
        <p:nvPicPr>
          <p:cNvPr id="26" name="Picture 2" descr="https://lh3.googleusercontent.com/x781LNwj_ghqW2b_kgArvnFX_bjS18IHL73S0p1UVbUKrdIV_bRuPudwVITjXjHo6GixoQnXaWHjK0TnI-wDsKKbJ3o4SJAlsorKSOEaFW_NzxM-iQ"/>
          <p:cNvPicPr>
            <a:picLocks noChangeAspect="1" noChangeArrowheads="1"/>
          </p:cNvPicPr>
          <p:nvPr/>
        </p:nvPicPr>
        <p:blipFill>
          <a:blip r:embed="rId10" cstate="print"/>
          <a:srcRect/>
          <a:stretch>
            <a:fillRect/>
          </a:stretch>
        </p:blipFill>
        <p:spPr bwMode="auto">
          <a:xfrm>
            <a:off x="2378526" y="4653136"/>
            <a:ext cx="1625842" cy="1163062"/>
          </a:xfrm>
          <a:prstGeom prst="rect">
            <a:avLst/>
          </a:prstGeom>
          <a:noFill/>
          <a:ln w="9525">
            <a:noFill/>
            <a:miter lim="800000"/>
            <a:headEnd/>
            <a:tailEnd/>
          </a:ln>
        </p:spPr>
      </p:pic>
      <p:sp>
        <p:nvSpPr>
          <p:cNvPr id="19" name="テキスト ボックス 18"/>
          <p:cNvSpPr txBox="1"/>
          <p:nvPr/>
        </p:nvSpPr>
        <p:spPr>
          <a:xfrm>
            <a:off x="515561" y="5703639"/>
            <a:ext cx="2675885"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en-US" altLang="ja-JP" sz="1200" dirty="0" smtClean="0">
                <a:latin typeface="Arial" pitchFamily="34" charset="0"/>
                <a:ea typeface="HGP創英角ｺﾞｼｯｸUB" pitchFamily="50" charset="-128"/>
                <a:cs typeface="Arial" pitchFamily="34" charset="0"/>
              </a:rPr>
              <a:t>NII Application on Nebula: </a:t>
            </a:r>
          </a:p>
          <a:p>
            <a:r>
              <a:rPr kumimoji="1" lang="en-US" altLang="ja-JP" sz="1200" dirty="0" err="1" smtClean="0">
                <a:latin typeface="Arial" pitchFamily="34" charset="0"/>
                <a:ea typeface="HGP創英角ｺﾞｼｯｸUB" pitchFamily="50" charset="-128"/>
                <a:cs typeface="Arial" pitchFamily="34" charset="0"/>
              </a:rPr>
              <a:t>Hadoop</a:t>
            </a:r>
            <a:r>
              <a:rPr kumimoji="1" lang="en-US" altLang="ja-JP" sz="1200" dirty="0" smtClean="0">
                <a:latin typeface="Arial" pitchFamily="34" charset="0"/>
                <a:ea typeface="HGP創英角ｺﾞｼｯｸUB" pitchFamily="50" charset="-128"/>
                <a:cs typeface="Arial" pitchFamily="34" charset="0"/>
              </a:rPr>
              <a:t> System developed at NII</a:t>
            </a:r>
            <a:endParaRPr kumimoji="1" lang="ja-JP" altLang="en-US" sz="1200" dirty="0">
              <a:latin typeface="Arial" pitchFamily="34" charset="0"/>
              <a:ea typeface="HGP創英角ｺﾞｼｯｸUB" pitchFamily="50" charset="-128"/>
              <a:cs typeface="Arial" pitchFamily="34" charset="0"/>
            </a:endParaRPr>
          </a:p>
        </p:txBody>
      </p:sp>
      <p:pic>
        <p:nvPicPr>
          <p:cNvPr id="20" name="Picture 8">
            <a:hlinkClick r:id="rId11" action="ppaction://hlinkfile"/>
          </p:cNvPr>
          <p:cNvPicPr>
            <a:picLocks noChangeAspect="1" noChangeArrowheads="1"/>
          </p:cNvPicPr>
          <p:nvPr/>
        </p:nvPicPr>
        <p:blipFill>
          <a:blip r:embed="rId12" cstate="print"/>
          <a:srcRect/>
          <a:stretch>
            <a:fillRect/>
          </a:stretch>
        </p:blipFill>
        <p:spPr bwMode="auto">
          <a:xfrm>
            <a:off x="7232845" y="270352"/>
            <a:ext cx="1713979" cy="4916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p:cNvSpPr/>
          <p:nvPr/>
        </p:nvSpPr>
        <p:spPr>
          <a:xfrm>
            <a:off x="467544" y="2564904"/>
            <a:ext cx="1584176" cy="25202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a:latin typeface="HGP創英角ｺﾞｼｯｸUB" pitchFamily="50" charset="-128"/>
              <a:ea typeface="HGP創英角ｺﾞｼｯｸUB" pitchFamily="50" charset="-128"/>
            </a:endParaRPr>
          </a:p>
        </p:txBody>
      </p:sp>
      <p:sp>
        <p:nvSpPr>
          <p:cNvPr id="17" name="正方形/長方形 16"/>
          <p:cNvSpPr/>
          <p:nvPr/>
        </p:nvSpPr>
        <p:spPr>
          <a:xfrm>
            <a:off x="2123728" y="2564904"/>
            <a:ext cx="1584176" cy="25202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a:latin typeface="HGP創英角ｺﾞｼｯｸUB" pitchFamily="50" charset="-128"/>
              <a:ea typeface="HGP創英角ｺﾞｼｯｸUB" pitchFamily="50" charset="-128"/>
            </a:endParaRPr>
          </a:p>
        </p:txBody>
      </p:sp>
      <p:sp>
        <p:nvSpPr>
          <p:cNvPr id="18" name="正方形/長方形 17"/>
          <p:cNvSpPr/>
          <p:nvPr/>
        </p:nvSpPr>
        <p:spPr>
          <a:xfrm>
            <a:off x="3779912" y="2564904"/>
            <a:ext cx="1584176" cy="25202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a:latin typeface="HGP創英角ｺﾞｼｯｸUB" pitchFamily="50" charset="-128"/>
              <a:ea typeface="HGP創英角ｺﾞｼｯｸUB" pitchFamily="50" charset="-128"/>
            </a:endParaRPr>
          </a:p>
        </p:txBody>
      </p:sp>
      <p:sp>
        <p:nvSpPr>
          <p:cNvPr id="19" name="正方形/長方形 18"/>
          <p:cNvSpPr/>
          <p:nvPr/>
        </p:nvSpPr>
        <p:spPr>
          <a:xfrm>
            <a:off x="5436096" y="2564904"/>
            <a:ext cx="1584176" cy="25202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a:latin typeface="HGP創英角ｺﾞｼｯｸUB" pitchFamily="50" charset="-128"/>
              <a:ea typeface="HGP創英角ｺﾞｼｯｸUB" pitchFamily="50" charset="-128"/>
            </a:endParaRPr>
          </a:p>
        </p:txBody>
      </p:sp>
      <p:sp>
        <p:nvSpPr>
          <p:cNvPr id="20" name="正方形/長方形 19"/>
          <p:cNvSpPr/>
          <p:nvPr/>
        </p:nvSpPr>
        <p:spPr>
          <a:xfrm>
            <a:off x="7092280" y="2564904"/>
            <a:ext cx="1584176" cy="25202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a:latin typeface="HGP創英角ｺﾞｼｯｸUB" pitchFamily="50" charset="-128"/>
              <a:ea typeface="HGP創英角ｺﾞｼｯｸUB" pitchFamily="50" charset="-128"/>
            </a:endParaRPr>
          </a:p>
        </p:txBody>
      </p:sp>
      <p:sp>
        <p:nvSpPr>
          <p:cNvPr id="2" name="タイトル 1"/>
          <p:cNvSpPr>
            <a:spLocks noGrp="1"/>
          </p:cNvSpPr>
          <p:nvPr>
            <p:ph type="title"/>
          </p:nvPr>
        </p:nvSpPr>
        <p:spPr/>
        <p:txBody>
          <a:bodyPr/>
          <a:lstStyle/>
          <a:p>
            <a:r>
              <a:rPr lang="ja-JP" altLang="en-US" dirty="0" smtClean="0"/>
              <a:t>トップエスイー　クラウドコース</a:t>
            </a:r>
            <a:endParaRPr lang="ja-JP" altLang="en-US" dirty="0"/>
          </a:p>
        </p:txBody>
      </p:sp>
      <p:sp>
        <p:nvSpPr>
          <p:cNvPr id="6" name="正方形/長方形 5"/>
          <p:cNvSpPr/>
          <p:nvPr/>
        </p:nvSpPr>
        <p:spPr>
          <a:xfrm>
            <a:off x="467544" y="5085184"/>
            <a:ext cx="8208912" cy="92456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95536" y="5229200"/>
            <a:ext cx="1008112" cy="707886"/>
          </a:xfrm>
          <a:prstGeom prst="rect">
            <a:avLst/>
          </a:prstGeom>
          <a:noFill/>
        </p:spPr>
        <p:txBody>
          <a:bodyPr wrap="square" rtlCol="0">
            <a:spAutoFit/>
          </a:bodyPr>
          <a:lstStyle/>
          <a:p>
            <a:pPr algn="ctr"/>
            <a:r>
              <a:rPr kumimoji="1" lang="ja-JP" altLang="en-US" sz="2000" dirty="0" smtClean="0">
                <a:solidFill>
                  <a:schemeClr val="bg1"/>
                </a:solidFill>
              </a:rPr>
              <a:t>共通</a:t>
            </a:r>
            <a:r>
              <a:rPr kumimoji="1" lang="en-US" altLang="ja-JP" sz="2000" dirty="0" smtClean="0">
                <a:solidFill>
                  <a:schemeClr val="bg1"/>
                </a:solidFill>
              </a:rPr>
              <a:t/>
            </a:r>
            <a:br>
              <a:rPr kumimoji="1" lang="en-US" altLang="ja-JP" sz="2000" dirty="0" smtClean="0">
                <a:solidFill>
                  <a:schemeClr val="bg1"/>
                </a:solidFill>
              </a:rPr>
            </a:br>
            <a:r>
              <a:rPr lang="ja-JP" altLang="en-US" sz="2000" dirty="0">
                <a:solidFill>
                  <a:schemeClr val="bg1"/>
                </a:solidFill>
              </a:rPr>
              <a:t>科目</a:t>
            </a:r>
            <a:endParaRPr kumimoji="1" lang="ja-JP" altLang="en-US" sz="2000" dirty="0">
              <a:solidFill>
                <a:schemeClr val="bg1"/>
              </a:solidFill>
            </a:endParaRPr>
          </a:p>
        </p:txBody>
      </p:sp>
      <p:sp>
        <p:nvSpPr>
          <p:cNvPr id="15" name="正方形/長方形 14"/>
          <p:cNvSpPr/>
          <p:nvPr/>
        </p:nvSpPr>
        <p:spPr>
          <a:xfrm>
            <a:off x="7224205" y="5370453"/>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endParaRPr>
          </a:p>
        </p:txBody>
      </p:sp>
      <p:sp>
        <p:nvSpPr>
          <p:cNvPr id="22" name="テキスト ボックス 21"/>
          <p:cNvSpPr txBox="1"/>
          <p:nvPr/>
        </p:nvSpPr>
        <p:spPr>
          <a:xfrm>
            <a:off x="467544" y="2564904"/>
            <a:ext cx="1512168" cy="400110"/>
          </a:xfrm>
          <a:prstGeom prst="rect">
            <a:avLst/>
          </a:prstGeom>
          <a:noFill/>
        </p:spPr>
        <p:txBody>
          <a:bodyPr wrap="square" rtlCol="0">
            <a:spAutoFit/>
          </a:bodyPr>
          <a:lstStyle/>
          <a:p>
            <a:pPr algn="ctr"/>
            <a:r>
              <a:rPr lang="ja-JP" altLang="en-US" sz="2000" dirty="0" smtClean="0">
                <a:solidFill>
                  <a:schemeClr val="bg1"/>
                </a:solidFill>
                <a:latin typeface="HGP創英角ｺﾞｼｯｸUB" pitchFamily="50" charset="-128"/>
                <a:ea typeface="HGP創英角ｺﾞｼｯｸUB" pitchFamily="50" charset="-128"/>
              </a:rPr>
              <a:t>要求工学</a:t>
            </a:r>
            <a:endParaRPr kumimoji="1" lang="ja-JP" altLang="en-US" sz="2000" dirty="0">
              <a:solidFill>
                <a:schemeClr val="bg1"/>
              </a:solidFill>
              <a:latin typeface="HGP創英角ｺﾞｼｯｸUB" pitchFamily="50" charset="-128"/>
              <a:ea typeface="HGP創英角ｺﾞｼｯｸUB" pitchFamily="50" charset="-128"/>
            </a:endParaRPr>
          </a:p>
        </p:txBody>
      </p:sp>
      <p:sp>
        <p:nvSpPr>
          <p:cNvPr id="12" name="正方形/長方形 11"/>
          <p:cNvSpPr/>
          <p:nvPr/>
        </p:nvSpPr>
        <p:spPr>
          <a:xfrm>
            <a:off x="7128284" y="5272473"/>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セキュリティ</a:t>
            </a:r>
            <a:r>
              <a:rPr lang="en-US" altLang="ja-JP" sz="1600" dirty="0" smtClean="0">
                <a:solidFill>
                  <a:schemeClr val="tx1"/>
                </a:solidFill>
              </a:rPr>
              <a:t/>
            </a:r>
            <a:br>
              <a:rPr lang="en-US" altLang="ja-JP" sz="1600" dirty="0" smtClean="0">
                <a:solidFill>
                  <a:schemeClr val="tx1"/>
                </a:solidFill>
              </a:rPr>
            </a:br>
            <a:r>
              <a:rPr lang="ja-JP" altLang="en-US" sz="1600" dirty="0" smtClean="0">
                <a:solidFill>
                  <a:schemeClr val="tx1"/>
                </a:solidFill>
              </a:rPr>
              <a:t>概論</a:t>
            </a:r>
            <a:endParaRPr lang="ja-JP" altLang="en-US" sz="1600" dirty="0">
              <a:solidFill>
                <a:schemeClr val="tx1"/>
              </a:solidFill>
            </a:endParaRPr>
          </a:p>
        </p:txBody>
      </p:sp>
      <p:sp>
        <p:nvSpPr>
          <p:cNvPr id="23" name="テキスト ボックス 22"/>
          <p:cNvSpPr txBox="1"/>
          <p:nvPr/>
        </p:nvSpPr>
        <p:spPr>
          <a:xfrm>
            <a:off x="2123728" y="2564904"/>
            <a:ext cx="1512168" cy="707886"/>
          </a:xfrm>
          <a:prstGeom prst="rect">
            <a:avLst/>
          </a:prstGeom>
          <a:noFill/>
        </p:spPr>
        <p:txBody>
          <a:bodyPr wrap="square" rtlCol="0">
            <a:spAutoFit/>
          </a:bodyPr>
          <a:lstStyle/>
          <a:p>
            <a:pPr algn="ctr"/>
            <a:r>
              <a:rPr kumimoji="1" lang="ja-JP" altLang="en-US" sz="2000" dirty="0" smtClean="0">
                <a:solidFill>
                  <a:schemeClr val="bg1"/>
                </a:solidFill>
                <a:latin typeface="HGP創英角ｺﾞｼｯｸUB" pitchFamily="50" charset="-128"/>
                <a:ea typeface="HGP創英角ｺﾞｼｯｸUB" pitchFamily="50" charset="-128"/>
              </a:rPr>
              <a:t>アーキ</a:t>
            </a:r>
            <a:r>
              <a:rPr kumimoji="1" lang="en-US" altLang="ja-JP" sz="2000" dirty="0" smtClean="0">
                <a:solidFill>
                  <a:schemeClr val="bg1"/>
                </a:solidFill>
                <a:latin typeface="HGP創英角ｺﾞｼｯｸUB" pitchFamily="50" charset="-128"/>
                <a:ea typeface="HGP創英角ｺﾞｼｯｸUB" pitchFamily="50" charset="-128"/>
              </a:rPr>
              <a:t/>
            </a:r>
            <a:br>
              <a:rPr kumimoji="1" lang="en-US" altLang="ja-JP" sz="2000" dirty="0" smtClean="0">
                <a:solidFill>
                  <a:schemeClr val="bg1"/>
                </a:solidFill>
                <a:latin typeface="HGP創英角ｺﾞｼｯｸUB" pitchFamily="50" charset="-128"/>
                <a:ea typeface="HGP創英角ｺﾞｼｯｸUB" pitchFamily="50" charset="-128"/>
              </a:rPr>
            </a:br>
            <a:r>
              <a:rPr kumimoji="1" lang="ja-JP" altLang="en-US" sz="2000" dirty="0" smtClean="0">
                <a:solidFill>
                  <a:schemeClr val="bg1"/>
                </a:solidFill>
                <a:latin typeface="HGP創英角ｺﾞｼｯｸUB" pitchFamily="50" charset="-128"/>
                <a:ea typeface="HGP創英角ｺﾞｼｯｸUB" pitchFamily="50" charset="-128"/>
              </a:rPr>
              <a:t>テクチャ</a:t>
            </a:r>
            <a:endParaRPr kumimoji="1" lang="ja-JP" altLang="en-US" sz="2000" dirty="0">
              <a:solidFill>
                <a:schemeClr val="bg1"/>
              </a:solidFill>
              <a:latin typeface="HGP創英角ｺﾞｼｯｸUB" pitchFamily="50" charset="-128"/>
              <a:ea typeface="HGP創英角ｺﾞｼｯｸUB" pitchFamily="50" charset="-128"/>
            </a:endParaRPr>
          </a:p>
        </p:txBody>
      </p:sp>
      <p:sp>
        <p:nvSpPr>
          <p:cNvPr id="24" name="テキスト ボックス 23"/>
          <p:cNvSpPr txBox="1"/>
          <p:nvPr/>
        </p:nvSpPr>
        <p:spPr>
          <a:xfrm>
            <a:off x="3779912" y="2564904"/>
            <a:ext cx="1512168" cy="400110"/>
          </a:xfrm>
          <a:prstGeom prst="rect">
            <a:avLst/>
          </a:prstGeom>
          <a:noFill/>
        </p:spPr>
        <p:txBody>
          <a:bodyPr wrap="square" rtlCol="0">
            <a:spAutoFit/>
          </a:bodyPr>
          <a:lstStyle/>
          <a:p>
            <a:pPr algn="ctr"/>
            <a:r>
              <a:rPr kumimoji="1" lang="ja-JP" altLang="en-US" sz="2000" dirty="0" smtClean="0">
                <a:solidFill>
                  <a:schemeClr val="bg1"/>
                </a:solidFill>
                <a:latin typeface="HGP創英角ｺﾞｼｯｸUB" pitchFamily="50" charset="-128"/>
                <a:ea typeface="HGP創英角ｺﾞｼｯｸUB" pitchFamily="50" charset="-128"/>
              </a:rPr>
              <a:t>モデル検査</a:t>
            </a:r>
            <a:endParaRPr kumimoji="1" lang="ja-JP" altLang="en-US" sz="2000" dirty="0">
              <a:solidFill>
                <a:schemeClr val="bg1"/>
              </a:solidFill>
              <a:latin typeface="HGP創英角ｺﾞｼｯｸUB" pitchFamily="50" charset="-128"/>
              <a:ea typeface="HGP創英角ｺﾞｼｯｸUB" pitchFamily="50" charset="-128"/>
            </a:endParaRPr>
          </a:p>
        </p:txBody>
      </p:sp>
      <p:sp>
        <p:nvSpPr>
          <p:cNvPr id="26" name="テキスト ボックス 25"/>
          <p:cNvSpPr txBox="1"/>
          <p:nvPr/>
        </p:nvSpPr>
        <p:spPr>
          <a:xfrm>
            <a:off x="5436096" y="2564904"/>
            <a:ext cx="1512168" cy="707886"/>
          </a:xfrm>
          <a:prstGeom prst="rect">
            <a:avLst/>
          </a:prstGeom>
          <a:noFill/>
        </p:spPr>
        <p:txBody>
          <a:bodyPr wrap="square" rtlCol="0">
            <a:spAutoFit/>
          </a:bodyPr>
          <a:lstStyle/>
          <a:p>
            <a:pPr algn="ctr"/>
            <a:r>
              <a:rPr kumimoji="1" lang="ja-JP" altLang="en-US" sz="2000" dirty="0" smtClean="0">
                <a:solidFill>
                  <a:schemeClr val="bg1"/>
                </a:solidFill>
                <a:latin typeface="HGP創英角ｺﾞｼｯｸUB" pitchFamily="50" charset="-128"/>
                <a:ea typeface="HGP創英角ｺﾞｼｯｸUB" pitchFamily="50" charset="-128"/>
              </a:rPr>
              <a:t>形式</a:t>
            </a:r>
            <a:r>
              <a:rPr kumimoji="1" lang="en-US" altLang="ja-JP" sz="2000" dirty="0" smtClean="0">
                <a:solidFill>
                  <a:schemeClr val="bg1"/>
                </a:solidFill>
                <a:latin typeface="HGP創英角ｺﾞｼｯｸUB" pitchFamily="50" charset="-128"/>
                <a:ea typeface="HGP創英角ｺﾞｼｯｸUB" pitchFamily="50" charset="-128"/>
              </a:rPr>
              <a:t/>
            </a:r>
            <a:br>
              <a:rPr kumimoji="1" lang="en-US" altLang="ja-JP" sz="2000" dirty="0" smtClean="0">
                <a:solidFill>
                  <a:schemeClr val="bg1"/>
                </a:solidFill>
                <a:latin typeface="HGP創英角ｺﾞｼｯｸUB" pitchFamily="50" charset="-128"/>
                <a:ea typeface="HGP創英角ｺﾞｼｯｸUB" pitchFamily="50" charset="-128"/>
              </a:rPr>
            </a:br>
            <a:r>
              <a:rPr kumimoji="1" lang="ja-JP" altLang="en-US" sz="2000" dirty="0" smtClean="0">
                <a:solidFill>
                  <a:schemeClr val="bg1"/>
                </a:solidFill>
                <a:latin typeface="HGP創英角ｺﾞｼｯｸUB" pitchFamily="50" charset="-128"/>
                <a:ea typeface="HGP創英角ｺﾞｼｯｸUB" pitchFamily="50" charset="-128"/>
              </a:rPr>
              <a:t>仕様記述</a:t>
            </a:r>
            <a:endParaRPr kumimoji="1" lang="ja-JP" altLang="en-US" sz="2000" dirty="0">
              <a:solidFill>
                <a:schemeClr val="bg1"/>
              </a:solidFill>
              <a:latin typeface="HGP創英角ｺﾞｼｯｸUB" pitchFamily="50" charset="-128"/>
              <a:ea typeface="HGP創英角ｺﾞｼｯｸUB" pitchFamily="50" charset="-128"/>
            </a:endParaRPr>
          </a:p>
        </p:txBody>
      </p:sp>
      <p:sp>
        <p:nvSpPr>
          <p:cNvPr id="27" name="テキスト ボックス 26"/>
          <p:cNvSpPr txBox="1"/>
          <p:nvPr/>
        </p:nvSpPr>
        <p:spPr>
          <a:xfrm>
            <a:off x="7092280" y="2564904"/>
            <a:ext cx="1512168" cy="400110"/>
          </a:xfrm>
          <a:prstGeom prst="rect">
            <a:avLst/>
          </a:prstGeom>
          <a:noFill/>
        </p:spPr>
        <p:txBody>
          <a:bodyPr wrap="square" rtlCol="0">
            <a:spAutoFit/>
          </a:bodyPr>
          <a:lstStyle/>
          <a:p>
            <a:pPr algn="ctr"/>
            <a:r>
              <a:rPr kumimoji="1" lang="ja-JP" altLang="en-US" sz="2000" dirty="0" smtClean="0">
                <a:solidFill>
                  <a:schemeClr val="bg1"/>
                </a:solidFill>
                <a:latin typeface="HGP創英角ｺﾞｼｯｸUB" pitchFamily="50" charset="-128"/>
                <a:ea typeface="HGP創英角ｺﾞｼｯｸUB" pitchFamily="50" charset="-128"/>
              </a:rPr>
              <a:t>クラウド</a:t>
            </a:r>
            <a:endParaRPr kumimoji="1" lang="ja-JP" altLang="en-US" sz="2000" dirty="0">
              <a:solidFill>
                <a:schemeClr val="bg1"/>
              </a:solidFill>
              <a:latin typeface="HGP創英角ｺﾞｼｯｸUB" pitchFamily="50" charset="-128"/>
              <a:ea typeface="HGP創英角ｺﾞｼｯｸUB" pitchFamily="50" charset="-128"/>
            </a:endParaRPr>
          </a:p>
        </p:txBody>
      </p:sp>
      <p:sp>
        <p:nvSpPr>
          <p:cNvPr id="29" name="正方形/長方形 28"/>
          <p:cNvSpPr/>
          <p:nvPr/>
        </p:nvSpPr>
        <p:spPr>
          <a:xfrm>
            <a:off x="539552" y="3933056"/>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ゴール指向</a:t>
            </a:r>
            <a:endParaRPr lang="en-US" altLang="ja-JP" sz="1600" dirty="0" smtClean="0">
              <a:solidFill>
                <a:schemeClr val="tx1"/>
              </a:solidFill>
            </a:endParaRPr>
          </a:p>
          <a:p>
            <a:pPr algn="ctr"/>
            <a:r>
              <a:rPr lang="ja-JP" altLang="en-US" sz="1600" dirty="0" smtClean="0">
                <a:solidFill>
                  <a:schemeClr val="tx1"/>
                </a:solidFill>
              </a:rPr>
              <a:t>要求分析</a:t>
            </a:r>
            <a:endParaRPr lang="ja-JP" altLang="en-US" sz="1600" dirty="0">
              <a:solidFill>
                <a:schemeClr val="tx1"/>
              </a:solidFill>
            </a:endParaRPr>
          </a:p>
        </p:txBody>
      </p:sp>
      <p:sp>
        <p:nvSpPr>
          <p:cNvPr id="31" name="正方形/長方形 30"/>
          <p:cNvSpPr/>
          <p:nvPr/>
        </p:nvSpPr>
        <p:spPr>
          <a:xfrm>
            <a:off x="539552" y="4581128"/>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endParaRPr>
          </a:p>
        </p:txBody>
      </p:sp>
      <p:sp>
        <p:nvSpPr>
          <p:cNvPr id="32" name="正方形/長方形 31"/>
          <p:cNvSpPr/>
          <p:nvPr/>
        </p:nvSpPr>
        <p:spPr>
          <a:xfrm>
            <a:off x="539552" y="4509120"/>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endParaRPr>
          </a:p>
        </p:txBody>
      </p:sp>
      <p:sp>
        <p:nvSpPr>
          <p:cNvPr id="30" name="正方形/長方形 29"/>
          <p:cNvSpPr/>
          <p:nvPr/>
        </p:nvSpPr>
        <p:spPr>
          <a:xfrm>
            <a:off x="539552" y="3429000"/>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超上流</a:t>
            </a:r>
            <a:r>
              <a:rPr lang="en-US" altLang="ja-JP" sz="1600" dirty="0" smtClean="0">
                <a:solidFill>
                  <a:schemeClr val="tx1"/>
                </a:solidFill>
              </a:rPr>
              <a:t/>
            </a:r>
            <a:br>
              <a:rPr lang="en-US" altLang="ja-JP" sz="1600" dirty="0" smtClean="0">
                <a:solidFill>
                  <a:schemeClr val="tx1"/>
                </a:solidFill>
              </a:rPr>
            </a:br>
            <a:r>
              <a:rPr lang="ja-JP" altLang="en-US" sz="1600" dirty="0" smtClean="0">
                <a:solidFill>
                  <a:schemeClr val="tx1"/>
                </a:solidFill>
              </a:rPr>
              <a:t>要求分析</a:t>
            </a:r>
            <a:endParaRPr lang="ja-JP" altLang="en-US" sz="1600" dirty="0">
              <a:solidFill>
                <a:schemeClr val="tx1"/>
              </a:solidFill>
            </a:endParaRPr>
          </a:p>
        </p:txBody>
      </p:sp>
      <p:sp>
        <p:nvSpPr>
          <p:cNvPr id="28" name="正方形/長方形 27"/>
          <p:cNvSpPr/>
          <p:nvPr/>
        </p:nvSpPr>
        <p:spPr>
          <a:xfrm>
            <a:off x="539552" y="4437112"/>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要求獲得</a:t>
            </a:r>
            <a:endParaRPr lang="ja-JP" altLang="en-US" sz="1600" dirty="0">
              <a:solidFill>
                <a:schemeClr val="tx1"/>
              </a:solidFill>
            </a:endParaRPr>
          </a:p>
        </p:txBody>
      </p:sp>
      <p:sp>
        <p:nvSpPr>
          <p:cNvPr id="33" name="正方形/長方形 32"/>
          <p:cNvSpPr/>
          <p:nvPr/>
        </p:nvSpPr>
        <p:spPr>
          <a:xfrm>
            <a:off x="2195736" y="3933056"/>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ソフトウェア</a:t>
            </a:r>
          </a:p>
          <a:p>
            <a:pPr algn="ctr"/>
            <a:r>
              <a:rPr lang="ja-JP" altLang="en-US" sz="1600" dirty="0" smtClean="0">
                <a:solidFill>
                  <a:schemeClr val="tx1"/>
                </a:solidFill>
              </a:rPr>
              <a:t>パターン</a:t>
            </a:r>
            <a:endParaRPr lang="ja-JP" altLang="en-US" sz="1600" dirty="0">
              <a:solidFill>
                <a:schemeClr val="tx1"/>
              </a:solidFill>
            </a:endParaRPr>
          </a:p>
        </p:txBody>
      </p:sp>
      <p:sp>
        <p:nvSpPr>
          <p:cNvPr id="34" name="正方形/長方形 33"/>
          <p:cNvSpPr/>
          <p:nvPr/>
        </p:nvSpPr>
        <p:spPr>
          <a:xfrm>
            <a:off x="2195736" y="4581128"/>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endParaRPr>
          </a:p>
        </p:txBody>
      </p:sp>
      <p:sp>
        <p:nvSpPr>
          <p:cNvPr id="35" name="正方形/長方形 34"/>
          <p:cNvSpPr/>
          <p:nvPr/>
        </p:nvSpPr>
        <p:spPr>
          <a:xfrm>
            <a:off x="2195736" y="4509120"/>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endParaRPr>
          </a:p>
        </p:txBody>
      </p:sp>
      <p:sp>
        <p:nvSpPr>
          <p:cNvPr id="36" name="正方形/長方形 35"/>
          <p:cNvSpPr/>
          <p:nvPr/>
        </p:nvSpPr>
        <p:spPr>
          <a:xfrm>
            <a:off x="2195736" y="3429000"/>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アスペクト</a:t>
            </a:r>
          </a:p>
          <a:p>
            <a:pPr algn="ctr"/>
            <a:r>
              <a:rPr lang="ja-JP" altLang="en-US" sz="1600" dirty="0" smtClean="0">
                <a:solidFill>
                  <a:schemeClr val="tx1"/>
                </a:solidFill>
              </a:rPr>
              <a:t>指向開発</a:t>
            </a:r>
          </a:p>
        </p:txBody>
      </p:sp>
      <p:sp>
        <p:nvSpPr>
          <p:cNvPr id="37" name="正方形/長方形 36"/>
          <p:cNvSpPr/>
          <p:nvPr/>
        </p:nvSpPr>
        <p:spPr>
          <a:xfrm>
            <a:off x="2195736" y="4437112"/>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コンポーネント</a:t>
            </a:r>
            <a:br>
              <a:rPr lang="ja-JP" altLang="en-US" sz="1600" dirty="0" smtClean="0">
                <a:solidFill>
                  <a:schemeClr val="tx1"/>
                </a:solidFill>
              </a:rPr>
            </a:br>
            <a:r>
              <a:rPr lang="ja-JP" altLang="en-US" sz="1600" dirty="0" smtClean="0">
                <a:solidFill>
                  <a:schemeClr val="tx1"/>
                </a:solidFill>
              </a:rPr>
              <a:t>ベース開発</a:t>
            </a:r>
            <a:endParaRPr lang="ja-JP" altLang="en-US" sz="1600" dirty="0">
              <a:solidFill>
                <a:schemeClr val="tx1"/>
              </a:solidFill>
            </a:endParaRPr>
          </a:p>
        </p:txBody>
      </p:sp>
      <p:sp>
        <p:nvSpPr>
          <p:cNvPr id="38" name="正方形/長方形 37"/>
          <p:cNvSpPr/>
          <p:nvPr/>
        </p:nvSpPr>
        <p:spPr>
          <a:xfrm>
            <a:off x="3851920" y="3933056"/>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性能</a:t>
            </a:r>
            <a:endParaRPr lang="en-US" altLang="ja-JP" sz="1600" dirty="0" smtClean="0">
              <a:solidFill>
                <a:schemeClr val="tx1"/>
              </a:solidFill>
            </a:endParaRPr>
          </a:p>
          <a:p>
            <a:pPr algn="ctr"/>
            <a:r>
              <a:rPr lang="ja-JP" altLang="en-US" sz="1600" dirty="0" smtClean="0">
                <a:solidFill>
                  <a:schemeClr val="tx1"/>
                </a:solidFill>
              </a:rPr>
              <a:t>モデル検証</a:t>
            </a:r>
            <a:endParaRPr lang="ja-JP" altLang="en-US" sz="1600" dirty="0">
              <a:solidFill>
                <a:schemeClr val="tx1"/>
              </a:solidFill>
            </a:endParaRPr>
          </a:p>
        </p:txBody>
      </p:sp>
      <p:sp>
        <p:nvSpPr>
          <p:cNvPr id="39" name="正方形/長方形 38"/>
          <p:cNvSpPr/>
          <p:nvPr/>
        </p:nvSpPr>
        <p:spPr>
          <a:xfrm>
            <a:off x="3851920" y="4581128"/>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endParaRPr>
          </a:p>
        </p:txBody>
      </p:sp>
      <p:sp>
        <p:nvSpPr>
          <p:cNvPr id="40" name="正方形/長方形 39"/>
          <p:cNvSpPr/>
          <p:nvPr/>
        </p:nvSpPr>
        <p:spPr>
          <a:xfrm>
            <a:off x="3851920" y="4509120"/>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endParaRPr>
          </a:p>
        </p:txBody>
      </p:sp>
      <p:sp>
        <p:nvSpPr>
          <p:cNvPr id="41" name="正方形/長方形 40"/>
          <p:cNvSpPr/>
          <p:nvPr/>
        </p:nvSpPr>
        <p:spPr>
          <a:xfrm>
            <a:off x="3851920" y="3429000"/>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並行</a:t>
            </a:r>
            <a:r>
              <a:rPr lang="ja-JP" altLang="en-US" sz="1400" dirty="0">
                <a:solidFill>
                  <a:schemeClr val="tx1"/>
                </a:solidFill>
              </a:rPr>
              <a:t>システム</a:t>
            </a:r>
            <a:r>
              <a:rPr lang="ja-JP" altLang="en-US" sz="1400" dirty="0" smtClean="0">
                <a:solidFill>
                  <a:schemeClr val="tx1"/>
                </a:solidFill>
              </a:rPr>
              <a:t>の</a:t>
            </a:r>
            <a:r>
              <a:rPr lang="en-US" altLang="ja-JP" sz="1400" dirty="0" smtClean="0">
                <a:solidFill>
                  <a:schemeClr val="tx1"/>
                </a:solidFill>
              </a:rPr>
              <a:t/>
            </a:r>
            <a:br>
              <a:rPr lang="en-US" altLang="ja-JP" sz="1400" dirty="0" smtClean="0">
                <a:solidFill>
                  <a:schemeClr val="tx1"/>
                </a:solidFill>
              </a:rPr>
            </a:br>
            <a:r>
              <a:rPr lang="ja-JP" altLang="en-US" sz="1400" dirty="0" smtClean="0">
                <a:solidFill>
                  <a:schemeClr val="tx1"/>
                </a:solidFill>
              </a:rPr>
              <a:t>検証と実装</a:t>
            </a:r>
            <a:endParaRPr lang="ja-JP" altLang="en-US" sz="1400" dirty="0">
              <a:solidFill>
                <a:schemeClr val="tx1"/>
              </a:solidFill>
            </a:endParaRPr>
          </a:p>
        </p:txBody>
      </p:sp>
      <p:sp>
        <p:nvSpPr>
          <p:cNvPr id="42" name="正方形/長方形 41"/>
          <p:cNvSpPr/>
          <p:nvPr/>
        </p:nvSpPr>
        <p:spPr>
          <a:xfrm>
            <a:off x="3851920" y="4437112"/>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設計モデル</a:t>
            </a:r>
            <a:endParaRPr lang="en-US" altLang="ja-JP" sz="1400" dirty="0" smtClean="0">
              <a:solidFill>
                <a:schemeClr val="tx1"/>
              </a:solidFill>
            </a:endParaRPr>
          </a:p>
          <a:p>
            <a:pPr algn="ctr"/>
            <a:r>
              <a:rPr lang="ja-JP" altLang="en-US" sz="1400" dirty="0" smtClean="0">
                <a:solidFill>
                  <a:schemeClr val="tx1"/>
                </a:solidFill>
              </a:rPr>
              <a:t>検証 </a:t>
            </a:r>
            <a:r>
              <a:rPr lang="en-US" altLang="ja-JP" sz="1400" dirty="0" smtClean="0">
                <a:solidFill>
                  <a:schemeClr val="tx1"/>
                </a:solidFill>
              </a:rPr>
              <a:t>(</a:t>
            </a:r>
            <a:r>
              <a:rPr lang="ja-JP" altLang="en-US" sz="1400" dirty="0" smtClean="0">
                <a:solidFill>
                  <a:schemeClr val="tx1"/>
                </a:solidFill>
              </a:rPr>
              <a:t>応用編</a:t>
            </a:r>
            <a:r>
              <a:rPr lang="en-US" altLang="ja-JP" sz="1400" dirty="0" smtClean="0">
                <a:solidFill>
                  <a:schemeClr val="tx1"/>
                </a:solidFill>
              </a:rPr>
              <a:t>)</a:t>
            </a:r>
            <a:endParaRPr lang="ja-JP" altLang="en-US" sz="1400" dirty="0">
              <a:solidFill>
                <a:schemeClr val="tx1"/>
              </a:solidFill>
            </a:endParaRPr>
          </a:p>
        </p:txBody>
      </p:sp>
      <p:sp>
        <p:nvSpPr>
          <p:cNvPr id="48" name="正方形/長方形 47"/>
          <p:cNvSpPr/>
          <p:nvPr/>
        </p:nvSpPr>
        <p:spPr>
          <a:xfrm>
            <a:off x="5508104" y="3933056"/>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形式仕様記述</a:t>
            </a:r>
            <a:r>
              <a:rPr lang="en-US" altLang="ja-JP" sz="1600" dirty="0" smtClean="0">
                <a:solidFill>
                  <a:schemeClr val="tx1"/>
                </a:solidFill>
              </a:rPr>
              <a:t/>
            </a:r>
            <a:br>
              <a:rPr lang="en-US" altLang="ja-JP" sz="1600" dirty="0" smtClean="0">
                <a:solidFill>
                  <a:schemeClr val="tx1"/>
                </a:solidFill>
              </a:rPr>
            </a:br>
            <a:r>
              <a:rPr lang="en-US" altLang="ja-JP" sz="1400" dirty="0" smtClean="0">
                <a:solidFill>
                  <a:schemeClr val="tx1"/>
                </a:solidFill>
              </a:rPr>
              <a:t>(B</a:t>
            </a:r>
            <a:r>
              <a:rPr lang="ja-JP" altLang="en-US" sz="1400" dirty="0" smtClean="0">
                <a:solidFill>
                  <a:schemeClr val="tx1"/>
                </a:solidFill>
              </a:rPr>
              <a:t>メソッド編</a:t>
            </a:r>
            <a:r>
              <a:rPr lang="en-US" altLang="ja-JP" sz="1400" dirty="0" smtClean="0">
                <a:solidFill>
                  <a:schemeClr val="tx1"/>
                </a:solidFill>
              </a:rPr>
              <a:t>)</a:t>
            </a:r>
            <a:endParaRPr lang="ja-JP" altLang="en-US" sz="1400" dirty="0">
              <a:solidFill>
                <a:schemeClr val="tx1"/>
              </a:solidFill>
            </a:endParaRPr>
          </a:p>
        </p:txBody>
      </p:sp>
      <p:sp>
        <p:nvSpPr>
          <p:cNvPr id="49" name="正方形/長方形 48"/>
          <p:cNvSpPr/>
          <p:nvPr/>
        </p:nvSpPr>
        <p:spPr>
          <a:xfrm>
            <a:off x="5508104" y="4581128"/>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endParaRPr>
          </a:p>
        </p:txBody>
      </p:sp>
      <p:sp>
        <p:nvSpPr>
          <p:cNvPr id="50" name="正方形/長方形 49"/>
          <p:cNvSpPr/>
          <p:nvPr/>
        </p:nvSpPr>
        <p:spPr>
          <a:xfrm>
            <a:off x="5508104" y="4509120"/>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endParaRPr>
          </a:p>
        </p:txBody>
      </p:sp>
      <p:sp>
        <p:nvSpPr>
          <p:cNvPr id="51" name="正方形/長方形 50"/>
          <p:cNvSpPr/>
          <p:nvPr/>
        </p:nvSpPr>
        <p:spPr>
          <a:xfrm>
            <a:off x="5508104" y="3429000"/>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形式仕様記述</a:t>
            </a:r>
            <a:r>
              <a:rPr lang="en-US" altLang="ja-JP" sz="1600" dirty="0" smtClean="0">
                <a:solidFill>
                  <a:schemeClr val="tx1"/>
                </a:solidFill>
              </a:rPr>
              <a:t/>
            </a:r>
            <a:br>
              <a:rPr lang="en-US" altLang="ja-JP" sz="1600" dirty="0" smtClean="0">
                <a:solidFill>
                  <a:schemeClr val="tx1"/>
                </a:solidFill>
              </a:rPr>
            </a:br>
            <a:r>
              <a:rPr lang="en-US" altLang="ja-JP" sz="1400" dirty="0" smtClean="0">
                <a:solidFill>
                  <a:schemeClr val="tx1"/>
                </a:solidFill>
              </a:rPr>
              <a:t>(</a:t>
            </a:r>
            <a:r>
              <a:rPr lang="ja-JP" altLang="en-US" sz="1400" dirty="0" smtClean="0">
                <a:solidFill>
                  <a:schemeClr val="tx1"/>
                </a:solidFill>
              </a:rPr>
              <a:t>セキュリティ編</a:t>
            </a:r>
            <a:r>
              <a:rPr lang="en-US" altLang="ja-JP" sz="1400" dirty="0" smtClean="0">
                <a:solidFill>
                  <a:schemeClr val="tx1"/>
                </a:solidFill>
              </a:rPr>
              <a:t>)</a:t>
            </a:r>
            <a:endParaRPr lang="ja-JP" altLang="en-US" sz="1400" dirty="0">
              <a:solidFill>
                <a:schemeClr val="tx1"/>
              </a:solidFill>
            </a:endParaRPr>
          </a:p>
        </p:txBody>
      </p:sp>
      <p:sp>
        <p:nvSpPr>
          <p:cNvPr id="52" name="正方形/長方形 51"/>
          <p:cNvSpPr/>
          <p:nvPr/>
        </p:nvSpPr>
        <p:spPr>
          <a:xfrm>
            <a:off x="5508104" y="4437112"/>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形式仕様記述</a:t>
            </a:r>
            <a:r>
              <a:rPr lang="en-US" altLang="ja-JP" sz="1600" dirty="0" smtClean="0">
                <a:solidFill>
                  <a:schemeClr val="tx1"/>
                </a:solidFill>
              </a:rPr>
              <a:t/>
            </a:r>
            <a:br>
              <a:rPr lang="en-US" altLang="ja-JP" sz="1600" dirty="0" smtClean="0">
                <a:solidFill>
                  <a:schemeClr val="tx1"/>
                </a:solidFill>
              </a:rPr>
            </a:br>
            <a:r>
              <a:rPr lang="en-US" altLang="ja-JP" sz="1400" dirty="0" smtClean="0">
                <a:solidFill>
                  <a:schemeClr val="tx1"/>
                </a:solidFill>
              </a:rPr>
              <a:t>(</a:t>
            </a:r>
            <a:r>
              <a:rPr lang="ja-JP" altLang="en-US" sz="1400" dirty="0" smtClean="0">
                <a:solidFill>
                  <a:schemeClr val="tx1"/>
                </a:solidFill>
              </a:rPr>
              <a:t>基礎・</a:t>
            </a:r>
            <a:r>
              <a:rPr lang="en-US" altLang="ja-JP" sz="1400" dirty="0" smtClean="0">
                <a:solidFill>
                  <a:schemeClr val="tx1"/>
                </a:solidFill>
              </a:rPr>
              <a:t>VDM</a:t>
            </a:r>
            <a:r>
              <a:rPr lang="ja-JP" altLang="en-US" sz="1400" dirty="0" smtClean="0">
                <a:solidFill>
                  <a:schemeClr val="tx1"/>
                </a:solidFill>
              </a:rPr>
              <a:t>編</a:t>
            </a:r>
            <a:r>
              <a:rPr lang="en-US" altLang="ja-JP" sz="1400" dirty="0" smtClean="0">
                <a:solidFill>
                  <a:schemeClr val="tx1"/>
                </a:solidFill>
              </a:rPr>
              <a:t>)</a:t>
            </a:r>
            <a:endParaRPr lang="ja-JP" altLang="en-US" sz="1400" dirty="0">
              <a:solidFill>
                <a:schemeClr val="tx1"/>
              </a:solidFill>
            </a:endParaRPr>
          </a:p>
        </p:txBody>
      </p:sp>
      <p:sp>
        <p:nvSpPr>
          <p:cNvPr id="53" name="正方形/長方形 52"/>
          <p:cNvSpPr/>
          <p:nvPr/>
        </p:nvSpPr>
        <p:spPr>
          <a:xfrm>
            <a:off x="7164288" y="3933056"/>
            <a:ext cx="1440160" cy="504056"/>
          </a:xfrm>
          <a:prstGeom prst="rect">
            <a:avLst/>
          </a:prstGeom>
          <a:solidFill>
            <a:srgbClr val="FFFF99"/>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クラウド基盤</a:t>
            </a:r>
          </a:p>
          <a:p>
            <a:pPr algn="ctr"/>
            <a:r>
              <a:rPr lang="ja-JP" altLang="en-US" sz="1600" dirty="0" smtClean="0">
                <a:solidFill>
                  <a:schemeClr val="tx1"/>
                </a:solidFill>
              </a:rPr>
              <a:t>構築演習</a:t>
            </a:r>
            <a:endParaRPr lang="ja-JP" altLang="en-US" sz="1600" dirty="0">
              <a:solidFill>
                <a:schemeClr val="tx1"/>
              </a:solidFill>
            </a:endParaRPr>
          </a:p>
        </p:txBody>
      </p:sp>
      <p:sp>
        <p:nvSpPr>
          <p:cNvPr id="54" name="正方形/長方形 53"/>
          <p:cNvSpPr/>
          <p:nvPr/>
        </p:nvSpPr>
        <p:spPr>
          <a:xfrm>
            <a:off x="7164288" y="4581128"/>
            <a:ext cx="1440160" cy="504056"/>
          </a:xfrm>
          <a:prstGeom prst="rect">
            <a:avLst/>
          </a:prstGeom>
          <a:solidFill>
            <a:srgbClr val="FFFF99"/>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endParaRPr>
          </a:p>
        </p:txBody>
      </p:sp>
      <p:sp>
        <p:nvSpPr>
          <p:cNvPr id="55" name="正方形/長方形 54"/>
          <p:cNvSpPr/>
          <p:nvPr/>
        </p:nvSpPr>
        <p:spPr>
          <a:xfrm>
            <a:off x="7164288" y="4509120"/>
            <a:ext cx="1440160" cy="504056"/>
          </a:xfrm>
          <a:prstGeom prst="rect">
            <a:avLst/>
          </a:prstGeom>
          <a:solidFill>
            <a:srgbClr val="FFFF99"/>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endParaRPr>
          </a:p>
        </p:txBody>
      </p:sp>
      <p:sp>
        <p:nvSpPr>
          <p:cNvPr id="56" name="正方形/長方形 55"/>
          <p:cNvSpPr/>
          <p:nvPr/>
        </p:nvSpPr>
        <p:spPr>
          <a:xfrm>
            <a:off x="7164288" y="3429000"/>
            <a:ext cx="1440160" cy="504056"/>
          </a:xfrm>
          <a:prstGeom prst="rect">
            <a:avLst/>
          </a:prstGeom>
          <a:solidFill>
            <a:srgbClr val="FFFF99"/>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分散処理</a:t>
            </a:r>
            <a:r>
              <a:rPr lang="en-US" altLang="ja-JP" sz="1600" dirty="0" smtClean="0">
                <a:solidFill>
                  <a:schemeClr val="tx1"/>
                </a:solidFill>
              </a:rPr>
              <a:t/>
            </a:r>
            <a:br>
              <a:rPr lang="en-US" altLang="ja-JP" sz="1600" dirty="0" smtClean="0">
                <a:solidFill>
                  <a:schemeClr val="tx1"/>
                </a:solidFill>
              </a:rPr>
            </a:br>
            <a:r>
              <a:rPr lang="ja-JP" altLang="en-US" sz="1600" dirty="0" smtClean="0">
                <a:solidFill>
                  <a:schemeClr val="tx1"/>
                </a:solidFill>
              </a:rPr>
              <a:t>アプリ演習</a:t>
            </a:r>
            <a:endParaRPr lang="ja-JP" altLang="en-US" sz="1600" dirty="0">
              <a:solidFill>
                <a:schemeClr val="tx1"/>
              </a:solidFill>
            </a:endParaRPr>
          </a:p>
        </p:txBody>
      </p:sp>
      <p:sp>
        <p:nvSpPr>
          <p:cNvPr id="57" name="正方形/長方形 56"/>
          <p:cNvSpPr/>
          <p:nvPr/>
        </p:nvSpPr>
        <p:spPr>
          <a:xfrm>
            <a:off x="7164288" y="4437112"/>
            <a:ext cx="1440160" cy="504056"/>
          </a:xfrm>
          <a:prstGeom prst="rect">
            <a:avLst/>
          </a:prstGeom>
          <a:solidFill>
            <a:srgbClr val="FFFF99"/>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クラウド</a:t>
            </a:r>
            <a:endParaRPr lang="en-US" altLang="ja-JP" sz="1600" dirty="0" smtClean="0">
              <a:solidFill>
                <a:schemeClr val="tx1"/>
              </a:solidFill>
            </a:endParaRPr>
          </a:p>
          <a:p>
            <a:pPr algn="ctr"/>
            <a:r>
              <a:rPr lang="ja-JP" altLang="en-US" sz="1600" dirty="0" smtClean="0">
                <a:solidFill>
                  <a:schemeClr val="tx1"/>
                </a:solidFill>
              </a:rPr>
              <a:t>実践演習</a:t>
            </a:r>
            <a:endParaRPr lang="ja-JP" altLang="en-US" sz="1600" dirty="0">
              <a:solidFill>
                <a:schemeClr val="tx1"/>
              </a:solidFill>
            </a:endParaRPr>
          </a:p>
        </p:txBody>
      </p:sp>
      <p:sp>
        <p:nvSpPr>
          <p:cNvPr id="58" name="正方形/長方形 57"/>
          <p:cNvSpPr/>
          <p:nvPr/>
        </p:nvSpPr>
        <p:spPr>
          <a:xfrm>
            <a:off x="5940152" y="5423457"/>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テスティング</a:t>
            </a:r>
            <a:r>
              <a:rPr lang="en-US" altLang="ja-JP" sz="1600" dirty="0" smtClean="0">
                <a:solidFill>
                  <a:schemeClr val="tx1"/>
                </a:solidFill>
              </a:rPr>
              <a:t>(</a:t>
            </a:r>
            <a:r>
              <a:rPr lang="ja-JP" altLang="en-US" sz="1600" dirty="0" smtClean="0">
                <a:solidFill>
                  <a:schemeClr val="tx1"/>
                </a:solidFill>
              </a:rPr>
              <a:t>応用</a:t>
            </a:r>
            <a:r>
              <a:rPr lang="en-US" altLang="ja-JP" sz="1600" dirty="0" smtClean="0">
                <a:solidFill>
                  <a:schemeClr val="tx1"/>
                </a:solidFill>
              </a:rPr>
              <a:t>)</a:t>
            </a:r>
            <a:endParaRPr lang="ja-JP" altLang="en-US" sz="1600" dirty="0">
              <a:solidFill>
                <a:schemeClr val="tx1"/>
              </a:solidFill>
            </a:endParaRPr>
          </a:p>
        </p:txBody>
      </p:sp>
      <p:sp>
        <p:nvSpPr>
          <p:cNvPr id="11" name="正方形/長方形 10"/>
          <p:cNvSpPr/>
          <p:nvPr/>
        </p:nvSpPr>
        <p:spPr>
          <a:xfrm>
            <a:off x="4686726" y="5181002"/>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テスティング</a:t>
            </a:r>
            <a:r>
              <a:rPr lang="en-US" altLang="ja-JP" sz="1600" dirty="0" smtClean="0">
                <a:solidFill>
                  <a:schemeClr val="tx1"/>
                </a:solidFill>
              </a:rPr>
              <a:t>(</a:t>
            </a:r>
            <a:r>
              <a:rPr lang="ja-JP" altLang="en-US" sz="1600" dirty="0" smtClean="0">
                <a:solidFill>
                  <a:schemeClr val="tx1"/>
                </a:solidFill>
              </a:rPr>
              <a:t>基礎</a:t>
            </a:r>
            <a:r>
              <a:rPr lang="en-US" altLang="ja-JP" sz="1600" dirty="0" smtClean="0">
                <a:solidFill>
                  <a:schemeClr val="tx1"/>
                </a:solidFill>
              </a:rPr>
              <a:t>)</a:t>
            </a:r>
            <a:endParaRPr lang="ja-JP" altLang="en-US" sz="1600" dirty="0">
              <a:solidFill>
                <a:schemeClr val="tx1"/>
              </a:solidFill>
            </a:endParaRPr>
          </a:p>
        </p:txBody>
      </p:sp>
      <p:sp>
        <p:nvSpPr>
          <p:cNvPr id="10" name="正方形/長方形 9"/>
          <p:cNvSpPr/>
          <p:nvPr/>
        </p:nvSpPr>
        <p:spPr>
          <a:xfrm>
            <a:off x="3669095" y="5433030"/>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ソフトウェア</a:t>
            </a:r>
          </a:p>
          <a:p>
            <a:pPr algn="ctr"/>
            <a:r>
              <a:rPr lang="ja-JP" altLang="en-US" sz="1600" dirty="0" smtClean="0">
                <a:solidFill>
                  <a:schemeClr val="tx1"/>
                </a:solidFill>
              </a:rPr>
              <a:t>工学入門</a:t>
            </a:r>
            <a:endParaRPr lang="ja-JP" altLang="en-US" sz="1600" dirty="0">
              <a:solidFill>
                <a:schemeClr val="tx1"/>
              </a:solidFill>
            </a:endParaRPr>
          </a:p>
        </p:txBody>
      </p:sp>
      <p:sp>
        <p:nvSpPr>
          <p:cNvPr id="9" name="正方形/長方形 8"/>
          <p:cNvSpPr/>
          <p:nvPr/>
        </p:nvSpPr>
        <p:spPr>
          <a:xfrm>
            <a:off x="2403666" y="5244757"/>
            <a:ext cx="1376246"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基礎理論</a:t>
            </a:r>
            <a:endParaRPr lang="ja-JP" altLang="en-US" sz="1600" dirty="0">
              <a:solidFill>
                <a:schemeClr val="tx1"/>
              </a:solidFill>
            </a:endParaRPr>
          </a:p>
        </p:txBody>
      </p:sp>
      <p:sp>
        <p:nvSpPr>
          <p:cNvPr id="8" name="正方形/長方形 7"/>
          <p:cNvSpPr/>
          <p:nvPr/>
        </p:nvSpPr>
        <p:spPr>
          <a:xfrm>
            <a:off x="1269653" y="5115943"/>
            <a:ext cx="1286123"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ソフトウェア</a:t>
            </a:r>
          </a:p>
          <a:p>
            <a:pPr algn="ctr"/>
            <a:r>
              <a:rPr lang="ja-JP" altLang="en-US" sz="1600" dirty="0">
                <a:solidFill>
                  <a:schemeClr val="tx1"/>
                </a:solidFill>
              </a:rPr>
              <a:t>メトリクス</a:t>
            </a:r>
          </a:p>
        </p:txBody>
      </p:sp>
      <p:sp>
        <p:nvSpPr>
          <p:cNvPr id="61" name="コンテンツ プレースホルダ 2"/>
          <p:cNvSpPr txBox="1">
            <a:spLocks/>
          </p:cNvSpPr>
          <p:nvPr/>
        </p:nvSpPr>
        <p:spPr bwMode="auto">
          <a:xfrm>
            <a:off x="2483768" y="1052736"/>
            <a:ext cx="6661248" cy="16561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rgbClr val="0380B7"/>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1C99C4"/>
              </a:buClr>
              <a:buFont typeface="Wingdings" pitchFamily="2" charset="2"/>
              <a:buChar char="n"/>
              <a:defRPr kumimoji="1" sz="2600">
                <a:solidFill>
                  <a:schemeClr val="tx1"/>
                </a:solidFill>
                <a:latin typeface="+mn-lt"/>
                <a:ea typeface="+mn-ea"/>
              </a:defRPr>
            </a:lvl2pPr>
            <a:lvl3pPr marL="1143000" indent="-228600" algn="l" rtl="0" eaLnBrk="0" fontAlgn="base" hangingPunct="0">
              <a:spcBef>
                <a:spcPct val="20000"/>
              </a:spcBef>
              <a:spcAft>
                <a:spcPct val="0"/>
              </a:spcAft>
              <a:buClr>
                <a:srgbClr val="4FAACE"/>
              </a:buClr>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rgbClr val="4EBDD7"/>
              </a:buClr>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80BBD9"/>
              </a:buClr>
              <a:buFont typeface="Wingdings" pitchFamily="2" charset="2"/>
              <a:buChar char="n"/>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80BBD9"/>
              </a:buClr>
              <a:buFont typeface="Wingdings" pitchFamily="2" charset="2"/>
              <a:buChar char="n"/>
              <a:defRPr kumimoji="1">
                <a:solidFill>
                  <a:schemeClr val="tx1"/>
                </a:solidFill>
                <a:latin typeface="+mn-lt"/>
                <a:ea typeface="+mn-ea"/>
              </a:defRPr>
            </a:lvl6pPr>
            <a:lvl7pPr marL="2971800" indent="-228600" algn="l" rtl="0" eaLnBrk="1" fontAlgn="base" hangingPunct="1">
              <a:spcBef>
                <a:spcPct val="20000"/>
              </a:spcBef>
              <a:spcAft>
                <a:spcPct val="0"/>
              </a:spcAft>
              <a:buClr>
                <a:srgbClr val="80BBD9"/>
              </a:buClr>
              <a:buFont typeface="Wingdings" pitchFamily="2" charset="2"/>
              <a:buChar char="n"/>
              <a:defRPr kumimoji="1">
                <a:solidFill>
                  <a:schemeClr val="tx1"/>
                </a:solidFill>
                <a:latin typeface="+mn-lt"/>
                <a:ea typeface="+mn-ea"/>
              </a:defRPr>
            </a:lvl7pPr>
            <a:lvl8pPr marL="3429000" indent="-228600" algn="l" rtl="0" eaLnBrk="1" fontAlgn="base" hangingPunct="1">
              <a:spcBef>
                <a:spcPct val="20000"/>
              </a:spcBef>
              <a:spcAft>
                <a:spcPct val="0"/>
              </a:spcAft>
              <a:buClr>
                <a:srgbClr val="80BBD9"/>
              </a:buClr>
              <a:buFont typeface="Wingdings" pitchFamily="2" charset="2"/>
              <a:buChar char="n"/>
              <a:defRPr kumimoji="1">
                <a:solidFill>
                  <a:schemeClr val="tx1"/>
                </a:solidFill>
                <a:latin typeface="+mn-lt"/>
                <a:ea typeface="+mn-ea"/>
              </a:defRPr>
            </a:lvl8pPr>
            <a:lvl9pPr marL="3886200" indent="-228600" algn="l" rtl="0" eaLnBrk="1" fontAlgn="base" hangingPunct="1">
              <a:spcBef>
                <a:spcPct val="20000"/>
              </a:spcBef>
              <a:spcAft>
                <a:spcPct val="0"/>
              </a:spcAft>
              <a:buClr>
                <a:srgbClr val="80BBD9"/>
              </a:buClr>
              <a:buFont typeface="Wingdings" pitchFamily="2" charset="2"/>
              <a:buChar char="n"/>
              <a:defRPr kumimoji="1">
                <a:solidFill>
                  <a:schemeClr val="tx1"/>
                </a:solidFill>
                <a:latin typeface="+mn-lt"/>
                <a:ea typeface="+mn-ea"/>
              </a:defRPr>
            </a:lvl9pPr>
          </a:lstStyle>
          <a:p>
            <a:r>
              <a:rPr lang="en-US" altLang="ja-JP" sz="2400" u="sng" dirty="0" smtClean="0">
                <a:solidFill>
                  <a:srgbClr val="FF0000"/>
                </a:solidFill>
              </a:rPr>
              <a:t>IT</a:t>
            </a:r>
            <a:r>
              <a:rPr lang="ja-JP" altLang="en-US" sz="2400" u="sng" dirty="0" smtClean="0">
                <a:solidFill>
                  <a:srgbClr val="FF0000"/>
                </a:solidFill>
              </a:rPr>
              <a:t>技術者</a:t>
            </a:r>
            <a:r>
              <a:rPr lang="ja-JP" altLang="en-US" sz="2400" dirty="0" smtClean="0"/>
              <a:t>対象の教育プログラム</a:t>
            </a:r>
            <a:endParaRPr lang="en-US" altLang="ja-JP" sz="2400" dirty="0" smtClean="0"/>
          </a:p>
          <a:p>
            <a:r>
              <a:rPr lang="ja-JP" altLang="en-US" sz="2400" u="sng" dirty="0" smtClean="0">
                <a:solidFill>
                  <a:srgbClr val="FF0000"/>
                </a:solidFill>
              </a:rPr>
              <a:t>産学</a:t>
            </a:r>
            <a:r>
              <a:rPr lang="ja-JP" altLang="en-US" sz="2400" u="sng" dirty="0">
                <a:solidFill>
                  <a:srgbClr val="FF0000"/>
                </a:solidFill>
              </a:rPr>
              <a:t>連合</a:t>
            </a:r>
            <a:r>
              <a:rPr lang="ja-JP" altLang="en-US" sz="2400" dirty="0"/>
              <a:t>による実践</a:t>
            </a:r>
            <a:r>
              <a:rPr lang="ja-JP" altLang="en-US" sz="2400" dirty="0" smtClean="0"/>
              <a:t>教育</a:t>
            </a:r>
            <a:endParaRPr lang="en-US" altLang="ja-JP" sz="2400" dirty="0" smtClean="0"/>
          </a:p>
          <a:p>
            <a:r>
              <a:rPr lang="ja-JP" altLang="en-US" sz="2400" dirty="0" smtClean="0"/>
              <a:t>ソフトウェア</a:t>
            </a:r>
            <a:r>
              <a:rPr lang="ja-JP" altLang="en-US" sz="2400" dirty="0"/>
              <a:t>開発現場に</a:t>
            </a:r>
            <a:r>
              <a:rPr lang="ja-JP" altLang="en-US" sz="2400" u="sng" dirty="0">
                <a:solidFill>
                  <a:srgbClr val="FF0000"/>
                </a:solidFill>
              </a:rPr>
              <a:t>最新の研究成果</a:t>
            </a:r>
            <a:r>
              <a:rPr lang="ja-JP" altLang="en-US" sz="2400" dirty="0"/>
              <a:t>を</a:t>
            </a:r>
            <a:r>
              <a:rPr lang="ja-JP" altLang="en-US" sz="2400" dirty="0" smtClean="0"/>
              <a:t>導入</a:t>
            </a:r>
            <a:endParaRPr lang="en-US" altLang="ja-JP" sz="2400" dirty="0" smtClean="0"/>
          </a:p>
          <a:p>
            <a:pPr>
              <a:buNone/>
            </a:pPr>
            <a:endParaRPr lang="ja-JP" altLang="en-US" sz="2400" dirty="0"/>
          </a:p>
        </p:txBody>
      </p:sp>
      <p:sp>
        <p:nvSpPr>
          <p:cNvPr id="63" name="正方形/長方形 62"/>
          <p:cNvSpPr/>
          <p:nvPr/>
        </p:nvSpPr>
        <p:spPr>
          <a:xfrm>
            <a:off x="12028" y="1484784"/>
            <a:ext cx="2339102" cy="461665"/>
          </a:xfrm>
          <a:prstGeom prst="rect">
            <a:avLst/>
          </a:prstGeom>
        </p:spPr>
        <p:txBody>
          <a:bodyPr wrap="none">
            <a:spAutoFit/>
          </a:bodyPr>
          <a:lstStyle/>
          <a:p>
            <a:r>
              <a:rPr lang="ja-JP" altLang="en-US" sz="2400" dirty="0" smtClean="0">
                <a:latin typeface="HGS創英角ｺﾞｼｯｸUB" pitchFamily="50" charset="-128"/>
                <a:ea typeface="HGS創英角ｺﾞｼｯｸUB" pitchFamily="50" charset="-128"/>
              </a:rPr>
              <a:t>トップエスイー</a:t>
            </a:r>
            <a:endParaRPr lang="ja-JP" altLang="en-US" sz="2400" dirty="0">
              <a:latin typeface="HGS創英角ｺﾞｼｯｸUB" pitchFamily="50" charset="-128"/>
              <a:ea typeface="HGS創英角ｺﾞｼｯｸUB" pitchFamily="50" charset="-128"/>
            </a:endParaRPr>
          </a:p>
        </p:txBody>
      </p:sp>
      <p:sp>
        <p:nvSpPr>
          <p:cNvPr id="64" name="左中かっこ 63"/>
          <p:cNvSpPr/>
          <p:nvPr/>
        </p:nvSpPr>
        <p:spPr>
          <a:xfrm>
            <a:off x="2267744" y="1196752"/>
            <a:ext cx="144016" cy="10801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0" name="正方形/長方形 59"/>
          <p:cNvSpPr/>
          <p:nvPr/>
        </p:nvSpPr>
        <p:spPr>
          <a:xfrm>
            <a:off x="107504" y="1916832"/>
            <a:ext cx="2185278" cy="369332"/>
          </a:xfrm>
          <a:prstGeom prst="rect">
            <a:avLst/>
          </a:prstGeom>
        </p:spPr>
        <p:txBody>
          <a:bodyPr wrap="none">
            <a:spAutoFit/>
          </a:bodyPr>
          <a:lstStyle/>
          <a:p>
            <a:r>
              <a:rPr lang="en-US" altLang="ja-JP" dirty="0" smtClean="0"/>
              <a:t>http://www.topse.jp/</a:t>
            </a:r>
            <a:endParaRPr lang="ja-JP" altLang="en-US" dirty="0"/>
          </a:p>
        </p:txBody>
      </p:sp>
      <p:sp>
        <p:nvSpPr>
          <p:cNvPr id="3" name="AutoShape 2" descr="data:image/jpeg;base64,/9j/4AAQSkZJRgABAQAAAQABAAD/2wCEAAkGBhQSERUUExQVFRUWGBgaGBgXGBocGhoYGhobHhgYHRgdHicgGxwkHBYeIDAgIycqLC4sHCAxNTAqNSYrLSkBCQoKDgwMFA8PFCkcFRwpKSkpKSkpKSkpKSkpKSksKSkpKSkpKSwpKSkpKSksKSwpLCkpLCksKSkpKSkpLCkpKf/AABEIAOEA4QMBIgACEQEDEQH/xAAcAAACAwEBAQEAAAAAAAAAAAAABgQFBwEDAgj/xABTEAABAgQDBQIHCwgIBAYDAAABAgMABAUREiExBgcTQVEiYRQXMkJxgZEjUlNUYnKSobHS0xUzQ4KTosHRFiQ0NVWys/BEc4OjGKTD4ePyCGOE/8QAFQEBAQAAAAAAAAAAAAAAAAAAAAH/xAAUEQEAAAAAAAAAAAAAAAAAAAAA/9oADAMBAAIRAxEAPwDcYIIIAggggCCCCAIIIjz9RbYQXHlpbQnVSyAB6z9kBIgjNKlvgLrhZpcs5Nue/KVBA77eUR3qwjviONharP51Cd4DZ/Qs9Ohw2T7SuAd6vtvJSuT0y0lQ80KxK+gm6vqhUm9+kmDhZamH1csKAL/SOL92LKj7oKcxa7PGV1eVi/dFkfuw2ydPbaGFptDY6ISEj2AQGc+NCoO/mKO+RyK8dv8ATA+uOp2wrqtKW2PnK/8AkEabECXr0s45w0Psrc94lxBVlr2QbwCCra+vJ1pbZ9Cv/kMc8ZtSb/P0d63MoK7f6ah9cadBAZtLb9JS+F9mYYV8pAI+o4v3YaqTt7ITOTU00VHzVHAr6K7E+qLiakm3U4XEIWnotIUPYYVavukpsxf3ANKPnMko/d8j92AcbwRlh3d1ORzp08VoH6F7S3QXuj2BHpj2kd7jkusM1WUXLLP6RAJQe/Dmbd6CqA02CIlMqzMw2HGHEOIOikEEeg9D3HOJcAQQQQBBBBAEEEEAQQQQBBBBAEEEEAQR5vzCUJUtaglKQSpSjYADUknQRldV2qm6y8qVpt2pZOT0ybi4PIcwDySO0rnhF4C72t3qNsOeDSaPC5onCEouUJV0JGaiPep9ZEVdO3YzM8sTFYfUs6pl0KslPcSMk+hGfVRhv2Q2Flqc3haTdwjtuqAxq9fmp+SMvSc4tKlUuGy8ttPGW0lR4aVDEVBOLB3EgjLvHWA+6ZSWZdsNsNobQPNQAB6T1PeYpto9vpaTcDK+I4+QClllClrIN7d3LrCXJ1FyosCenp5MrJhRwsMKKTiQcg44e0VXSDhAN8iLR9bwap2ZKsyZ8gqbKlpUAW14gCtORwhWL6QIgHOgVicmUul2VMonCOCVrSpZJBuVIt2bG2R74QtmlqnpUzE/Vphgha0KQh1thIUjpYAqyIOghmliZJYmqlVcRwmzQwts2VzDYupZFslaxUbGbIy5qNSS/KocAdS4ytxvEnA7dVkkjCbXEFcoPhs9QJhtLqnHStxDLijZTjSVJ1Uc7qGJN1d1+sUUx4AlhlqbkJqmutlFpltoGy06q4tiTci+YPdDQ3u8dS7UZdr3CUmQ2tlba7Ft5NiQEAghJN79wA9HZ7Z+sTUuZN9cklpQSlb6eIpxSQRmEEAYjYdPVAaGw4FJCkkKBAIUNCCMjl1j7iPTpJLLLbSb4W0JQL62SABfvsIkQRnu3NZmFVKUkpWZEspSHHFrISpPPAClWSs0HLv7ouKCqqoeSibEq6zZV3mipKwQOzdByNzbT2wh1oy35VnHKtLPcBQQ2wotLLYCMivGnMXIuCOpi4cq0nT6XMv0+YceDhDbSS4pYQ6QbJSlWaSArGQczYd0FM9P3kyDz62A+lDiFqRZzshZSbHAo9lWfffui+n6c2+gtvNocQdUrAI9h598J9K2DlmaQlibbQbNqcdUoDElZGJagrUFOlxyTFXsvtoZOgNTD5K1jGhkKJxOWWoNp62AGvvU84I+aruqdlXDMUh9TLmpZUq6FD3oJvcfJXcd4ibsvvWCnPBai34JMiw7Vw2o8sz5BPK5KTyPKHilzK3GW1uNlpakgqbJuUEjNJPMiK3arY2WqDeB9GY8hxOS0ehXTuNwekBeQRkcjXZygupl53FMSKjZp8Ako6DrkP0Z/VJtaNVkp1DzaXGlJWhYulSTcEHmDAe8EEEAQQQQBBBBAEEEEAR5zD6UJUtaglKQSpRNgAMySeQAj0jJ9q6q7WZ38myisMs0bzLo0OE5gdQCLAecoX0TeA8Zycf2imCyyVM05pQ4jmhdIzGR58wk5AdpWdhGo0ejNSrKWWEBDadAOvMk6knmTHKPSGpRhLLKQhtAy/ionmTqTFJXppuoMOS8nPIQ+LKSWXUk3SbgKwm+AmwJHdroQh7R70mZKc8GeZfAwhXESkEZ8wm91JFjcjQg5ZQsu7QMSc2ajJOpekphQE42g3U0snJ7B5Sbk8xqSPOFvpb6qq0Zd7+rViSOJs5JxFNjiSdMKsrgZA2ULiJVG2akazLqW9L+DzbZLb/CHDUlwaki2FQOuYNtOUFUU/IydOqnGeY8IlJlBelcAxhLpsSlCL4VXvl0BR0MOTMpO1Rt1E2wiVk3WylLZzmMVwUOHknCU+SR6ucMGzGy7clLtMBSneFiKVuWKgVa4cuyM9Byitre8RlpzweXQucmfgmcwn57nkoHXUjmIDtD3YyMsQoNcZwfpHzxFZaWv2R6gIuKrtLKyo93faa7lLAPqTqfUIWBs7U53OcmvBGz+glPKt0U+c7/ADbiLWk7uZCXzRLoWvmt33RZPW675+i0EV697Umo2YTMzJ//AEMLUPaQBAd4jx8ilVAj5TaUfUVXhzSgAWAsOgj6gEobw3x5dJqAHyUJV9QVeAb2ZRJs+3NS3e9LrA9qbw62jhTfWAqaVtXJzQ9wmGXL+aFDF60HtfVEavbCys20G1I4YSsrSWTwylwgDGLZFVgMyDHzV930hM5uSzeL36BgXfriRY+2KdWydQk85CcLyB/w852xbol4dpPo074DxnN3c68ngPVRxyVJGJPCSHVJHmqdvn6Tf0RBlaUiYrYl1AJl6Y02WGeSlKCSHLcwCRn1Cepi+pW8ZsuCXnWlyUwdEu/m1/Md8lX1euJ20uwzE6tDpU4y+gWQ+yrA4B70nQjPn1PWAX94FUcmphqlSqilbllzLidWmRY2uNCcj9EedF07vCp0usMLnEY0WScSlKzGXacsRi6knW94V9qtnU0qmvql1uKfmXG23Jh1V12WqxOIWwjM5653vkIcKHsNKSssJdLLa0kWWVpBLh5lV/s0HKAtJySZmmShxKHWnE5jIpUk5ggj2gjuIjK/6xs5M+e9THlelTSj9ivqWByUIcN2dNel2H2XULbQ3MuhhKzchnIpseabk2PphnqNObfaW06kLbWLKSdCP5878jnAfUjOoebS40oLQsBSVDQg6GPeMios65QJ3wSYUVSD6iWXVfo1E536ZkBQ7wrmY10GAIIIIAggggCCCI8/PIZaW64cKG0lSj0CRc/ZAJe9Ta1bDSJSWuZqaOBAT5SUE4SodCT2QfnHzYuthNj0U6VS0LFw9p1Y85duXyRoB07yYT92VPXPTb9XmB5SlIl0nzUjIkegdi/XGecaXPNLU2tLa8CylQSu2LCojJWG4vY52gEzetNHhSrClltiZmW231g29zNyU35A2zPQR813ZJbZbYpbDcpxEkOzaQAptCLEIFjjKlKtn0Bz6U1ZqzzbJk64yVsLsEzrAum9+ypQA7Cx6P1SLxMpey1QWwG2KuhyUULJcDYU6EaYUrvryve47tIKhbOyLtYQ29MJXLzUqsBM4zhs8lKyFotfyrpPKwve1lFJ0ycm2pdtbriktoTdS1GwHpPUnTqcohSMpL02TCAQ2wwg3Uo8tVKJ5qJJOWpOQhSp1PcrLqZqaSUSKDeWllaukaPOjmOif4XKiPoTM3WfzRXJ0/TiaPzA54fg0Hrz78wHCg7OS8m3w5dtLaedtVHqpRzUfTFgkACwsAI7igOwRzFBigOwRzFBigOwRzFBigOwRzFBigIdXorM02Wn20uIPJQ07wdUnvGcJK2JujdpsrnKePKQc35dPVJ89A6cu7MxoWKC8BTkytTkyAUvS7ybG3+7pUD6wRCTWKOum8Fx+oz7rDbgDTLTd1kgHChbgyULC1lAXzAtE6t0R2mPKnpBOJlXampVOihzdbHmrGpA+y4h0o9XammUPsqxNrFwftBHIg5EdYDPTvBnptT6GGmZFLCcTq5skuoQRcK4IHTuI0zi63Y1SZdki/OuhQddPBUsJQooJsm4GXaV5KftuIqN4uznhtSlJdDa0FaFF99NwDLpULtXGSjiAyOhUnrH1vMrMoqX/JzSFPTPZDLTGamVo8hRI8mwytra+msFOG1+y7dQlVsOZE5oVbNCx5Kh9hHMEiFTdVtM57pTZvKZlbhNzmpsZa88NxY80lJ6xebv9qFTTCm3xgm5c8N9B1xDRfoUBfLK97ZWhc3r0dcu4zVZYWdl1JDoHnN3sCe7MoPyVfJgjTIIhUWrImpdt9s3Q4kKHdfUHvBuD3iJsAQQQQBGa74akt3wemsn3SaWnF3NhWV+4qz9DZjSoyzYgeH1ucnjm2x7iz05puP1UqP/AFIDR6RS0SzDbLYshtISPQBqe86nvMZ7tvQZmoYZynzinWgMPAbdLYOEnFgWDbGTcHEOWvKGHeltAZSmuqSbLc9yQehXcFV+Vk3PptC9S59ClUyn06YxNtp40w40fMb1SrpxHFG6T1EBUbPUaRnSZd2aqTEx5K5Z+YzPcMSLLHda/dGlbKbIsU5ktMYrKViUpZuoqsBmQANByEUkm8ieqz12GVtyOAJeKTxBMG5ICr2KUi/ZINlAGJe8SuuMy6WJf+1TauCyL2tfy3L8glJ15EgwFHVWDXJpcuFrRISpIcWggF6Y96kkEYUa6HP0gj58Qsh7+Z+m3+HFJSNjNoJVpLLEww22m9kgoOpuTcsEkknUmPDaSY2gkWC+/Nt4ElIOANKN1GwyLI5nrBTF4hZD38z9Nv8ADg8Qsh7+Z+m3+HC9s49tBOy6Zhmbb4aioDHwgbpUUnIMnmOsWX5E2l+Ns+1v8CAn+IWQ9/M/Tb/Dg8Qsh7+Z+m3+HFbvQ2rn5ISCG38Di2lcYhLagpxPDBPaQcrqVoBrpH3+RdpfjbPtb/AgJ/iFkPfzP02/w4PELIe/mfpt/hxB/Im0vxtn2t/gQu7XV6u04IMxNp90x4cAaV5AF73ZFvKEA4eIWQ9/M/Tb/Dg8Qsh7+Z+m3+HDBvCrDsvS3n2VlDqQ1ZQCTbE42DkoEZhRGnOEDZ9e0M7LomGZtvhrxWxcIK7Kik3AYPNJ5wF/4hZD38z9Nv8ADg8Qsh7+Z+m3+HEH8ibS/G2fa3+BEGtI2ilWHH3ZtvA2nErDwibdw4Avr1gLzxCyHv5n6bf4cHiFkPfzP02/w4uN1Fcem6eHZhwuOcRwYiEjIHIWSAPqhxgjNvELIe/mfpt/hx8S9O/ID6Cla10+YUEO4yCWHjkly4AGBWQOXLuEaZEOr0puZYcYdGJDiSlQ9PMd4OYPUCA8doaWuZlltNvLYUsCziPKAuL9NRlkQc9YpKfSKfRGCoqQ3fynXDd1w6kdT1wpHqjy3dVNxKXZCYN35JQRc/pGT+Zc+jl6h1iLttQZGWU7U5lpUw4AhKGlqujHklASg5ZnM3uBmQL6h47P7VOTk7xZKQCWFkB+bdGBTiEghODrbLr0OHWHudk0utrbcGJC0lKh1SoWI9hhClKZXH0h0zTEpcXRLpZCgBySskEj1EwwbEbSOTTbiJhCUTMu4Wnkp8kqGYWn5KhnAKm6maXKTM3SnSSWlFxknmg2vb0hSV/rKjT4y3eejwKoSNTSLJC+E9bmnPX0oUsfqpjUUquLjQwHYIIICl20q/gshMvDIpbVh+erso/eUIo9z1I4FLaJ8p4qdP6xsj9xKYr9+k4RT0NJ8p99CbdcIKv8wTD7TZIMsttJ0bQlA9CUgfwgPZ1oKBSoAg5EEXBHeDrCZVt08qtfFllOSTwzC5clIv3ova3cnDFbTtpXUM1mdLilIbecQwlRJQktJwjCkmwBUoXtraLao7VTDLNMTZtT824yhy6ThAUjE6UgHKxI6wFnsVsv4BLcJS+I4pa3HXLEY1rPlZ91h6opKCPDavMzRzakx4Mx04hzfUO/PD6DDVtBVBLSrz5/RNrX6SEkges2EU+7SlFimsBXluJ4qzzK3TjN++xA9UA0Qh77P7pc/wCYz/qCHyEPfZ/dLn/MZ/1BAfe5b+6Gfnvf6qoeYRty390M/Pe/1VQ8wGMb/f7RI/Nd/wA7UbMIxjf+qz8kTyS6f3moaxvtpnwjv7Ff8oKfYxz/APIjyJT/APo+xqGbx20z4R39iv8AlGdb4Nt5aoJl/BlLVw+NixIUnygi1r6+SYDTN639yv8AzWP9ZqM12Q3uOyMo3LplA6EY7L4ihfEtStAg6Yra8o0ret/cr/zWP9ZqPrc7/c8v6Xv9dyATPH6/8QT+1X+HFZtLvienJV2XMmEB1OHEHFEjMG9uGL6dY3m0FoIQdyCSKWm4I91d1+dD/BBAEEEEAi7ajwOek6gnJBV4NMd7bh7Cj81efsi4282fXOSam2iA6lSHGr6Y21BSQe42t64kbaUbwqQmGea21Yfnp7SD9JIj42GrBmqfLPHNSmwFfPT2V/vJMAtL3kzeHhikzfhNrEFNmsXXiWzT/u/OLnYHZ16WbddmlAzM04XXcPkpNrJQORsOnoztc1G0NJnxxnn6qmVlUqUQGmhiDd+yCrIlVrDK9zpFBu+2QemZtM+t6Z8HbN2eOvE69kRjI0Qg30zJ68yU67z6P4RS5hNrqQjiJ9Lfa+tII9cfe7Wr+E0yWWTdSUcNXzmyUZ+kJB9cMjrQUkpOYIIPoORjNtx7hQ1OSp1l5gj1EYftaPtgjTIIIIDMt6g4lQpLHIv4iO7G0PsCo0yMx22z2hpY6BR+tf3Yf9oXyiUmFg2KWXVA9LIUb/VAZi/sFTnlvMS1UcQolSnGuKlaDY4lEp7OKxFzmbWz0ids9SHHKjLKdqkvPJlkuqQhOEODEkJxEIuLC4zJhYmqbTzR5JKTL+Eqclw6pK0B0BxVncZviAwkg4sh3WjV9naHT2VlUm3LheHCVNFJVhuMiQSbXA16CCqve26fycWhrMOssj9dwE/Ukw4tNhKQkCwAAA7hpCdvIF101HJVQYv+riMOcEIlY3yScs+4wtEwVtKKVYUIIuOhKxl6opqxvepc00Wn2JhxskEpKE2uk3GjoOsLco3LK2kmhOcHg4nr8fCEYrJw+XlfpGg+BUDpS/pS/wDOCqOkb36XKtBlhiYbbBJCQhNgVEk6uk6mL/ZzezKTswiXaQ+FrxWK0JCeykqNyFk6JPKPjwKgdKX9KX/nE6iStID6TKCQ4/awcEs8TyTithN/Jve3K8BZV3ZGVnSgzLKXSgEJuVCwVa+hHvR7Iq/FVTPijftX96GRVQbBsXEAj5Q/nHUTzZvZaDYXNlDIdTnpBC14qqZ8Ub9q/vQHdVTPijftX96GP8pNfCN/ST/OPrw5u18aLXtfELX6XvrAeVTpDUwypl5AW0q10m9jhII0N8ikH1QUmktSzSWWEBttN8KRewxEqOpJ1JMff5Sa+Eb+kn+ceqH0k2CgTYGwI0Oh9HfAekEfCnQCASAToCczbWw5x1SwNSBy9Z0EB9QR8uOBIuSABzJsPbHh+UmvhG/pJ/nASYI8VTrYAJWgA6HELG2ts84+Pyk18I39JP8AOAkwk7rhw25yX+Lzr6Ej5BIUn/MYdoSdihhqVXTy4zKvWto3+yAgbf7ET8/NILbzKZZsJUlDgJHEzxFTeEheVvKNsyLa3907uJp3+1VWaUPeMAMp9FhcfVFxtTt6zIOIQ60+srSVAtN4gADbPMZxRp34SJBPDmrC9zwhYW18/KCtBAyjMthfcq9VWuS7OW/WBv8A96NEpdQS+y28i+FxCVpxCxsoXFxyNjGe0fs7UzfypdJ/dY/imCNMggggMw21y2hpZ6pUP8/3o0qZlkuIUhYCkLSUqSdClQsQe4gxm29P3Oo0l/kHsJPdja/gVRpi03BF7Za9O+AQdpNmaHJoxzLDDdxkkYsavmoSbn0+0xG3Yy7KphyYlaeZWWU3hQ8taip04xogrICcibgHMa8oq5PYWfknlPKl5aprUblxxxQe9XEugH0XPfFvu02hUw3L06YlZll1PECVrR7moArWBjvrhy53tBVlvHNl01XIVBgH9bEIc4TN7bZFOLw1l3mHvouAH6lGHJtwKAIzBFwe46QQg1rcvKTMw6+t6YSp1RUoJU3hBPS7ZNvSYheIKS+HmvpNfhR4bRbA1d6aecYn+G0tZKEeEzCcKeQwpThHoEV3i1rn+Jf+bmvuQVceIKS+HmvpNfhQqbK0NEntMmXbUpSGysArtiOKVKjewA1UeUWfi1rn+Jf+bmvuRO2N3Xz0vUW5uZfadw48Z4jq3FXbUgZrQL2uNToICBsLsXJz03UzNMhwomlhPaWm2Jx2/kqF9BrFfOURmVn6wywgIbTTXbJuTbElhRzUSTmTqYaabsZVpR+aclXZEJmXluWd4pNitZTogAGy89Y+Gd3lQcenn5lyVLk1KOMDhlwJCyGwkkFGSbN5kXPdAJFMqNESw2HqbMuOhCQ4tJOFSwkYlD3cZE3Og9AjWJTd7TnZNtsS1mFKD4QVuXC1tgXJC73w2Fr2i+2dpymJSXZWQVNMtoUUk2JQgJNrgG2XQRYwRj2xm7uQfnKk27LhSGH0oaGNwYUkKyuFAnTneGGjsNy9bmEjC201T2Ei5yShCrC6idABqTyi52V2ZclpqfeWpBTMvBxASSSAARZV0gA58iYqK7u1M7UlvvOFMsW2kltCiC6UEmyraIBI7z3awV8bUzaHapRHG1JWhSpopUkggjhozBELTUwzVlOu1GfRLpbcWhiXQ4lvhlJsHjizUrofsGUMKd1ng9RlZiVWQw24tS2FKNmytBSVN35E4bpOeQzNrCw2T3bMsMrTNMyz7inXFhZbCjhUbpTdSb5QCXUdoXXqVVJV15uaEsGAiYT+kStaSMWoJFrX631tc1zT1BUjhinzKnwjMBLpIVh1wh3S5vpzh1qG7FZRU0MlhtE4GAykApSjh2KsQCbC5uezfWLbaDd+mYQ042ssTjKEhEw3kbpTbCv3yeWedj0uCGWVJtpqSonhjC1tJE5xGgClZBUmwAukjMg6jIRcbNylCnZhEuimzCFLCrKcUsJGFJUbkPk6DpDTW9mKo+qRfC5MTMpxrqJdwL4iUJCsIRcGwVcXtpboPYy20HwtM+i/92AegLCErYo4qlV1DTjMJ9aWjf7YdRpnrCVuvPEROTHw86+pPzEkJT9kEOsYx/SXwOVn6c4w+Zl12aDQSglKxME4VA9O1fQ3+x82qoc8t3jSs+JdKUAFtTQUjK5KyTfMg9OUJktt5WGpFE843KvMKtbVDma8CRYEC5V0ByMBp2zkmpqUl21iykMtpUOikoAI9ohEpBxbUzfyZZI/dY+9Gktk4RcWNhcDrzjNNh/da/VHfeAN3/WA/wDRgNOggggM436ShMg28kdph9Cr9MQKf8xTD/T5wOtNuJ0cQlY9CgCPtiq24pPhNPmWRmpTain56e0j95Iio3QVfj0pnPtNYmj+oez+4pMB8VJFZSp1Qfp6GQpRSpxLgIbv2SrzQba8oXdntr6rMzaW2Vy8ywlaeM8hpSGgL9tKXFZqVboD7M4v94GwcxUHUKTNJQyhIuytJU2Vgk4iAQDkQM76QoObQVBC0ylPnGppxORRLyjaWmh3uk4APQLd94K1jaOlCZlH2D+lbWkekg4T6jYxU7t6t4RTZdR8tCOEscwtrsG/f2QfXF1RUPCXaEyUqfCBxCjySu2ZGQ+yFLZ4+BVaalDk3Nf1pjpj0fQO+4xW6CCEOddn5ytzMoxPPMgLcKfdXcCUpCeyEpVlrF74tKx/iy/2j/3oVXp+aZ2gm1yTQeexugIUCRhITiNgpOmXOGv+mG0P+HNfQV+PBXPFpWP8WX+0f+9Fhs/sDU2Zlp16pLdaQq62y48QoWOVlKsdecQDtjtD/hzX0FfjxqFPcWpptTicLhQkrSOSiBiGp0NxqYCRBCLsJvBE0+/KPEB9p10IOnEbStQFvlJAsRzGfW1ZWN5E4HlMy7cvj8OVKo4gWQQEJKVEhQsbqz19EEabBGX1zbKsSSpfwluQwPPIb9zDyjmRfVYtlfrnH3XNqK1KqZDjdP8A6w8llvDxj21+Ti7QsMtc/RAabBGX1vbmoU5csufTL8Na1pUmWxm7eFN1dvPGk5gDIgkcwQzbTbZ8BqTdl8DqJmYabxG9sDgJxC3PLnANUEZZsttjWqgyXmG6fgCig4+Mk4gATkFnLtDnEmqbU1iXclmFtyHGmXHEow8YoshKT2jiBBuT15QGlQQlSj1d4iOKincPEnHhL2LBcY8NzbFhva/OK2g7T1mcYD7LMhw1FYGNTwV2VFJuBfmnrAaPBGUM7yai6ZdppqUD7sxNMkKDmC7CWjcELuPLVnY6DTOGSQernFb4yKcGsaeJgL2LBcY8NzbFhva/OAutsax4LIzD/NDasPzzkgfSIjx2DpBladLMnJSWwVfPX21fvKMUm3J8LnJOnJzSVCZmO5po9lJ+cvL1CLjeFVnJamzLrWTiUWSR5pUoJxfq4r+qAXNoZSecfda/Ksq006op4RSjiobVlhBPaKin0ZnWK+X2UqbiJanvtsJk5d1tReSrtONtG6E4L3BOXIZ5+m6pm6amrlkYmuMpaAovFa8ayoXxhQVzvcfxg3e8SWmZynqcU81LcJTKlZqSh1JPDJ7rZevQZAp5ccCQScgASfQNYzTciguNzs2dZiYJ9l1H63T7IZd5dX8Gpkyu9lKRw0/Oc7OXoBJ9Uc3Y0nwelyySLKUjiK9LhxfUCB6oIaYIIIAjLNgj4BWJ2nnJDp4zPT31h+oq3/TjU4zPe/T1sqlqmyO3LLSF97ZV2b92IlP/AFIBq27o6JiTUHVvJbb90cSwe24hAUVN20IPQ9BESh1umylPaeaLcvLuJxJB8onmCM1LWCCDqcoY6ZUUTDLbzZuhxIUn0EXz7+RjNdnd3jDVWmW3pYuNBIellqCi0hKlHE2R5OIKJsDyTe0AzbMbeKn5ghmUeEqEq/rK7JClC1gEnUHPMEnS4Ed3i0VxxhEzLj+syauM18oD8433hSRpzsBzi+k6wwt5yXbWkuMBONAyKQoXTyta3TSJ1+UB+cqTt6wxWnp9SVqac4hCU4cfbCeSlAZEEaw/f+IKR+Bmf+z+LHvOtoo06pxaAafNquo4cXg7552AJwLtoP4Z2XjNo/wzf7Fz8OCqb/xBSPwMz/2fxYnULfXKTcw1LoafC3VYUlXCsDYnOzhPLkIl+M2j/DN/sXPw46jefSAbh9sEcwy5+HAKuz+yPhsrNrZVw5tioTKmHRqFApOAn3p+rXqCss1goebmJwcFSasVvCx7BDTePs5nlewv641RG9elDSZSLm5s06M+v5uPDxlUfEpXGbxLIKjwXcyBYE+562yv0A6QGX1nbF1+YYCp6Xm0eEpKEcAXbBXkbuS6c8JtcEn7Ya9vN4shMOSBamArgTrTrnYcGFtN8Ss0i9ugue6GcbzaP8O3+xc/Dg8ZtH+Gb/YufhwC9tJtTKVCdpfg7iXkJmVJWClQHaQnskLSLggHrFXtRs69ITEqwi6pBc6y6ze5LLmIhTV+hCri+tuuK7unehSBo+2LZ5Mu69fzccmt6FIdThXMJULpVYtPeUkhST5GoIB9UBjuyEpSlsEzs68w7jNkNglOCybKyaXne/PlpDFtjVqdMIpjTc0syrBcacdwqDiQG2rHNvNRsNEnWH/xm0f4Zv8AYufhweM6j/Dt/sXPw4BU2NfokrNoXL1B911fuSUOJVhJcKQNGU53sLk2zikpOx0w5TmpyVdmFgLd4su28tGJKXVAlop0VYZixucxfQ6ON51IGYfb/Yufhx6I3r0pIsJlIHQNOj/04BCelaE5KS+OdmGRjfUATidDiw0HUuWaVYjAm2l7k3PJfnHqbKzkk7JTbz6UPJW9xAeylC2yLDhovcYuug0jWVbzqOTcvt3/AOS5+HFS6putzSW2Ej8ny5St5wIw8d3VLIuAcI1V/wDUkLjdzT1rD1RmE2enCFJSf0cuPzSPWO135RzafeFJoU7KqZfm7ApfSw3jSgHIpWbgXt009MNFUnCy0pTbZdWEkoaSUpUu3JOLLSMw3d7WFtDMi0wrwtUw6qaDoUkpbuVKdUffYSlIB5jvBJBslTXXUKFIqqkMg5sPtBa2b3yGLl0IsDnmTeH7ZLZRMkhfuinnnVY3nl+UtXLLkByHphbnWGk7QyxlrBxTLxmwjTBYcMrt5xVbXPJPdD7NTKW0KWs4UoSVKJ5JSLk+wQGZ71HDOT0jTEHJaw67bknMfUgOH2Rp6EAAAZAZAd0Zhusl1Ts5N1V0HtqLbIPJItf2JCE+nHGowBBBBAERanTkTDLjLguhxJSodxFvb3xKggMv3W1JcnMP0mYPabUpbCj5yDmQPSDjA719IbduqG7My15dxTcwyoOtWUQFLRohQ0IOmfO3fFFvV2VW4hE9K3E1K9oYdVNg3ItzKcyBzBUOcMOxW1jdRlUPIsFeS4j3ixqPQdQeYIgM1mNpnqhNyz1NYcRPobKJlSkgMpScihd9cKhcXz0FiRYWlGrcjSn3TNTrk1OuAB9SQtaE2N8NkiwwnrmMxZOYhw24dMrTZtyWSEOYFrugAHEqwW5l5wBJv3R87v8AZ+XlZFoshJLjaVrc5rUpIJJV0zyGggLJLktUZU2KX5d0EGxNj1HIpUD6CCIy+X2Qk6dM+D1CXbcl3VHwebViFif0T1jYHorIeq+G92EqbDc3VHW1obkQ63hUVBLfFwkOlJPZsTnlyKe6Hd1uWnmFJPDmGFixsQpJ9YORGtxmIClG62mfFGvar70HispnxRv2r+9FOnwui5WXOU4aWzflk9Lee2Pq7ubpRq6xNtB2XcS4g80nQ9CNUnuOcBR+KymfFG/av70HispnxRv2r+9DXBAKnispnxRv2r+9B4rKZ8Ub9q/vQ1wQCp4rKZ8Ub9q/vQeKymfFG/av70NcEAqeKymfFG/av70HispnxRv2r+9DXBAKnispnxRv2r+9B4raZ8Ub9q/vQwVOqtS7ZdfcS2hOqlGw9Hee4ZwkOVCbrPYl8cpIHJT6hZ58cw0nzUH33/umAXqtsnJTkwZOmyzScBHhM32iloX8hHaspw2t0HtI02QkZanSmFOFphlJJUo+tSlHmon6/UI9qPRmJNlLLKUttpyA6k5XJOqieZhJ3xVhLCZVRWFFLwUuWNiHmrELxJtmANCcrnqBYJW8eTln5NM8JktLYBXLvtKuCpVrJABsrEQBln6riKuibVpf/qdXY8HmXmggO24fGbXbs8QWKCTqm9r5ZHsxGrmwDct4PPU9lyZbS6l5UtjKkFCk3CmkWve5B846chaLyj0p+ozaZ2dZUyyx/ZZZzysXnPODkbjIHoOl1FMezex8rIJUJZvCV+UokqUq2l1KJNu7SE/e3W1ulqly2b0ypOO3mt3yB6AkEn5KT1hz2p2kbkZZb7uiRZKea1nyUDvP1C55Qnbq9nXFqcqk3m/M3LYPmtnmByxAADokDqYIeKDRkSku1Lt+S2kJvzJ85R7ySSfTFhBBAEEEEAQQQQBGSbRU9yhzvh8skqk3iBMNJ0QSeXIC5uk8iSnIKEa3HjNyiHUKbcSFoWClSSLgg6giA8JCfZm2EuNlLjTqcuYIORBB9YIPeDCg/ujaILaJucallEky6Hfc89Ui4JCe43hcWh/Z2ZKkhb1MeVmNVNKP2K79FgWPaF41WmVRqYaS6ysLbWLpUP8AeRGhBzEBk+1MtKqlWVSjJXKU2bUmaYsRjsQFOXPl2zzJ0VnYXi4kpZuXqkk5TkkS0624XkoBDNkpxIWOSV8iMunMxNqexc4y5MKpzzIamypTrMwlRSlxYspxBAOvNJFvTkAxbGbO+AyTMsV4y2DdWgKlKKjYdLqsO6Au4UKvu6bU6ZiTcVJTPNbXkL7nGvJUP95x7z28unszBl3JhKVpOFRwqwJV71SwMIPXPLnaB3bcKqLEmwlLwW2px1xK8m0eYbgEKv0+UnrAVqdrJ+Syn5MvNj/iJPtC3VTJ7Se86RdUbb2RmrBqZbKveKOBd+mBVjf0RJe2vkku8FU0wl29sBcSFX6Wvke6OVfY+Tmvz8s04T5xSMX0xZX1wFuDHYSvFTLo/s8xOy3czMKt7FXv645/QObT5FXm7fLS2v6yBAO0F4Sf6CThtjq8334ENp/nHTurZX/aJqemeocmFYfopAt6oC5rG28lK/nplpJ96FYl/QTdX1RQnbWcnMqdJKCT/wARN3bbHelHlL9Xsi+o+xEjK5sSzSD77DiV9NV1fXFrOzQabW4QohCVKISLqISCSAOZy0gFOnbuQtwP1F5U6+M0hYsy33IZ09Z9kXu0m0rMgxxn8QRiSjspKjdWmQ5ZfV6BH3s5X252WbmGr4HAbBVrggkEGxIuCOsZXtY27LCcp761ONzAVMSTrhKiHUEOKZKjz7Nh6R7/ACC02wqDczMMJmVh2lzYSGXWjh4MwL2JWNb30VkOgwG/m7sNOSDjrjaU1Jp1vhOBwkTKWrWwoWSQcumthlEerbBmZkfCadhwTLaHHZQ/m1LIBxtfBuJVyFgcxpkXjdw7NmQbE62pDqeyMXlKQLYVKGqVcjfM2vzgqDujeeNOS2824jhLW22XE4VKbB7NwcxhuUdOzDdOzqGW1OOKCEIBUpRyAA1ME7OoZbU46pKEIF1KUbADqTGTzEw/tFMcNvGzTWVdteinVDT9boPNvc52EEdp8uvaCe47qVJp0sohtBy4iud+85FXQWTqSY11KbCw0iPTqc2w0hppIQ2gWSkaAfxPO/MxJgCCCCAIIIIAggggCCCCA8ZyTQ6hTbiUrQoWUlQuCDyIjKqhQJuhOqmJHE/JKN3WCSSgcz1sBosZjzgQLxrcEBRbKbZS1QaxsL7Q8ttWS0ekdPlC4PWL2M92o3VBTnhVOc8EmgSezk2o88h5BPOwKTzHOIdJ3quyzglquwphzk8lN0KHviBfL5SLjuEBGlCaMmZanZQvyzzjjgmEJCwrFoh5JzT0ucrk66xUUySXIUSZnkIDT84UhsJy4TK12SEnUZEkH5nSNlk51p9sLbWhxtQyUkhSSOlxl6ojV6gNTcq5LOCza04ezYFNrFJHIEEAj0QFJSt20k3Jhhxhty6RxHFJGNSiO0rHqM72scoibnp9blOstRWGnXG21HMltJGHPna9vQBEZ7ZWrqZ8FM8xwLYC9w1eEFu1ra4b2yve/fEidrjVGYTKNy00pCGrpdQ1jQVnF5ShbtFXaNh50BK3d7QvTgm3HVBSEzTjbICQLNpsQCQM/KGZzi22wrS5SSemG0pWppOLCq4BFxfMZ6G8Je5raKVTKNSnFHhSlOqU2UqCr3J1IsewBzh02yeKJCaUGw5Zlw4FC6Vdk5Ecx3QHnO7QqFMVONpSVeD8ZKTmm/DxWNrXELVX22mFydPEvgRNVDCAq10tiwLiwk3va+V784T5CnyH5Juam7xSwtXA8KCUBzCTw+DrbFlbn64t5aiPP0amTMqAt+TIcSj36QohaPT2Rl6RraCrLaClz1MZ8Mann5oNWLzL+EpWi4xFNh2LX5cueViwVTbB3hsGUk3ZozDYcSQUpaSlQFgtw5A56Wzher+2Ts/KrlJWSmg++nhr4rZQ20DksqWcjYXA/wBiGOa2bmUyctLSk0JfhJQhbnDC1FCUW7IOiriCFndS47KzE1TphKULBEw2hJukJctiSlR1AukenFDZtzsiioyqmiQlwdppfvHBppnY6HuPUCI+zu71iVe8IU49MTNiC884SbEWIA0A7jeGSam0NoK3FpQhOZUogJA7ychAVWx2z5kZNqWLnELYPatbylFVgOgvYR97S7VS8g1xJhYSM8KRmtZ6JTz9Og5kQl1re0XXPB6UyqaeP6TCeGnvAyuPlKwp7zHps7urUt3wqqueFTBsQ2TdtHMA8lW96AEjodYCol6dObQOJdmMUtTkm6Gwe05bn3n5ZFh5oOZjVadTm2GktMoCG0CyUp0A/ie85mJCU2FhkI7AEEEEAQQQQBBBBAEEEEAQQQQBBBBAEQ6rSGZlstvtocQeShf1jmD3jOJkEBmM5ulelVl2kza2FalpZJQruxWNx3LSr0x5o3lVCR7NTkVFIy4zOh79Sg/ST6I1KOEQCnR96lOmAMMwltR8133M+1XZPqJhpZfSsXSoKB5pII9ohfq+7mnzNy5KthR85F21em6LX9d4V3txzKDilZuZlz3KBA9mFX1wGkGXSVBRSnENFWFxfWx1j0jMf6AVhr8zVlKA0DgV/Erjv5C2jAynpY/qp/jLwDwdk5O5Pgkvc6ngt5/uxYS8shtIQhKUJGiUgAD0AZCM3FD2jIznpYfqo/hLxz+gdZc/O1YpHPhhX8MEBpbjqUi6iABzJsPaYWavvOp0tfHMoWoea17of3bgesiFxvce2s3m5yZmD3kD/NjP1wyUndnTpexRLIUoec5dw+nt3A9QEArL3pTk7dNLkFqBy4zvkjvyIQPWs+iOy+6uZnFh2rTanLG4ZaNkjuvYAfqpv8qNPSgAWAsByEdgIFHoTEo3w5dpDSeiRqepOqj3kkxPgggCCCCAIIIIAggggCCCCAIIIIAggggCCCCAIIIIAggggCCCCAIIIIAggggCCCCAIIIIAggggCCCCAIIIIAggggCCCC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 name="AutoShape 4" descr="data:image/jpeg;base64,/9j/4AAQSkZJRgABAQAAAQABAAD/2wCEAAkGBhQSERUUExQVFRUWGBgaGBgXGBocGhoYGhobHhgYHRgdHicgGxwkHBYeIDAgIycqLC4sHCAxNTAqNSYrLSkBCQoKDgwMFA8PFCkcFRwpKSkpKSkpKSkpKSkpKSksKSkpKSkpKSwpKSkpKSksKSwpLCkpLCksKSkpKSkpLCkpKf/AABEIAOEA4QMBIgACEQEDEQH/xAAcAAACAwEBAQEAAAAAAAAAAAAABgQFBwEDAgj/xABTEAABAgQDBQIHCwgIBAYDAAABAgMABAUREiExBgcTQVEiYRQXMkJxgZEjUlNUYnKSobHS0xUzQ4KTosHRFiQ0NVWys/BEc4OjGKTD4ePyCGOE/8QAFQEBAQAAAAAAAAAAAAAAAAAAAAH/xAAUEQEAAAAAAAAAAAAAAAAAAAAA/9oADAMBAAIRAxEAPwDcYIIIAggggCCCCAIIIjz9RbYQXHlpbQnVSyAB6z9kBIgjNKlvgLrhZpcs5Nue/KVBA77eUR3qwjviONharP51Cd4DZ/Qs9Ohw2T7SuAd6vtvJSuT0y0lQ80KxK+gm6vqhUm9+kmDhZamH1csKAL/SOL92LKj7oKcxa7PGV1eVi/dFkfuw2ydPbaGFptDY6ISEj2AQGc+NCoO/mKO+RyK8dv8ATA+uOp2wrqtKW2PnK/8AkEabECXr0s45w0Psrc94lxBVlr2QbwCCra+vJ1pbZ9Cv/kMc8ZtSb/P0d63MoK7f6ah9cadBAZtLb9JS+F9mYYV8pAI+o4v3YaqTt7ITOTU00VHzVHAr6K7E+qLiakm3U4XEIWnotIUPYYVavukpsxf3ANKPnMko/d8j92AcbwRlh3d1ORzp08VoH6F7S3QXuj2BHpj2kd7jkusM1WUXLLP6RAJQe/Dmbd6CqA02CIlMqzMw2HGHEOIOikEEeg9D3HOJcAQQQQBBBBAEEEEAQQQQBBBBAEEEEAQR5vzCUJUtaglKQSpSjYADUknQRldV2qm6y8qVpt2pZOT0ybi4PIcwDySO0rnhF4C72t3qNsOeDSaPC5onCEouUJV0JGaiPep9ZEVdO3YzM8sTFYfUs6pl0KslPcSMk+hGfVRhv2Q2Flqc3haTdwjtuqAxq9fmp+SMvSc4tKlUuGy8ttPGW0lR4aVDEVBOLB3EgjLvHWA+6ZSWZdsNsNobQPNQAB6T1PeYpto9vpaTcDK+I4+QClllClrIN7d3LrCXJ1FyosCenp5MrJhRwsMKKTiQcg44e0VXSDhAN8iLR9bwap2ZKsyZ8gqbKlpUAW14gCtORwhWL6QIgHOgVicmUul2VMonCOCVrSpZJBuVIt2bG2R74QtmlqnpUzE/Vphgha0KQh1thIUjpYAqyIOghmliZJYmqlVcRwmzQwts2VzDYupZFslaxUbGbIy5qNSS/KocAdS4ytxvEnA7dVkkjCbXEFcoPhs9QJhtLqnHStxDLijZTjSVJ1Uc7qGJN1d1+sUUx4AlhlqbkJqmutlFpltoGy06q4tiTci+YPdDQ3u8dS7UZdr3CUmQ2tlba7Ft5NiQEAghJN79wA9HZ7Z+sTUuZN9cklpQSlb6eIpxSQRmEEAYjYdPVAaGw4FJCkkKBAIUNCCMjl1j7iPTpJLLLbSb4W0JQL62SABfvsIkQRnu3NZmFVKUkpWZEspSHHFrISpPPAClWSs0HLv7ouKCqqoeSibEq6zZV3mipKwQOzdByNzbT2wh1oy35VnHKtLPcBQQ2wotLLYCMivGnMXIuCOpi4cq0nT6XMv0+YceDhDbSS4pYQ6QbJSlWaSArGQczYd0FM9P3kyDz62A+lDiFqRZzshZSbHAo9lWfffui+n6c2+gtvNocQdUrAI9h598J9K2DlmaQlibbQbNqcdUoDElZGJagrUFOlxyTFXsvtoZOgNTD5K1jGhkKJxOWWoNp62AGvvU84I+aruqdlXDMUh9TLmpZUq6FD3oJvcfJXcd4ibsvvWCnPBai34JMiw7Vw2o8sz5BPK5KTyPKHilzK3GW1uNlpakgqbJuUEjNJPMiK3arY2WqDeB9GY8hxOS0ehXTuNwekBeQRkcjXZygupl53FMSKjZp8Ako6DrkP0Z/VJtaNVkp1DzaXGlJWhYulSTcEHmDAe8EEEAQQQQBBBBAEEEEAR5zD6UJUtaglKQSpRNgAMySeQAj0jJ9q6q7WZ38myisMs0bzLo0OE5gdQCLAecoX0TeA8Zycf2imCyyVM05pQ4jmhdIzGR58wk5AdpWdhGo0ejNSrKWWEBDadAOvMk6knmTHKPSGpRhLLKQhtAy/ionmTqTFJXppuoMOS8nPIQ+LKSWXUk3SbgKwm+AmwJHdroQh7R70mZKc8GeZfAwhXESkEZ8wm91JFjcjQg5ZQsu7QMSc2ajJOpekphQE42g3U0snJ7B5Sbk8xqSPOFvpb6qq0Zd7+rViSOJs5JxFNjiSdMKsrgZA2ULiJVG2akazLqW9L+DzbZLb/CHDUlwaki2FQOuYNtOUFUU/IydOqnGeY8IlJlBelcAxhLpsSlCL4VXvl0BR0MOTMpO1Rt1E2wiVk3WylLZzmMVwUOHknCU+SR6ucMGzGy7clLtMBSneFiKVuWKgVa4cuyM9Byitre8RlpzweXQucmfgmcwn57nkoHXUjmIDtD3YyMsQoNcZwfpHzxFZaWv2R6gIuKrtLKyo93faa7lLAPqTqfUIWBs7U53OcmvBGz+glPKt0U+c7/ADbiLWk7uZCXzRLoWvmt33RZPW675+i0EV697Umo2YTMzJ//AEMLUPaQBAd4jx8ilVAj5TaUfUVXhzSgAWAsOgj6gEobw3x5dJqAHyUJV9QVeAb2ZRJs+3NS3e9LrA9qbw62jhTfWAqaVtXJzQ9wmGXL+aFDF60HtfVEavbCys20G1I4YSsrSWTwylwgDGLZFVgMyDHzV930hM5uSzeL36BgXfriRY+2KdWydQk85CcLyB/w852xbol4dpPo074DxnN3c68ngPVRxyVJGJPCSHVJHmqdvn6Tf0RBlaUiYrYl1AJl6Y02WGeSlKCSHLcwCRn1Cepi+pW8ZsuCXnWlyUwdEu/m1/Md8lX1euJ20uwzE6tDpU4y+gWQ+yrA4B70nQjPn1PWAX94FUcmphqlSqilbllzLidWmRY2uNCcj9EedF07vCp0usMLnEY0WScSlKzGXacsRi6knW94V9qtnU0qmvql1uKfmXG23Jh1V12WqxOIWwjM5653vkIcKHsNKSssJdLLa0kWWVpBLh5lV/s0HKAtJySZmmShxKHWnE5jIpUk5ggj2gjuIjK/6xs5M+e9THlelTSj9ivqWByUIcN2dNel2H2XULbQ3MuhhKzchnIpseabk2PphnqNObfaW06kLbWLKSdCP5878jnAfUjOoebS40oLQsBSVDQg6GPeMios65QJ3wSYUVSD6iWXVfo1E536ZkBQ7wrmY10GAIIIIAggggCCCI8/PIZaW64cKG0lSj0CRc/ZAJe9Ta1bDSJSWuZqaOBAT5SUE4SodCT2QfnHzYuthNj0U6VS0LFw9p1Y85duXyRoB07yYT92VPXPTb9XmB5SlIl0nzUjIkegdi/XGecaXPNLU2tLa8CylQSu2LCojJWG4vY52gEzetNHhSrClltiZmW231g29zNyU35A2zPQR813ZJbZbYpbDcpxEkOzaQAptCLEIFjjKlKtn0Bz6U1ZqzzbJk64yVsLsEzrAum9+ypQA7Cx6P1SLxMpey1QWwG2KuhyUULJcDYU6EaYUrvryve47tIKhbOyLtYQ29MJXLzUqsBM4zhs8lKyFotfyrpPKwve1lFJ0ycm2pdtbriktoTdS1GwHpPUnTqcohSMpL02TCAQ2wwg3Uo8tVKJ5qJJOWpOQhSp1PcrLqZqaSUSKDeWllaukaPOjmOif4XKiPoTM3WfzRXJ0/TiaPzA54fg0Hrz78wHCg7OS8m3w5dtLaedtVHqpRzUfTFgkACwsAI7igOwRzFBigOwRzFBigOwRzFBigOwRzFBigIdXorM02Wn20uIPJQ07wdUnvGcJK2JujdpsrnKePKQc35dPVJ89A6cu7MxoWKC8BTkytTkyAUvS7ybG3+7pUD6wRCTWKOum8Fx+oz7rDbgDTLTd1kgHChbgyULC1lAXzAtE6t0R2mPKnpBOJlXampVOihzdbHmrGpA+y4h0o9XammUPsqxNrFwftBHIg5EdYDPTvBnptT6GGmZFLCcTq5skuoQRcK4IHTuI0zi63Y1SZdki/OuhQddPBUsJQooJsm4GXaV5KftuIqN4uznhtSlJdDa0FaFF99NwDLpULtXGSjiAyOhUnrH1vMrMoqX/JzSFPTPZDLTGamVo8hRI8mwytra+msFOG1+y7dQlVsOZE5oVbNCx5Kh9hHMEiFTdVtM57pTZvKZlbhNzmpsZa88NxY80lJ6xebv9qFTTCm3xgm5c8N9B1xDRfoUBfLK97ZWhc3r0dcu4zVZYWdl1JDoHnN3sCe7MoPyVfJgjTIIhUWrImpdt9s3Q4kKHdfUHvBuD3iJsAQQQQBGa74akt3wemsn3SaWnF3NhWV+4qz9DZjSoyzYgeH1ucnjm2x7iz05puP1UqP/AFIDR6RS0SzDbLYshtISPQBqe86nvMZ7tvQZmoYZynzinWgMPAbdLYOEnFgWDbGTcHEOWvKGHeltAZSmuqSbLc9yQehXcFV+Vk3PptC9S59ClUyn06YxNtp40w40fMb1SrpxHFG6T1EBUbPUaRnSZd2aqTEx5K5Z+YzPcMSLLHda/dGlbKbIsU5ktMYrKViUpZuoqsBmQANByEUkm8ieqz12GVtyOAJeKTxBMG5ICr2KUi/ZINlAGJe8SuuMy6WJf+1TauCyL2tfy3L8glJ15EgwFHVWDXJpcuFrRISpIcWggF6Y96kkEYUa6HP0gj58Qsh7+Z+m3+HFJSNjNoJVpLLEww22m9kgoOpuTcsEkknUmPDaSY2gkWC+/Nt4ElIOANKN1GwyLI5nrBTF4hZD38z9Nv8ADg8Qsh7+Z+m3+HC9s49tBOy6Zhmbb4aioDHwgbpUUnIMnmOsWX5E2l+Ns+1v8CAn+IWQ9/M/Tb/Dg8Qsh7+Z+m3+HFbvQ2rn5ISCG38Di2lcYhLagpxPDBPaQcrqVoBrpH3+RdpfjbPtb/AgJ/iFkPfzP02/w4PELIe/mfpt/hxB/Im0vxtn2t/gQu7XV6u04IMxNp90x4cAaV5AF73ZFvKEA4eIWQ9/M/Tb/Dg8Qsh7+Z+m3+HDBvCrDsvS3n2VlDqQ1ZQCTbE42DkoEZhRGnOEDZ9e0M7LomGZtvhrxWxcIK7Kik3AYPNJ5wF/4hZD38z9Nv8ADg8Qsh7+Z+m3+HEH8ibS/G2fa3+BEGtI2ilWHH3ZtvA2nErDwibdw4Avr1gLzxCyHv5n6bf4cHiFkPfzP02/w4uN1Fcem6eHZhwuOcRwYiEjIHIWSAPqhxgjNvELIe/mfpt/hx8S9O/ID6Cla10+YUEO4yCWHjkly4AGBWQOXLuEaZEOr0puZYcYdGJDiSlQ9PMd4OYPUCA8doaWuZlltNvLYUsCziPKAuL9NRlkQc9YpKfSKfRGCoqQ3fynXDd1w6kdT1wpHqjy3dVNxKXZCYN35JQRc/pGT+Zc+jl6h1iLttQZGWU7U5lpUw4AhKGlqujHklASg5ZnM3uBmQL6h47P7VOTk7xZKQCWFkB+bdGBTiEghODrbLr0OHWHudk0utrbcGJC0lKh1SoWI9hhClKZXH0h0zTEpcXRLpZCgBySskEj1EwwbEbSOTTbiJhCUTMu4Wnkp8kqGYWn5KhnAKm6maXKTM3SnSSWlFxknmg2vb0hSV/rKjT4y3eejwKoSNTSLJC+E9bmnPX0oUsfqpjUUquLjQwHYIIICl20q/gshMvDIpbVh+erso/eUIo9z1I4FLaJ8p4qdP6xsj9xKYr9+k4RT0NJ8p99CbdcIKv8wTD7TZIMsttJ0bQlA9CUgfwgPZ1oKBSoAg5EEXBHeDrCZVt08qtfFllOSTwzC5clIv3ova3cnDFbTtpXUM1mdLilIbecQwlRJQktJwjCkmwBUoXtraLao7VTDLNMTZtT824yhy6ThAUjE6UgHKxI6wFnsVsv4BLcJS+I4pa3HXLEY1rPlZ91h6opKCPDavMzRzakx4Mx04hzfUO/PD6DDVtBVBLSrz5/RNrX6SEkges2EU+7SlFimsBXluJ4qzzK3TjN++xA9UA0Qh77P7pc/wCYz/qCHyEPfZ/dLn/MZ/1BAfe5b+6Gfnvf6qoeYRty390M/Pe/1VQ8wGMb/f7RI/Nd/wA7UbMIxjf+qz8kTyS6f3moaxvtpnwjv7Ff8oKfYxz/APIjyJT/APo+xqGbx20z4R39iv8AlGdb4Nt5aoJl/BlLVw+NixIUnygi1r6+SYDTN639yv8AzWP9ZqM12Q3uOyMo3LplA6EY7L4ihfEtStAg6Yra8o0ret/cr/zWP9ZqPrc7/c8v6Xv9dyATPH6/8QT+1X+HFZtLvienJV2XMmEB1OHEHFEjMG9uGL6dY3m0FoIQdyCSKWm4I91d1+dD/BBAEEEEAi7ajwOek6gnJBV4NMd7bh7Cj81efsi4282fXOSam2iA6lSHGr6Y21BSQe42t64kbaUbwqQmGea21Yfnp7SD9JIj42GrBmqfLPHNSmwFfPT2V/vJMAtL3kzeHhikzfhNrEFNmsXXiWzT/u/OLnYHZ16WbddmlAzM04XXcPkpNrJQORsOnoztc1G0NJnxxnn6qmVlUqUQGmhiDd+yCrIlVrDK9zpFBu+2QemZtM+t6Z8HbN2eOvE69kRjI0Qg30zJ68yU67z6P4RS5hNrqQjiJ9Lfa+tII9cfe7Wr+E0yWWTdSUcNXzmyUZ+kJB9cMjrQUkpOYIIPoORjNtx7hQ1OSp1l5gj1EYftaPtgjTIIIIDMt6g4lQpLHIv4iO7G0PsCo0yMx22z2hpY6BR+tf3Yf9oXyiUmFg2KWXVA9LIUb/VAZi/sFTnlvMS1UcQolSnGuKlaDY4lEp7OKxFzmbWz0ids9SHHKjLKdqkvPJlkuqQhOEODEkJxEIuLC4zJhYmqbTzR5JKTL+Eqclw6pK0B0BxVncZviAwkg4sh3WjV9naHT2VlUm3LheHCVNFJVhuMiQSbXA16CCqve26fycWhrMOssj9dwE/Ukw4tNhKQkCwAAA7hpCdvIF101HJVQYv+riMOcEIlY3yScs+4wtEwVtKKVYUIIuOhKxl6opqxvepc00Wn2JhxskEpKE2uk3GjoOsLco3LK2kmhOcHg4nr8fCEYrJw+XlfpGg+BUDpS/pS/wDOCqOkb36XKtBlhiYbbBJCQhNgVEk6uk6mL/ZzezKTswiXaQ+FrxWK0JCeykqNyFk6JPKPjwKgdKX9KX/nE6iStID6TKCQ4/awcEs8TyTithN/Jve3K8BZV3ZGVnSgzLKXSgEJuVCwVa+hHvR7Iq/FVTPijftX96GRVQbBsXEAj5Q/nHUTzZvZaDYXNlDIdTnpBC14qqZ8Ub9q/vQHdVTPijftX96GP8pNfCN/ST/OPrw5u18aLXtfELX6XvrAeVTpDUwypl5AW0q10m9jhII0N8ikH1QUmktSzSWWEBttN8KRewxEqOpJ1JMff5Sa+Eb+kn+ceqH0k2CgTYGwI0Oh9HfAekEfCnQCASAToCczbWw5x1SwNSBy9Z0EB9QR8uOBIuSABzJsPbHh+UmvhG/pJ/nASYI8VTrYAJWgA6HELG2ts84+Pyk18I39JP8AOAkwk7rhw25yX+Lzr6Ej5BIUn/MYdoSdihhqVXTy4zKvWto3+yAgbf7ET8/NILbzKZZsJUlDgJHEzxFTeEheVvKNsyLa3907uJp3+1VWaUPeMAMp9FhcfVFxtTt6zIOIQ60+srSVAtN4gADbPMZxRp34SJBPDmrC9zwhYW18/KCtBAyjMthfcq9VWuS7OW/WBv8A96NEpdQS+y28i+FxCVpxCxsoXFxyNjGe0fs7UzfypdJ/dY/imCNMggggMw21y2hpZ6pUP8/3o0qZlkuIUhYCkLSUqSdClQsQe4gxm29P3Oo0l/kHsJPdja/gVRpi03BF7Za9O+AQdpNmaHJoxzLDDdxkkYsavmoSbn0+0xG3Yy7KphyYlaeZWWU3hQ8taip04xogrICcibgHMa8oq5PYWfknlPKl5aprUblxxxQe9XEugH0XPfFvu02hUw3L06YlZll1PECVrR7moArWBjvrhy53tBVlvHNl01XIVBgH9bEIc4TN7bZFOLw1l3mHvouAH6lGHJtwKAIzBFwe46QQg1rcvKTMw6+t6YSp1RUoJU3hBPS7ZNvSYheIKS+HmvpNfhR4bRbA1d6aecYn+G0tZKEeEzCcKeQwpThHoEV3i1rn+Jf+bmvuQVceIKS+HmvpNfhQqbK0NEntMmXbUpSGysArtiOKVKjewA1UeUWfi1rn+Jf+bmvuRO2N3Xz0vUW5uZfadw48Z4jq3FXbUgZrQL2uNToICBsLsXJz03UzNMhwomlhPaWm2Jx2/kqF9BrFfOURmVn6wywgIbTTXbJuTbElhRzUSTmTqYaabsZVpR+aclXZEJmXluWd4pNitZTogAGy89Y+Gd3lQcenn5lyVLk1KOMDhlwJCyGwkkFGSbN5kXPdAJFMqNESw2HqbMuOhCQ4tJOFSwkYlD3cZE3Og9AjWJTd7TnZNtsS1mFKD4QVuXC1tgXJC73w2Fr2i+2dpymJSXZWQVNMtoUUk2JQgJNrgG2XQRYwRj2xm7uQfnKk27LhSGH0oaGNwYUkKyuFAnTneGGjsNy9bmEjC201T2Ei5yShCrC6idABqTyi52V2ZclpqfeWpBTMvBxASSSAARZV0gA58iYqK7u1M7UlvvOFMsW2kltCiC6UEmyraIBI7z3awV8bUzaHapRHG1JWhSpopUkggjhozBELTUwzVlOu1GfRLpbcWhiXQ4lvhlJsHjizUrofsGUMKd1ng9RlZiVWQw24tS2FKNmytBSVN35E4bpOeQzNrCw2T3bMsMrTNMyz7inXFhZbCjhUbpTdSb5QCXUdoXXqVVJV15uaEsGAiYT+kStaSMWoJFrX631tc1zT1BUjhinzKnwjMBLpIVh1wh3S5vpzh1qG7FZRU0MlhtE4GAykApSjh2KsQCbC5uezfWLbaDd+mYQ042ssTjKEhEw3kbpTbCv3yeWedj0uCGWVJtpqSonhjC1tJE5xGgClZBUmwAukjMg6jIRcbNylCnZhEuimzCFLCrKcUsJGFJUbkPk6DpDTW9mKo+qRfC5MTMpxrqJdwL4iUJCsIRcGwVcXtpboPYy20HwtM+i/92AegLCErYo4qlV1DTjMJ9aWjf7YdRpnrCVuvPEROTHw86+pPzEkJT9kEOsYx/SXwOVn6c4w+Zl12aDQSglKxME4VA9O1fQ3+x82qoc8t3jSs+JdKUAFtTQUjK5KyTfMg9OUJktt5WGpFE843KvMKtbVDma8CRYEC5V0ByMBp2zkmpqUl21iykMtpUOikoAI9ohEpBxbUzfyZZI/dY+9Gktk4RcWNhcDrzjNNh/da/VHfeAN3/WA/wDRgNOggggM436ShMg28kdph9Cr9MQKf8xTD/T5wOtNuJ0cQlY9CgCPtiq24pPhNPmWRmpTain56e0j95Iio3QVfj0pnPtNYmj+oez+4pMB8VJFZSp1Qfp6GQpRSpxLgIbv2SrzQba8oXdntr6rMzaW2Vy8ywlaeM8hpSGgL9tKXFZqVboD7M4v94GwcxUHUKTNJQyhIuytJU2Vgk4iAQDkQM76QoObQVBC0ylPnGppxORRLyjaWmh3uk4APQLd94K1jaOlCZlH2D+lbWkekg4T6jYxU7t6t4RTZdR8tCOEscwtrsG/f2QfXF1RUPCXaEyUqfCBxCjySu2ZGQ+yFLZ4+BVaalDk3Nf1pjpj0fQO+4xW6CCEOddn5ytzMoxPPMgLcKfdXcCUpCeyEpVlrF74tKx/iy/2j/3oVXp+aZ2gm1yTQeexugIUCRhITiNgpOmXOGv+mG0P+HNfQV+PBXPFpWP8WX+0f+9Fhs/sDU2Zlp16pLdaQq62y48QoWOVlKsdecQDtjtD/hzX0FfjxqFPcWpptTicLhQkrSOSiBiGp0NxqYCRBCLsJvBE0+/KPEB9p10IOnEbStQFvlJAsRzGfW1ZWN5E4HlMy7cvj8OVKo4gWQQEJKVEhQsbqz19EEabBGX1zbKsSSpfwluQwPPIb9zDyjmRfVYtlfrnH3XNqK1KqZDjdP8A6w8llvDxj21+Ti7QsMtc/RAabBGX1vbmoU5csufTL8Na1pUmWxm7eFN1dvPGk5gDIgkcwQzbTbZ8BqTdl8DqJmYabxG9sDgJxC3PLnANUEZZsttjWqgyXmG6fgCig4+Mk4gATkFnLtDnEmqbU1iXclmFtyHGmXHEow8YoshKT2jiBBuT15QGlQQlSj1d4iOKincPEnHhL2LBcY8NzbFhva/OK2g7T1mcYD7LMhw1FYGNTwV2VFJuBfmnrAaPBGUM7yai6ZdppqUD7sxNMkKDmC7CWjcELuPLVnY6DTOGSQernFb4yKcGsaeJgL2LBcY8NzbFhva/OAutsax4LIzD/NDasPzzkgfSIjx2DpBladLMnJSWwVfPX21fvKMUm3J8LnJOnJzSVCZmO5po9lJ+cvL1CLjeFVnJamzLrWTiUWSR5pUoJxfq4r+qAXNoZSecfda/Ksq006op4RSjiobVlhBPaKin0ZnWK+X2UqbiJanvtsJk5d1tReSrtONtG6E4L3BOXIZ5+m6pm6amrlkYmuMpaAovFa8ayoXxhQVzvcfxg3e8SWmZynqcU81LcJTKlZqSh1JPDJ7rZevQZAp5ccCQScgASfQNYzTciguNzs2dZiYJ9l1H63T7IZd5dX8Gpkyu9lKRw0/Oc7OXoBJ9Uc3Y0nwelyySLKUjiK9LhxfUCB6oIaYIIIAjLNgj4BWJ2nnJDp4zPT31h+oq3/TjU4zPe/T1sqlqmyO3LLSF97ZV2b92IlP/AFIBq27o6JiTUHVvJbb90cSwe24hAUVN20IPQ9BESh1umylPaeaLcvLuJxJB8onmCM1LWCCDqcoY6ZUUTDLbzZuhxIUn0EXz7+RjNdnd3jDVWmW3pYuNBIellqCi0hKlHE2R5OIKJsDyTe0AzbMbeKn5ghmUeEqEq/rK7JClC1gEnUHPMEnS4Ed3i0VxxhEzLj+syauM18oD8433hSRpzsBzi+k6wwt5yXbWkuMBONAyKQoXTyta3TSJ1+UB+cqTt6wxWnp9SVqac4hCU4cfbCeSlAZEEaw/f+IKR+Bmf+z+LHvOtoo06pxaAafNquo4cXg7552AJwLtoP4Z2XjNo/wzf7Fz8OCqb/xBSPwMz/2fxYnULfXKTcw1LoafC3VYUlXCsDYnOzhPLkIl+M2j/DN/sXPw46jefSAbh9sEcwy5+HAKuz+yPhsrNrZVw5tioTKmHRqFApOAn3p+rXqCss1goebmJwcFSasVvCx7BDTePs5nlewv641RG9elDSZSLm5s06M+v5uPDxlUfEpXGbxLIKjwXcyBYE+562yv0A6QGX1nbF1+YYCp6Xm0eEpKEcAXbBXkbuS6c8JtcEn7Ya9vN4shMOSBamArgTrTrnYcGFtN8Ss0i9ugue6GcbzaP8O3+xc/Dg8ZtH+Gb/YufhwC9tJtTKVCdpfg7iXkJmVJWClQHaQnskLSLggHrFXtRs69ITEqwi6pBc6y6ze5LLmIhTV+hCri+tuuK7unehSBo+2LZ5Mu69fzccmt6FIdThXMJULpVYtPeUkhST5GoIB9UBjuyEpSlsEzs68w7jNkNglOCybKyaXne/PlpDFtjVqdMIpjTc0syrBcacdwqDiQG2rHNvNRsNEnWH/xm0f4Zv8AYufhweM6j/Dt/sXPw4BU2NfokrNoXL1B911fuSUOJVhJcKQNGU53sLk2zikpOx0w5TmpyVdmFgLd4su28tGJKXVAlop0VYZixucxfQ6ON51IGYfb/Yufhx6I3r0pIsJlIHQNOj/04BCelaE5KS+OdmGRjfUATidDiw0HUuWaVYjAm2l7k3PJfnHqbKzkk7JTbz6UPJW9xAeylC2yLDhovcYuug0jWVbzqOTcvt3/AOS5+HFS6putzSW2Ej8ny5St5wIw8d3VLIuAcI1V/wDUkLjdzT1rD1RmE2enCFJSf0cuPzSPWO135RzafeFJoU7KqZfm7ApfSw3jSgHIpWbgXt009MNFUnCy0pTbZdWEkoaSUpUu3JOLLSMw3d7WFtDMi0wrwtUw6qaDoUkpbuVKdUffYSlIB5jvBJBslTXXUKFIqqkMg5sPtBa2b3yGLl0IsDnmTeH7ZLZRMkhfuinnnVY3nl+UtXLLkByHphbnWGk7QyxlrBxTLxmwjTBYcMrt5xVbXPJPdD7NTKW0KWs4UoSVKJ5JSLk+wQGZ71HDOT0jTEHJaw67bknMfUgOH2Rp6EAAAZAZAd0Zhusl1Ts5N1V0HtqLbIPJItf2JCE+nHGowBBBBAERanTkTDLjLguhxJSodxFvb3xKggMv3W1JcnMP0mYPabUpbCj5yDmQPSDjA719IbduqG7My15dxTcwyoOtWUQFLRohQ0IOmfO3fFFvV2VW4hE9K3E1K9oYdVNg3ItzKcyBzBUOcMOxW1jdRlUPIsFeS4j3ixqPQdQeYIgM1mNpnqhNyz1NYcRPobKJlSkgMpScihd9cKhcXz0FiRYWlGrcjSn3TNTrk1OuAB9SQtaE2N8NkiwwnrmMxZOYhw24dMrTZtyWSEOYFrugAHEqwW5l5wBJv3R87v8AZ+XlZFoshJLjaVrc5rUpIJJV0zyGggLJLktUZU2KX5d0EGxNj1HIpUD6CCIy+X2Qk6dM+D1CXbcl3VHwebViFif0T1jYHorIeq+G92EqbDc3VHW1obkQ63hUVBLfFwkOlJPZsTnlyKe6Hd1uWnmFJPDmGFixsQpJ9YORGtxmIClG62mfFGvar70HispnxRv2r+9FOnwui5WXOU4aWzflk9Lee2Pq7ubpRq6xNtB2XcS4g80nQ9CNUnuOcBR+KymfFG/av70HispnxRv2r+9DXBAKnispnxRv2r+9B4rKZ8Ub9q/vQ1wQCp4rKZ8Ub9q/vQeKymfFG/av70NcEAqeKymfFG/av70HispnxRv2r+9DXBAKnispnxRv2r+9B4raZ8Ub9q/vQwVOqtS7ZdfcS2hOqlGw9Hee4ZwkOVCbrPYl8cpIHJT6hZ58cw0nzUH33/umAXqtsnJTkwZOmyzScBHhM32iloX8hHaspw2t0HtI02QkZanSmFOFphlJJUo+tSlHmon6/UI9qPRmJNlLLKUttpyA6k5XJOqieZhJ3xVhLCZVRWFFLwUuWNiHmrELxJtmANCcrnqBYJW8eTln5NM8JktLYBXLvtKuCpVrJABsrEQBln6riKuibVpf/qdXY8HmXmggO24fGbXbs8QWKCTqm9r5ZHsxGrmwDct4PPU9lyZbS6l5UtjKkFCk3CmkWve5B846chaLyj0p+ozaZ2dZUyyx/ZZZzysXnPODkbjIHoOl1FMezex8rIJUJZvCV+UokqUq2l1KJNu7SE/e3W1ulqly2b0ypOO3mt3yB6AkEn5KT1hz2p2kbkZZb7uiRZKea1nyUDvP1C55Qnbq9nXFqcqk3m/M3LYPmtnmByxAADokDqYIeKDRkSku1Lt+S2kJvzJ85R7ySSfTFhBBAEEEEAQQQQBGSbRU9yhzvh8skqk3iBMNJ0QSeXIC5uk8iSnIKEa3HjNyiHUKbcSFoWClSSLgg6giA8JCfZm2EuNlLjTqcuYIORBB9YIPeDCg/ujaILaJucallEky6Hfc89Ui4JCe43hcWh/Z2ZKkhb1MeVmNVNKP2K79FgWPaF41WmVRqYaS6ysLbWLpUP8AeRGhBzEBk+1MtKqlWVSjJXKU2bUmaYsRjsQFOXPl2zzJ0VnYXi4kpZuXqkk5TkkS0624XkoBDNkpxIWOSV8iMunMxNqexc4y5MKpzzIamypTrMwlRSlxYspxBAOvNJFvTkAxbGbO+AyTMsV4y2DdWgKlKKjYdLqsO6Au4UKvu6bU6ZiTcVJTPNbXkL7nGvJUP95x7z28unszBl3JhKVpOFRwqwJV71SwMIPXPLnaB3bcKqLEmwlLwW2px1xK8m0eYbgEKv0+UnrAVqdrJ+Syn5MvNj/iJPtC3VTJ7Se86RdUbb2RmrBqZbKveKOBd+mBVjf0RJe2vkku8FU0wl29sBcSFX6Wvke6OVfY+Tmvz8s04T5xSMX0xZX1wFuDHYSvFTLo/s8xOy3czMKt7FXv645/QObT5FXm7fLS2v6yBAO0F4Sf6CThtjq8334ENp/nHTurZX/aJqemeocmFYfopAt6oC5rG28lK/nplpJ96FYl/QTdX1RQnbWcnMqdJKCT/wARN3bbHelHlL9Xsi+o+xEjK5sSzSD77DiV9NV1fXFrOzQabW4QohCVKISLqISCSAOZy0gFOnbuQtwP1F5U6+M0hYsy33IZ09Z9kXu0m0rMgxxn8QRiSjspKjdWmQ5ZfV6BH3s5X252WbmGr4HAbBVrggkEGxIuCOsZXtY27LCcp761ONzAVMSTrhKiHUEOKZKjz7Nh6R7/ACC02wqDczMMJmVh2lzYSGXWjh4MwL2JWNb30VkOgwG/m7sNOSDjrjaU1Jp1vhOBwkTKWrWwoWSQcumthlEerbBmZkfCadhwTLaHHZQ/m1LIBxtfBuJVyFgcxpkXjdw7NmQbE62pDqeyMXlKQLYVKGqVcjfM2vzgqDujeeNOS2824jhLW22XE4VKbB7NwcxhuUdOzDdOzqGW1OOKCEIBUpRyAA1ME7OoZbU46pKEIF1KUbADqTGTzEw/tFMcNvGzTWVdteinVDT9boPNvc52EEdp8uvaCe47qVJp0sohtBy4iud+85FXQWTqSY11KbCw0iPTqc2w0hppIQ2gWSkaAfxPO/MxJgCCCCAIIIIAggggCCCCA8ZyTQ6hTbiUrQoWUlQuCDyIjKqhQJuhOqmJHE/JKN3WCSSgcz1sBosZjzgQLxrcEBRbKbZS1QaxsL7Q8ttWS0ekdPlC4PWL2M92o3VBTnhVOc8EmgSezk2o88h5BPOwKTzHOIdJ3quyzglquwphzk8lN0KHviBfL5SLjuEBGlCaMmZanZQvyzzjjgmEJCwrFoh5JzT0ucrk66xUUySXIUSZnkIDT84UhsJy4TK12SEnUZEkH5nSNlk51p9sLbWhxtQyUkhSSOlxl6ojV6gNTcq5LOCza04ezYFNrFJHIEEAj0QFJSt20k3Jhhxhty6RxHFJGNSiO0rHqM72scoibnp9blOstRWGnXG21HMltJGHPna9vQBEZ7ZWrqZ8FM8xwLYC9w1eEFu1ra4b2yve/fEidrjVGYTKNy00pCGrpdQ1jQVnF5ShbtFXaNh50BK3d7QvTgm3HVBSEzTjbICQLNpsQCQM/KGZzi22wrS5SSemG0pWppOLCq4BFxfMZ6G8Je5raKVTKNSnFHhSlOqU2UqCr3J1IsewBzh02yeKJCaUGw5Zlw4FC6Vdk5Ecx3QHnO7QqFMVONpSVeD8ZKTmm/DxWNrXELVX22mFydPEvgRNVDCAq10tiwLiwk3va+V784T5CnyH5Juam7xSwtXA8KCUBzCTw+DrbFlbn64t5aiPP0amTMqAt+TIcSj36QohaPT2Rl6RraCrLaClz1MZ8Mann5oNWLzL+EpWi4xFNh2LX5cueViwVTbB3hsGUk3ZozDYcSQUpaSlQFgtw5A56Wzher+2Ts/KrlJWSmg++nhr4rZQ20DksqWcjYXA/wBiGOa2bmUyctLSk0JfhJQhbnDC1FCUW7IOiriCFndS47KzE1TphKULBEw2hJukJctiSlR1AukenFDZtzsiioyqmiQlwdppfvHBppnY6HuPUCI+zu71iVe8IU49MTNiC884SbEWIA0A7jeGSam0NoK3FpQhOZUogJA7ychAVWx2z5kZNqWLnELYPatbylFVgOgvYR97S7VS8g1xJhYSM8KRmtZ6JTz9Og5kQl1re0XXPB6UyqaeP6TCeGnvAyuPlKwp7zHps7urUt3wqqueFTBsQ2TdtHMA8lW96AEjodYCol6dObQOJdmMUtTkm6Gwe05bn3n5ZFh5oOZjVadTm2GktMoCG0CyUp0A/ie85mJCU2FhkI7AEEEEAQQQQBBBBAEEEEAQQQQBBBBAEQ6rSGZlstvtocQeShf1jmD3jOJkEBmM5ulelVl2kza2FalpZJQruxWNx3LSr0x5o3lVCR7NTkVFIy4zOh79Sg/ST6I1KOEQCnR96lOmAMMwltR8133M+1XZPqJhpZfSsXSoKB5pII9ohfq+7mnzNy5KthR85F21em6LX9d4V3txzKDilZuZlz3KBA9mFX1wGkGXSVBRSnENFWFxfWx1j0jMf6AVhr8zVlKA0DgV/Erjv5C2jAynpY/qp/jLwDwdk5O5Pgkvc6ngt5/uxYS8shtIQhKUJGiUgAD0AZCM3FD2jIznpYfqo/hLxz+gdZc/O1YpHPhhX8MEBpbjqUi6iABzJsPaYWavvOp0tfHMoWoea17of3bgesiFxvce2s3m5yZmD3kD/NjP1wyUndnTpexRLIUoec5dw+nt3A9QEArL3pTk7dNLkFqBy4zvkjvyIQPWs+iOy+6uZnFh2rTanLG4ZaNkjuvYAfqpv8qNPSgAWAsByEdgIFHoTEo3w5dpDSeiRqepOqj3kkxPgggCCCCAIIIIAggggCCCCAIIIIAggggCCCCAIIIIAggggCCCCAIIIIAggggCCCCAIIIIAggggCCCCAIIIIAggggCCCCA/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06534" name="Picture 6" descr="分散処理アプリ演習"/>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013185" y="51482"/>
            <a:ext cx="797605" cy="797605"/>
          </a:xfrm>
          <a:prstGeom prst="rect">
            <a:avLst/>
          </a:prstGeom>
          <a:noFill/>
          <a:extLst>
            <a:ext uri="{909E8E84-426E-40DD-AFC4-6F175D3DCCD1}">
              <a14:hiddenFill xmlns:a14="http://schemas.microsoft.com/office/drawing/2010/main" xmlns="">
                <a:solidFill>
                  <a:srgbClr val="FFFFFF"/>
                </a:solidFill>
              </a14:hiddenFill>
            </a:ext>
          </a:extLst>
        </p:spPr>
      </p:pic>
      <p:sp>
        <p:nvSpPr>
          <p:cNvPr id="59" name="スライド番号プレースホルダ 3"/>
          <p:cNvSpPr>
            <a:spLocks noGrp="1"/>
          </p:cNvSpPr>
          <p:nvPr>
            <p:ph type="sldNum" sz="quarter" idx="10"/>
          </p:nvPr>
        </p:nvSpPr>
        <p:spPr>
          <a:xfrm>
            <a:off x="8608441" y="6597352"/>
            <a:ext cx="500063" cy="142875"/>
          </a:xfrm>
        </p:spPr>
        <p:txBody>
          <a:bodyPr/>
          <a:lstStyle/>
          <a:p>
            <a:fld id="{65F807F8-E604-4B8C-9F45-9E16D479E221}" type="slidenum">
              <a:rPr lang="ja-JP" altLang="en-US" smtClean="0"/>
              <a:pPr/>
              <a:t>14</a:t>
            </a:fld>
            <a:endParaRPr lang="ja-JP"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smtClean="0"/>
              <a:t>クラウド基盤構築演習</a:t>
            </a:r>
            <a:endParaRPr lang="ja-JP" altLang="en-US" dirty="0"/>
          </a:p>
        </p:txBody>
      </p:sp>
      <p:sp>
        <p:nvSpPr>
          <p:cNvPr id="8" name="正方形/長方形 7"/>
          <p:cNvSpPr/>
          <p:nvPr/>
        </p:nvSpPr>
        <p:spPr>
          <a:xfrm>
            <a:off x="434876" y="928324"/>
            <a:ext cx="6442789" cy="523220"/>
          </a:xfrm>
          <a:prstGeom prst="rect">
            <a:avLst/>
          </a:prstGeom>
          <a:solidFill>
            <a:schemeClr val="bg1"/>
          </a:solidFill>
        </p:spPr>
        <p:txBody>
          <a:bodyPr wrap="none">
            <a:spAutoFit/>
          </a:bodyPr>
          <a:lstStyle/>
          <a:p>
            <a:r>
              <a:rPr lang="en-US" altLang="ja-JP" sz="2800" dirty="0" smtClean="0">
                <a:latin typeface="+mn-ea"/>
                <a:ea typeface="+mn-ea"/>
              </a:rPr>
              <a:t>Eucalyptus </a:t>
            </a:r>
            <a:r>
              <a:rPr lang="ja-JP" altLang="en-US" sz="2800" dirty="0" smtClean="0">
                <a:latin typeface="+mn-ea"/>
                <a:ea typeface="+mn-ea"/>
              </a:rPr>
              <a:t>プライベートクラウド構築体験</a:t>
            </a:r>
            <a:endParaRPr lang="ja-JP" altLang="en-US" sz="2800" dirty="0">
              <a:latin typeface="+mn-ea"/>
              <a:ea typeface="+mn-ea"/>
            </a:endParaRPr>
          </a:p>
        </p:txBody>
      </p:sp>
      <p:grpSp>
        <p:nvGrpSpPr>
          <p:cNvPr id="3" name="グループ化 9"/>
          <p:cNvGrpSpPr/>
          <p:nvPr/>
        </p:nvGrpSpPr>
        <p:grpSpPr>
          <a:xfrm>
            <a:off x="762000" y="1386774"/>
            <a:ext cx="7630885" cy="4920893"/>
            <a:chOff x="762000" y="1386774"/>
            <a:chExt cx="7630885" cy="4920893"/>
          </a:xfrm>
        </p:grpSpPr>
        <p:pic>
          <p:nvPicPr>
            <p:cNvPr id="559105" name="Picture 1"/>
            <p:cNvPicPr>
              <a:picLocks noChangeAspect="1" noChangeArrowheads="1"/>
            </p:cNvPicPr>
            <p:nvPr/>
          </p:nvPicPr>
          <p:blipFill>
            <a:blip r:embed="rId3" cstate="print"/>
            <a:srcRect/>
            <a:stretch>
              <a:fillRect/>
            </a:stretch>
          </p:blipFill>
          <p:spPr bwMode="auto">
            <a:xfrm>
              <a:off x="805544" y="1386774"/>
              <a:ext cx="7587341" cy="4915942"/>
            </a:xfrm>
            <a:prstGeom prst="rect">
              <a:avLst/>
            </a:prstGeom>
            <a:noFill/>
            <a:ln w="9525">
              <a:noFill/>
              <a:miter lim="800000"/>
              <a:headEnd/>
              <a:tailEnd/>
            </a:ln>
          </p:spPr>
        </p:pic>
        <p:sp>
          <p:nvSpPr>
            <p:cNvPr id="9" name="正方形/長方形 8"/>
            <p:cNvSpPr/>
            <p:nvPr/>
          </p:nvSpPr>
          <p:spPr>
            <a:xfrm>
              <a:off x="762000" y="6104467"/>
              <a:ext cx="220133"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スライド番号プレースホルダ 3"/>
          <p:cNvSpPr>
            <a:spLocks noGrp="1"/>
          </p:cNvSpPr>
          <p:nvPr>
            <p:ph type="sldNum" sz="quarter" idx="10"/>
          </p:nvPr>
        </p:nvSpPr>
        <p:spPr>
          <a:xfrm>
            <a:off x="8608441" y="6597352"/>
            <a:ext cx="500063" cy="142875"/>
          </a:xfrm>
        </p:spPr>
        <p:txBody>
          <a:bodyPr/>
          <a:lstStyle/>
          <a:p>
            <a:fld id="{65F807F8-E604-4B8C-9F45-9E16D479E221}" type="slidenum">
              <a:rPr lang="ja-JP" altLang="en-US" smtClean="0"/>
              <a:pPr/>
              <a:t>15</a:t>
            </a:fld>
            <a:endParaRPr lang="ja-JP" altLang="en-US" dirty="0"/>
          </a:p>
        </p:txBody>
      </p:sp>
    </p:spTree>
    <p:extLst>
      <p:ext uri="{BB962C8B-B14F-4D97-AF65-F5344CB8AC3E}">
        <p14:creationId xmlns:p14="http://schemas.microsoft.com/office/powerpoint/2010/main" xmlns="" val="21041332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5"/>
          <p:cNvGrpSpPr/>
          <p:nvPr/>
        </p:nvGrpSpPr>
        <p:grpSpPr>
          <a:xfrm>
            <a:off x="1266671" y="1503948"/>
            <a:ext cx="6503178" cy="4868513"/>
            <a:chOff x="264435" y="260648"/>
            <a:chExt cx="8626968" cy="6408712"/>
          </a:xfrm>
        </p:grpSpPr>
        <p:sp>
          <p:nvSpPr>
            <p:cNvPr id="7" name="正方形/長方形 6"/>
            <p:cNvSpPr/>
            <p:nvPr/>
          </p:nvSpPr>
          <p:spPr>
            <a:xfrm>
              <a:off x="495919" y="260648"/>
              <a:ext cx="3312368" cy="53285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sz="1100">
                <a:latin typeface="+mn-ea"/>
                <a:cs typeface="DejaVu Sans Mono" pitchFamily="49" charset="0"/>
              </a:endParaRPr>
            </a:p>
          </p:txBody>
        </p:sp>
        <p:pic>
          <p:nvPicPr>
            <p:cNvPr id="8" name="図 7" descr="ganglia_on_cloud.png"/>
            <p:cNvPicPr>
              <a:picLocks noChangeAspect="1"/>
            </p:cNvPicPr>
            <p:nvPr/>
          </p:nvPicPr>
          <p:blipFill>
            <a:blip r:embed="rId3" cstate="print"/>
            <a:stretch>
              <a:fillRect/>
            </a:stretch>
          </p:blipFill>
          <p:spPr>
            <a:xfrm>
              <a:off x="855959" y="1124744"/>
              <a:ext cx="2520280" cy="2491190"/>
            </a:xfrm>
            <a:prstGeom prst="rect">
              <a:avLst/>
            </a:prstGeom>
            <a:ln>
              <a:solidFill>
                <a:schemeClr val="tx1"/>
              </a:solidFill>
            </a:ln>
            <a:effectLst>
              <a:outerShdw blurRad="50800" dist="38100" dir="2700000" algn="tl" rotWithShape="0">
                <a:prstClr val="black">
                  <a:alpha val="40000"/>
                </a:prstClr>
              </a:outerShdw>
            </a:effectLst>
          </p:spPr>
        </p:pic>
        <p:sp>
          <p:nvSpPr>
            <p:cNvPr id="9" name="テキスト ボックス 8"/>
            <p:cNvSpPr txBox="1"/>
            <p:nvPr/>
          </p:nvSpPr>
          <p:spPr>
            <a:xfrm>
              <a:off x="553692" y="260648"/>
              <a:ext cx="2969029" cy="850804"/>
            </a:xfrm>
            <a:prstGeom prst="rect">
              <a:avLst/>
            </a:prstGeom>
            <a:noFill/>
          </p:spPr>
          <p:txBody>
            <a:bodyPr wrap="none" rtlCol="0">
              <a:spAutoFit/>
            </a:bodyPr>
            <a:lstStyle/>
            <a:p>
              <a:pPr algn="ctr"/>
              <a:r>
                <a:rPr kumimoji="1" lang="ja-JP" altLang="en-US" dirty="0" smtClean="0">
                  <a:latin typeface="+mn-ea"/>
                  <a:ea typeface="+mn-ea"/>
                  <a:cs typeface="DejaVu Sans Mono" pitchFamily="49" charset="0"/>
                </a:rPr>
                <a:t>クラウドに対応できる</a:t>
              </a:r>
              <a:r>
                <a:rPr kumimoji="1" lang="en-US" altLang="ja-JP" dirty="0" smtClean="0">
                  <a:latin typeface="+mn-ea"/>
                  <a:ea typeface="+mn-ea"/>
                  <a:cs typeface="DejaVu Sans Mono" pitchFamily="49" charset="0"/>
                </a:rPr>
                <a:t/>
              </a:r>
              <a:br>
                <a:rPr kumimoji="1" lang="en-US" altLang="ja-JP" dirty="0" smtClean="0">
                  <a:latin typeface="+mn-ea"/>
                  <a:ea typeface="+mn-ea"/>
                  <a:cs typeface="DejaVu Sans Mono" pitchFamily="49" charset="0"/>
                </a:rPr>
              </a:br>
              <a:r>
                <a:rPr kumimoji="1" lang="ja-JP" altLang="en-US" dirty="0" smtClean="0">
                  <a:latin typeface="+mn-ea"/>
                  <a:ea typeface="+mn-ea"/>
                  <a:cs typeface="DejaVu Sans Mono" pitchFamily="49" charset="0"/>
                </a:rPr>
                <a:t>監視システム</a:t>
              </a:r>
              <a:endParaRPr kumimoji="1" lang="ja-JP" altLang="en-US" dirty="0">
                <a:latin typeface="+mn-ea"/>
                <a:ea typeface="+mn-ea"/>
                <a:cs typeface="DejaVu Sans Mono" pitchFamily="49" charset="0"/>
              </a:endParaRPr>
            </a:p>
          </p:txBody>
        </p:sp>
        <p:pic>
          <p:nvPicPr>
            <p:cNvPr id="10" name="図 9" descr="nagios_on_cloud.png"/>
            <p:cNvPicPr>
              <a:picLocks noChangeAspect="1"/>
            </p:cNvPicPr>
            <p:nvPr/>
          </p:nvPicPr>
          <p:blipFill>
            <a:blip r:embed="rId4" cstate="print"/>
            <a:stretch>
              <a:fillRect/>
            </a:stretch>
          </p:blipFill>
          <p:spPr>
            <a:xfrm>
              <a:off x="639935" y="3717032"/>
              <a:ext cx="3005668" cy="1656184"/>
            </a:xfrm>
            <a:prstGeom prst="rect">
              <a:avLst/>
            </a:prstGeom>
            <a:ln>
              <a:solidFill>
                <a:schemeClr val="tx1"/>
              </a:solidFill>
            </a:ln>
            <a:effectLst>
              <a:outerShdw blurRad="50800" dist="38100" dir="2700000" algn="tl" rotWithShape="0">
                <a:prstClr val="black">
                  <a:alpha val="40000"/>
                </a:prstClr>
              </a:outerShdw>
            </a:effectLst>
          </p:spPr>
        </p:pic>
        <p:sp>
          <p:nvSpPr>
            <p:cNvPr id="11" name="正方形/長方形 10"/>
            <p:cNvSpPr/>
            <p:nvPr/>
          </p:nvSpPr>
          <p:spPr>
            <a:xfrm>
              <a:off x="3952303" y="260648"/>
              <a:ext cx="4824536" cy="367240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sz="1100">
                <a:latin typeface="+mn-ea"/>
                <a:cs typeface="DejaVu Sans Mono" pitchFamily="49" charset="0"/>
              </a:endParaRPr>
            </a:p>
          </p:txBody>
        </p:sp>
        <p:sp>
          <p:nvSpPr>
            <p:cNvPr id="12" name="テキスト ボックス 11"/>
            <p:cNvSpPr txBox="1"/>
            <p:nvPr/>
          </p:nvSpPr>
          <p:spPr>
            <a:xfrm>
              <a:off x="3874546" y="332657"/>
              <a:ext cx="5016857" cy="486174"/>
            </a:xfrm>
            <a:prstGeom prst="rect">
              <a:avLst/>
            </a:prstGeom>
            <a:noFill/>
          </p:spPr>
          <p:txBody>
            <a:bodyPr wrap="none" rtlCol="0">
              <a:spAutoFit/>
            </a:bodyPr>
            <a:lstStyle/>
            <a:p>
              <a:pPr algn="ctr"/>
              <a:r>
                <a:rPr kumimoji="1" lang="en-US" altLang="ja-JP" dirty="0" smtClean="0">
                  <a:latin typeface="+mn-ea"/>
                  <a:ea typeface="+mn-ea"/>
                  <a:cs typeface="DejaVu Sans Mono" pitchFamily="49" charset="0"/>
                </a:rPr>
                <a:t>Web</a:t>
              </a:r>
              <a:r>
                <a:rPr kumimoji="1" lang="ja-JP" altLang="en-US" dirty="0" smtClean="0">
                  <a:latin typeface="+mn-ea"/>
                  <a:ea typeface="+mn-ea"/>
                  <a:cs typeface="DejaVu Sans Mono" pitchFamily="49" charset="0"/>
                </a:rPr>
                <a:t>システム </a:t>
              </a:r>
              <a:r>
                <a:rPr kumimoji="1" lang="en-US" altLang="ja-JP" dirty="0" smtClean="0">
                  <a:latin typeface="+mn-ea"/>
                  <a:ea typeface="+mn-ea"/>
                  <a:cs typeface="DejaVu Sans Mono" pitchFamily="49" charset="0"/>
                </a:rPr>
                <a:t>(</a:t>
              </a:r>
              <a:r>
                <a:rPr kumimoji="1" lang="en-US" altLang="ja-JP" dirty="0" err="1" smtClean="0">
                  <a:latin typeface="+mn-ea"/>
                  <a:ea typeface="+mn-ea"/>
                  <a:cs typeface="DejaVu Sans Mono" pitchFamily="49" charset="0"/>
                </a:rPr>
                <a:t>edubase</a:t>
              </a:r>
              <a:r>
                <a:rPr kumimoji="1" lang="en-US" altLang="ja-JP" dirty="0" smtClean="0">
                  <a:latin typeface="+mn-ea"/>
                  <a:ea typeface="+mn-ea"/>
                  <a:cs typeface="DejaVu Sans Mono" pitchFamily="49" charset="0"/>
                </a:rPr>
                <a:t> Cloud</a:t>
              </a:r>
              <a:r>
                <a:rPr kumimoji="1" lang="ja-JP" altLang="en-US" dirty="0" smtClean="0">
                  <a:latin typeface="+mn-ea"/>
                  <a:ea typeface="+mn-ea"/>
                  <a:cs typeface="DejaVu Sans Mono" pitchFamily="49" charset="0"/>
                </a:rPr>
                <a:t>を活用</a:t>
              </a:r>
              <a:r>
                <a:rPr kumimoji="1" lang="en-US" altLang="ja-JP" dirty="0" smtClean="0">
                  <a:latin typeface="+mn-ea"/>
                  <a:ea typeface="+mn-ea"/>
                  <a:cs typeface="DejaVu Sans Mono" pitchFamily="49" charset="0"/>
                </a:rPr>
                <a:t>)</a:t>
              </a:r>
              <a:endParaRPr kumimoji="1" lang="ja-JP" altLang="en-US" dirty="0">
                <a:latin typeface="+mn-ea"/>
                <a:ea typeface="+mn-ea"/>
                <a:cs typeface="DejaVu Sans Mono" pitchFamily="49" charset="0"/>
              </a:endParaRPr>
            </a:p>
          </p:txBody>
        </p:sp>
        <p:grpSp>
          <p:nvGrpSpPr>
            <p:cNvPr id="3" name="グループ化 54"/>
            <p:cNvGrpSpPr/>
            <p:nvPr/>
          </p:nvGrpSpPr>
          <p:grpSpPr>
            <a:xfrm>
              <a:off x="4240335" y="748308"/>
              <a:ext cx="4237062" cy="3040732"/>
              <a:chOff x="4505325" y="3789040"/>
              <a:chExt cx="4237062" cy="3040732"/>
            </a:xfrm>
          </p:grpSpPr>
          <p:sp>
            <p:nvSpPr>
              <p:cNvPr id="28" name="正方形/長方形 8"/>
              <p:cNvSpPr/>
              <p:nvPr/>
            </p:nvSpPr>
            <p:spPr>
              <a:xfrm>
                <a:off x="4505325" y="4514850"/>
                <a:ext cx="1362075" cy="12763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800">
                  <a:latin typeface="+mn-ea"/>
                  <a:cs typeface="DejaVu Sans Mono" pitchFamily="49" charset="0"/>
                </a:endParaRPr>
              </a:p>
            </p:txBody>
          </p:sp>
          <p:sp>
            <p:nvSpPr>
              <p:cNvPr id="29" name="角丸四角形 28"/>
              <p:cNvSpPr/>
              <p:nvPr/>
            </p:nvSpPr>
            <p:spPr>
              <a:xfrm>
                <a:off x="4572000" y="4991100"/>
                <a:ext cx="1228725" cy="73473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dirty="0" smtClean="0">
                    <a:latin typeface="+mn-ea"/>
                    <a:cs typeface="DejaVu Sans Mono" pitchFamily="49" charset="0"/>
                  </a:rPr>
                  <a:t>Application Server</a:t>
                </a:r>
              </a:p>
              <a:p>
                <a:pPr algn="ctr"/>
                <a:r>
                  <a:rPr lang="en-US" altLang="ja-JP" sz="900" dirty="0" smtClean="0">
                    <a:latin typeface="+mn-ea"/>
                    <a:cs typeface="DejaVu Sans Mono" pitchFamily="49" charset="0"/>
                  </a:rPr>
                  <a:t>(Tomcat)</a:t>
                </a:r>
                <a:endParaRPr kumimoji="1" lang="en-US" altLang="ja-JP" sz="900" dirty="0">
                  <a:latin typeface="+mn-ea"/>
                  <a:cs typeface="DejaVu Sans Mono" pitchFamily="49" charset="0"/>
                </a:endParaRPr>
              </a:p>
              <a:p>
                <a:pPr algn="ctr"/>
                <a:endParaRPr kumimoji="1" lang="ja-JP" altLang="en-US" sz="900" dirty="0">
                  <a:latin typeface="+mn-ea"/>
                  <a:cs typeface="DejaVu Sans Mono" pitchFamily="49" charset="0"/>
                </a:endParaRPr>
              </a:p>
            </p:txBody>
          </p:sp>
          <p:sp>
            <p:nvSpPr>
              <p:cNvPr id="30" name="角丸四角形 29"/>
              <p:cNvSpPr/>
              <p:nvPr/>
            </p:nvSpPr>
            <p:spPr>
              <a:xfrm>
                <a:off x="4572000" y="4581524"/>
                <a:ext cx="1228725" cy="34478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000" dirty="0">
                    <a:latin typeface="+mn-ea"/>
                    <a:cs typeface="DejaVu Sans Mono" pitchFamily="49" charset="0"/>
                  </a:rPr>
                  <a:t>Web </a:t>
                </a:r>
                <a:r>
                  <a:rPr lang="en-US" altLang="ja-JP" sz="1000" dirty="0" smtClean="0">
                    <a:latin typeface="+mn-ea"/>
                    <a:cs typeface="DejaVu Sans Mono" pitchFamily="49" charset="0"/>
                  </a:rPr>
                  <a:t>S</a:t>
                </a:r>
                <a:r>
                  <a:rPr kumimoji="1" lang="en-US" altLang="ja-JP" sz="1000" dirty="0" smtClean="0">
                    <a:latin typeface="+mn-ea"/>
                    <a:cs typeface="DejaVu Sans Mono" pitchFamily="49" charset="0"/>
                  </a:rPr>
                  <a:t>erver</a:t>
                </a:r>
              </a:p>
              <a:p>
                <a:pPr algn="ctr"/>
                <a:r>
                  <a:rPr lang="en-US" altLang="ja-JP" sz="1000" dirty="0" smtClean="0">
                    <a:latin typeface="+mn-ea"/>
                    <a:cs typeface="DejaVu Sans Mono" pitchFamily="49" charset="0"/>
                  </a:rPr>
                  <a:t>(Apache2)</a:t>
                </a:r>
                <a:endParaRPr kumimoji="1" lang="ja-JP" altLang="en-US" sz="1000" dirty="0">
                  <a:latin typeface="+mn-ea"/>
                  <a:cs typeface="DejaVu Sans Mono" pitchFamily="49" charset="0"/>
                </a:endParaRPr>
              </a:p>
            </p:txBody>
          </p:sp>
          <p:sp>
            <p:nvSpPr>
              <p:cNvPr id="31" name="正方形/長方形 30"/>
              <p:cNvSpPr/>
              <p:nvPr/>
            </p:nvSpPr>
            <p:spPr>
              <a:xfrm>
                <a:off x="5940152" y="5877272"/>
                <a:ext cx="1362075" cy="9525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800">
                  <a:latin typeface="+mn-ea"/>
                  <a:cs typeface="DejaVu Sans Mono" pitchFamily="49" charset="0"/>
                </a:endParaRPr>
              </a:p>
            </p:txBody>
          </p:sp>
          <p:sp>
            <p:nvSpPr>
              <p:cNvPr id="32" name="正方形/長方形 31"/>
              <p:cNvSpPr/>
              <p:nvPr/>
            </p:nvSpPr>
            <p:spPr>
              <a:xfrm>
                <a:off x="5946229" y="3789040"/>
                <a:ext cx="1362075"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800">
                  <a:latin typeface="+mn-ea"/>
                  <a:cs typeface="DejaVu Sans Mono" pitchFamily="49" charset="0"/>
                </a:endParaRPr>
              </a:p>
            </p:txBody>
          </p:sp>
          <p:sp>
            <p:nvSpPr>
              <p:cNvPr id="33" name="角丸四角形 32"/>
              <p:cNvSpPr/>
              <p:nvPr/>
            </p:nvSpPr>
            <p:spPr>
              <a:xfrm>
                <a:off x="6012904" y="3917429"/>
                <a:ext cx="1228725" cy="447675"/>
              </a:xfrm>
              <a:prstGeom prst="roundRect">
                <a:avLst/>
              </a:prstGeom>
            </p:spPr>
            <p:style>
              <a:lnRef idx="2">
                <a:schemeClr val="accent2"/>
              </a:lnRef>
              <a:fillRef idx="1">
                <a:schemeClr val="lt1"/>
              </a:fillRef>
              <a:effectRef idx="0">
                <a:schemeClr val="accent2"/>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000" dirty="0" smtClean="0">
                    <a:latin typeface="+mn-ea"/>
                    <a:cs typeface="DejaVu Sans Mono" pitchFamily="49" charset="0"/>
                  </a:rPr>
                  <a:t>Load Balancer</a:t>
                </a:r>
              </a:p>
              <a:p>
                <a:pPr algn="ctr"/>
                <a:r>
                  <a:rPr kumimoji="1" lang="en-US" altLang="ja-JP" sz="1000" dirty="0" smtClean="0">
                    <a:latin typeface="+mn-ea"/>
                    <a:cs typeface="DejaVu Sans Mono" pitchFamily="49" charset="0"/>
                  </a:rPr>
                  <a:t>(</a:t>
                </a:r>
                <a:r>
                  <a:rPr kumimoji="1" lang="en-US" altLang="ja-JP" sz="1000" dirty="0" err="1" smtClean="0">
                    <a:latin typeface="+mn-ea"/>
                    <a:cs typeface="DejaVu Sans Mono" pitchFamily="49" charset="0"/>
                  </a:rPr>
                  <a:t>nginx</a:t>
                </a:r>
                <a:r>
                  <a:rPr kumimoji="1" lang="en-US" altLang="ja-JP" sz="1000" dirty="0" smtClean="0">
                    <a:latin typeface="+mn-ea"/>
                    <a:cs typeface="DejaVu Sans Mono" pitchFamily="49" charset="0"/>
                  </a:rPr>
                  <a:t>)</a:t>
                </a:r>
                <a:endParaRPr kumimoji="1" lang="ja-JP" altLang="en-US" sz="1000" dirty="0">
                  <a:latin typeface="+mn-ea"/>
                  <a:cs typeface="DejaVu Sans Mono" pitchFamily="49" charset="0"/>
                </a:endParaRPr>
              </a:p>
            </p:txBody>
          </p:sp>
          <p:sp>
            <p:nvSpPr>
              <p:cNvPr id="34" name="円柱 33"/>
              <p:cNvSpPr/>
              <p:nvPr/>
            </p:nvSpPr>
            <p:spPr>
              <a:xfrm>
                <a:off x="6012160" y="6010622"/>
                <a:ext cx="1213867" cy="742951"/>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dirty="0" smtClean="0">
                    <a:latin typeface="+mn-ea"/>
                    <a:cs typeface="DejaVu Sans Mono" pitchFamily="49" charset="0"/>
                  </a:rPr>
                  <a:t>Database Server</a:t>
                </a:r>
              </a:p>
              <a:p>
                <a:pPr algn="ctr"/>
                <a:r>
                  <a:rPr lang="en-US" altLang="ja-JP" sz="1000" dirty="0" smtClean="0">
                    <a:latin typeface="+mn-ea"/>
                    <a:cs typeface="DejaVu Sans Mono" pitchFamily="49" charset="0"/>
                  </a:rPr>
                  <a:t>(</a:t>
                </a:r>
                <a:r>
                  <a:rPr lang="en-US" altLang="ja-JP" sz="1000" dirty="0" err="1" smtClean="0">
                    <a:latin typeface="+mn-ea"/>
                    <a:cs typeface="DejaVu Sans Mono" pitchFamily="49" charset="0"/>
                  </a:rPr>
                  <a:t>MySQL</a:t>
                </a:r>
                <a:r>
                  <a:rPr lang="en-US" altLang="ja-JP" sz="1000" dirty="0" smtClean="0">
                    <a:latin typeface="+mn-ea"/>
                    <a:cs typeface="DejaVu Sans Mono" pitchFamily="49" charset="0"/>
                  </a:rPr>
                  <a:t>)</a:t>
                </a:r>
                <a:endParaRPr kumimoji="1" lang="ja-JP" altLang="en-US" sz="1000" dirty="0">
                  <a:latin typeface="+mn-ea"/>
                  <a:cs typeface="DejaVu Sans Mono" pitchFamily="49" charset="0"/>
                </a:endParaRPr>
              </a:p>
            </p:txBody>
          </p:sp>
          <p:cxnSp>
            <p:nvCxnSpPr>
              <p:cNvPr id="35" name="直線コネクタ 34"/>
              <p:cNvCxnSpPr>
                <a:stCxn id="29" idx="0"/>
                <a:endCxn id="30" idx="2"/>
              </p:cNvCxnSpPr>
              <p:nvPr/>
            </p:nvCxnSpPr>
            <p:spPr>
              <a:xfrm flipV="1">
                <a:off x="5186363" y="4926309"/>
                <a:ext cx="0" cy="64791"/>
              </a:xfrm>
              <a:prstGeom prst="line">
                <a:avLst/>
              </a:prstGeom>
              <a:ln w="19050"/>
            </p:spPr>
            <p:style>
              <a:lnRef idx="1">
                <a:schemeClr val="dk1"/>
              </a:lnRef>
              <a:fillRef idx="0">
                <a:schemeClr val="dk1"/>
              </a:fillRef>
              <a:effectRef idx="0">
                <a:schemeClr val="dk1"/>
              </a:effectRef>
              <a:fontRef idx="minor">
                <a:schemeClr val="tx1"/>
              </a:fontRef>
            </p:style>
          </p:cxnSp>
          <p:cxnSp>
            <p:nvCxnSpPr>
              <p:cNvPr id="36" name="直線コネクタ 16"/>
              <p:cNvCxnSpPr>
                <a:stCxn id="30" idx="0"/>
                <a:endCxn id="33" idx="2"/>
              </p:cNvCxnSpPr>
              <p:nvPr/>
            </p:nvCxnSpPr>
            <p:spPr>
              <a:xfrm rot="5400000" flipH="1" flipV="1">
                <a:off x="5798605" y="3752862"/>
                <a:ext cx="216420" cy="1440904"/>
              </a:xfrm>
              <a:prstGeom prst="bentConnector3">
                <a:avLst>
                  <a:gd name="adj1" fmla="val 50000"/>
                </a:avLst>
              </a:prstGeom>
              <a:ln w="19050"/>
            </p:spPr>
            <p:style>
              <a:lnRef idx="1">
                <a:schemeClr val="dk1"/>
              </a:lnRef>
              <a:fillRef idx="0">
                <a:schemeClr val="dk1"/>
              </a:fillRef>
              <a:effectRef idx="0">
                <a:schemeClr val="dk1"/>
              </a:effectRef>
              <a:fontRef idx="minor">
                <a:schemeClr val="tx1"/>
              </a:fontRef>
            </p:style>
          </p:cxnSp>
          <p:cxnSp>
            <p:nvCxnSpPr>
              <p:cNvPr id="37" name="直線コネクタ 17"/>
              <p:cNvCxnSpPr>
                <a:stCxn id="34" idx="0"/>
                <a:endCxn id="29" idx="2"/>
              </p:cNvCxnSpPr>
              <p:nvPr/>
            </p:nvCxnSpPr>
            <p:spPr>
              <a:xfrm rot="16200000" flipV="1">
                <a:off x="5667465" y="5244730"/>
                <a:ext cx="470529" cy="1432731"/>
              </a:xfrm>
              <a:prstGeom prst="bentConnector3">
                <a:avLst>
                  <a:gd name="adj1" fmla="val 50000"/>
                </a:avLst>
              </a:prstGeom>
              <a:ln w="19050"/>
            </p:spPr>
            <p:style>
              <a:lnRef idx="1">
                <a:schemeClr val="dk1"/>
              </a:lnRef>
              <a:fillRef idx="0">
                <a:schemeClr val="dk1"/>
              </a:fillRef>
              <a:effectRef idx="0">
                <a:schemeClr val="dk1"/>
              </a:effectRef>
              <a:fontRef idx="minor">
                <a:schemeClr val="tx1"/>
              </a:fontRef>
            </p:style>
          </p:cxnSp>
          <p:sp>
            <p:nvSpPr>
              <p:cNvPr id="38" name="円/楕円 37"/>
              <p:cNvSpPr/>
              <p:nvPr/>
            </p:nvSpPr>
            <p:spPr>
              <a:xfrm>
                <a:off x="4600575" y="5502374"/>
                <a:ext cx="120089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dirty="0" smtClean="0">
                    <a:latin typeface="+mn-ea"/>
                    <a:cs typeface="DejaVu Sans Mono" pitchFamily="49" charset="0"/>
                  </a:rPr>
                  <a:t>Application</a:t>
                </a:r>
              </a:p>
            </p:txBody>
          </p:sp>
          <p:sp>
            <p:nvSpPr>
              <p:cNvPr id="39" name="正方形/長方形 38"/>
              <p:cNvSpPr/>
              <p:nvPr/>
            </p:nvSpPr>
            <p:spPr>
              <a:xfrm>
                <a:off x="5945485" y="4514850"/>
                <a:ext cx="1362075" cy="12763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800">
                  <a:latin typeface="+mn-ea"/>
                  <a:cs typeface="DejaVu Sans Mono" pitchFamily="49" charset="0"/>
                </a:endParaRPr>
              </a:p>
            </p:txBody>
          </p:sp>
          <p:sp>
            <p:nvSpPr>
              <p:cNvPr id="40" name="角丸四角形 39"/>
              <p:cNvSpPr/>
              <p:nvPr/>
            </p:nvSpPr>
            <p:spPr>
              <a:xfrm>
                <a:off x="6012160" y="4991100"/>
                <a:ext cx="1228725" cy="734731"/>
              </a:xfrm>
              <a:prstGeom prst="roundRect">
                <a:avLst/>
              </a:prstGeom>
              <a:solidFill>
                <a:schemeClr val="accent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wrap="non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dirty="0" smtClean="0">
                    <a:latin typeface="+mn-ea"/>
                    <a:cs typeface="DejaVu Sans Mono" pitchFamily="49" charset="0"/>
                  </a:rPr>
                  <a:t>Application Server</a:t>
                </a:r>
              </a:p>
              <a:p>
                <a:pPr algn="ctr"/>
                <a:r>
                  <a:rPr lang="en-US" altLang="ja-JP" sz="1000" dirty="0" smtClean="0">
                    <a:latin typeface="+mn-ea"/>
                    <a:cs typeface="DejaVu Sans Mono" pitchFamily="49" charset="0"/>
                  </a:rPr>
                  <a:t>(Tomcat)</a:t>
                </a:r>
                <a:endParaRPr kumimoji="1" lang="en-US" altLang="ja-JP" sz="1000" dirty="0">
                  <a:latin typeface="+mn-ea"/>
                  <a:cs typeface="DejaVu Sans Mono" pitchFamily="49" charset="0"/>
                </a:endParaRPr>
              </a:p>
              <a:p>
                <a:pPr algn="ctr"/>
                <a:endParaRPr kumimoji="1" lang="ja-JP" altLang="en-US" sz="1000" dirty="0">
                  <a:latin typeface="+mn-ea"/>
                  <a:cs typeface="DejaVu Sans Mono" pitchFamily="49" charset="0"/>
                </a:endParaRPr>
              </a:p>
            </p:txBody>
          </p:sp>
          <p:sp>
            <p:nvSpPr>
              <p:cNvPr id="41" name="角丸四角形 40"/>
              <p:cNvSpPr/>
              <p:nvPr/>
            </p:nvSpPr>
            <p:spPr>
              <a:xfrm>
                <a:off x="6012160" y="4581524"/>
                <a:ext cx="1228725" cy="34478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000" dirty="0">
                    <a:latin typeface="+mn-ea"/>
                    <a:cs typeface="DejaVu Sans Mono" pitchFamily="49" charset="0"/>
                  </a:rPr>
                  <a:t>Web </a:t>
                </a:r>
                <a:r>
                  <a:rPr lang="en-US" altLang="ja-JP" sz="1000" dirty="0" smtClean="0">
                    <a:latin typeface="+mn-ea"/>
                    <a:cs typeface="DejaVu Sans Mono" pitchFamily="49" charset="0"/>
                  </a:rPr>
                  <a:t>S</a:t>
                </a:r>
                <a:r>
                  <a:rPr kumimoji="1" lang="en-US" altLang="ja-JP" sz="1000" dirty="0" smtClean="0">
                    <a:latin typeface="+mn-ea"/>
                    <a:cs typeface="DejaVu Sans Mono" pitchFamily="49" charset="0"/>
                  </a:rPr>
                  <a:t>erver</a:t>
                </a:r>
              </a:p>
              <a:p>
                <a:pPr algn="ctr"/>
                <a:r>
                  <a:rPr lang="en-US" altLang="ja-JP" sz="1000" dirty="0" smtClean="0">
                    <a:latin typeface="+mn-ea"/>
                    <a:cs typeface="DejaVu Sans Mono" pitchFamily="49" charset="0"/>
                  </a:rPr>
                  <a:t>(Apache2)</a:t>
                </a:r>
                <a:endParaRPr kumimoji="1" lang="ja-JP" altLang="en-US" sz="1000" dirty="0">
                  <a:latin typeface="+mn-ea"/>
                  <a:cs typeface="DejaVu Sans Mono" pitchFamily="49" charset="0"/>
                </a:endParaRPr>
              </a:p>
            </p:txBody>
          </p:sp>
          <p:cxnSp>
            <p:nvCxnSpPr>
              <p:cNvPr id="42" name="直線コネクタ 41"/>
              <p:cNvCxnSpPr>
                <a:stCxn id="40" idx="0"/>
                <a:endCxn id="41" idx="2"/>
              </p:cNvCxnSpPr>
              <p:nvPr/>
            </p:nvCxnSpPr>
            <p:spPr>
              <a:xfrm flipV="1">
                <a:off x="6626523" y="4926309"/>
                <a:ext cx="0" cy="64791"/>
              </a:xfrm>
              <a:prstGeom prst="line">
                <a:avLst/>
              </a:prstGeom>
              <a:ln w="19050"/>
            </p:spPr>
            <p:style>
              <a:lnRef idx="1">
                <a:schemeClr val="dk1"/>
              </a:lnRef>
              <a:fillRef idx="0">
                <a:schemeClr val="dk1"/>
              </a:fillRef>
              <a:effectRef idx="0">
                <a:schemeClr val="dk1"/>
              </a:effectRef>
              <a:fontRef idx="minor">
                <a:schemeClr val="tx1"/>
              </a:fontRef>
            </p:style>
          </p:cxnSp>
          <p:sp>
            <p:nvSpPr>
              <p:cNvPr id="43" name="円/楕円 42"/>
              <p:cNvSpPr/>
              <p:nvPr/>
            </p:nvSpPr>
            <p:spPr>
              <a:xfrm>
                <a:off x="6040735" y="5502374"/>
                <a:ext cx="120089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dirty="0" smtClean="0">
                    <a:latin typeface="+mn-ea"/>
                    <a:cs typeface="DejaVu Sans Mono" pitchFamily="49" charset="0"/>
                  </a:rPr>
                  <a:t>Application</a:t>
                </a:r>
              </a:p>
            </p:txBody>
          </p:sp>
          <p:sp>
            <p:nvSpPr>
              <p:cNvPr id="44" name="正方形/長方形 43"/>
              <p:cNvSpPr/>
              <p:nvPr/>
            </p:nvSpPr>
            <p:spPr>
              <a:xfrm>
                <a:off x="7380312" y="4514850"/>
                <a:ext cx="1362075" cy="12763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800">
                  <a:latin typeface="+mn-ea"/>
                  <a:cs typeface="DejaVu Sans Mono" pitchFamily="49" charset="0"/>
                </a:endParaRPr>
              </a:p>
            </p:txBody>
          </p:sp>
          <p:sp>
            <p:nvSpPr>
              <p:cNvPr id="45" name="角丸四角形 44"/>
              <p:cNvSpPr/>
              <p:nvPr/>
            </p:nvSpPr>
            <p:spPr>
              <a:xfrm>
                <a:off x="7446987" y="4991100"/>
                <a:ext cx="1228725" cy="734731"/>
              </a:xfrm>
              <a:prstGeom prst="roundRect">
                <a:avLst/>
              </a:prstGeom>
              <a:solidFill>
                <a:schemeClr val="accent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wrap="non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dirty="0" smtClean="0">
                    <a:latin typeface="+mn-ea"/>
                    <a:cs typeface="DejaVu Sans Mono" pitchFamily="49" charset="0"/>
                  </a:rPr>
                  <a:t>Application Server</a:t>
                </a:r>
              </a:p>
              <a:p>
                <a:pPr algn="ctr"/>
                <a:r>
                  <a:rPr lang="en-US" altLang="ja-JP" sz="1000" dirty="0" smtClean="0">
                    <a:latin typeface="+mn-ea"/>
                    <a:cs typeface="DejaVu Sans Mono" pitchFamily="49" charset="0"/>
                  </a:rPr>
                  <a:t>(Tomcat)</a:t>
                </a:r>
                <a:endParaRPr kumimoji="1" lang="en-US" altLang="ja-JP" sz="1000" dirty="0">
                  <a:latin typeface="+mn-ea"/>
                  <a:cs typeface="DejaVu Sans Mono" pitchFamily="49" charset="0"/>
                </a:endParaRPr>
              </a:p>
              <a:p>
                <a:pPr algn="ctr"/>
                <a:endParaRPr kumimoji="1" lang="ja-JP" altLang="en-US" sz="1000" dirty="0">
                  <a:latin typeface="+mn-ea"/>
                  <a:cs typeface="DejaVu Sans Mono" pitchFamily="49" charset="0"/>
                </a:endParaRPr>
              </a:p>
            </p:txBody>
          </p:sp>
          <p:sp>
            <p:nvSpPr>
              <p:cNvPr id="46" name="角丸四角形 45"/>
              <p:cNvSpPr/>
              <p:nvPr/>
            </p:nvSpPr>
            <p:spPr>
              <a:xfrm>
                <a:off x="7446987" y="4581524"/>
                <a:ext cx="1228725" cy="34478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000" dirty="0">
                    <a:latin typeface="+mn-ea"/>
                    <a:cs typeface="DejaVu Sans Mono" pitchFamily="49" charset="0"/>
                  </a:rPr>
                  <a:t>Web </a:t>
                </a:r>
                <a:r>
                  <a:rPr lang="en-US" altLang="ja-JP" sz="1000" dirty="0" smtClean="0">
                    <a:latin typeface="+mn-ea"/>
                    <a:cs typeface="DejaVu Sans Mono" pitchFamily="49" charset="0"/>
                  </a:rPr>
                  <a:t>S</a:t>
                </a:r>
                <a:r>
                  <a:rPr kumimoji="1" lang="en-US" altLang="ja-JP" sz="1000" dirty="0" smtClean="0">
                    <a:latin typeface="+mn-ea"/>
                    <a:cs typeface="DejaVu Sans Mono" pitchFamily="49" charset="0"/>
                  </a:rPr>
                  <a:t>erver</a:t>
                </a:r>
              </a:p>
              <a:p>
                <a:pPr algn="ctr"/>
                <a:r>
                  <a:rPr lang="en-US" altLang="ja-JP" sz="1000" dirty="0" smtClean="0">
                    <a:latin typeface="+mn-ea"/>
                    <a:cs typeface="DejaVu Sans Mono" pitchFamily="49" charset="0"/>
                  </a:rPr>
                  <a:t>(Apache2)</a:t>
                </a:r>
                <a:endParaRPr kumimoji="1" lang="ja-JP" altLang="en-US" sz="1000" dirty="0">
                  <a:latin typeface="+mn-ea"/>
                  <a:cs typeface="DejaVu Sans Mono" pitchFamily="49" charset="0"/>
                </a:endParaRPr>
              </a:p>
            </p:txBody>
          </p:sp>
          <p:cxnSp>
            <p:nvCxnSpPr>
              <p:cNvPr id="47" name="直線コネクタ 46"/>
              <p:cNvCxnSpPr>
                <a:stCxn id="45" idx="0"/>
                <a:endCxn id="46" idx="2"/>
              </p:cNvCxnSpPr>
              <p:nvPr/>
            </p:nvCxnSpPr>
            <p:spPr>
              <a:xfrm flipV="1">
                <a:off x="8061350" y="4926309"/>
                <a:ext cx="0" cy="64791"/>
              </a:xfrm>
              <a:prstGeom prst="line">
                <a:avLst/>
              </a:prstGeom>
              <a:ln w="19050"/>
            </p:spPr>
            <p:style>
              <a:lnRef idx="1">
                <a:schemeClr val="dk1"/>
              </a:lnRef>
              <a:fillRef idx="0">
                <a:schemeClr val="dk1"/>
              </a:fillRef>
              <a:effectRef idx="0">
                <a:schemeClr val="dk1"/>
              </a:effectRef>
              <a:fontRef idx="minor">
                <a:schemeClr val="tx1"/>
              </a:fontRef>
            </p:style>
          </p:cxnSp>
          <p:sp>
            <p:nvSpPr>
              <p:cNvPr id="48" name="円/楕円 47"/>
              <p:cNvSpPr/>
              <p:nvPr/>
            </p:nvSpPr>
            <p:spPr>
              <a:xfrm>
                <a:off x="7475562" y="5502374"/>
                <a:ext cx="120089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dirty="0" smtClean="0">
                    <a:latin typeface="+mn-ea"/>
                    <a:cs typeface="DejaVu Sans Mono" pitchFamily="49" charset="0"/>
                  </a:rPr>
                  <a:t>Application</a:t>
                </a:r>
              </a:p>
            </p:txBody>
          </p:sp>
          <p:cxnSp>
            <p:nvCxnSpPr>
              <p:cNvPr id="49" name="直線コネクタ 29"/>
              <p:cNvCxnSpPr>
                <a:stCxn id="41" idx="0"/>
                <a:endCxn id="33" idx="2"/>
              </p:cNvCxnSpPr>
              <p:nvPr/>
            </p:nvCxnSpPr>
            <p:spPr>
              <a:xfrm rot="5400000" flipH="1" flipV="1">
                <a:off x="6518685" y="4472942"/>
                <a:ext cx="216420" cy="744"/>
              </a:xfrm>
              <a:prstGeom prst="bentConnector3">
                <a:avLst>
                  <a:gd name="adj1" fmla="val 50000"/>
                </a:avLst>
              </a:prstGeom>
              <a:ln w="19050"/>
            </p:spPr>
            <p:style>
              <a:lnRef idx="1">
                <a:schemeClr val="dk1"/>
              </a:lnRef>
              <a:fillRef idx="0">
                <a:schemeClr val="dk1"/>
              </a:fillRef>
              <a:effectRef idx="0">
                <a:schemeClr val="dk1"/>
              </a:effectRef>
              <a:fontRef idx="minor">
                <a:schemeClr val="tx1"/>
              </a:fontRef>
            </p:style>
          </p:cxnSp>
          <p:cxnSp>
            <p:nvCxnSpPr>
              <p:cNvPr id="50" name="直線コネクタ 30"/>
              <p:cNvCxnSpPr>
                <a:stCxn id="46" idx="0"/>
                <a:endCxn id="33" idx="2"/>
              </p:cNvCxnSpPr>
              <p:nvPr/>
            </p:nvCxnSpPr>
            <p:spPr>
              <a:xfrm rot="16200000" flipV="1">
                <a:off x="7236099" y="3756272"/>
                <a:ext cx="216420" cy="1434083"/>
              </a:xfrm>
              <a:prstGeom prst="bentConnector3">
                <a:avLst>
                  <a:gd name="adj1" fmla="val 50000"/>
                </a:avLst>
              </a:prstGeom>
              <a:ln w="19050"/>
            </p:spPr>
            <p:style>
              <a:lnRef idx="1">
                <a:schemeClr val="dk1"/>
              </a:lnRef>
              <a:fillRef idx="0">
                <a:schemeClr val="dk1"/>
              </a:fillRef>
              <a:effectRef idx="0">
                <a:schemeClr val="dk1"/>
              </a:effectRef>
              <a:fontRef idx="minor">
                <a:schemeClr val="tx1"/>
              </a:fontRef>
            </p:style>
          </p:cxnSp>
          <p:cxnSp>
            <p:nvCxnSpPr>
              <p:cNvPr id="51" name="直線コネクタ 31"/>
              <p:cNvCxnSpPr>
                <a:stCxn id="34" idx="0"/>
                <a:endCxn id="40" idx="2"/>
              </p:cNvCxnSpPr>
              <p:nvPr/>
            </p:nvCxnSpPr>
            <p:spPr>
              <a:xfrm rot="5400000" flipH="1" flipV="1">
                <a:off x="6387544" y="5957382"/>
                <a:ext cx="470529" cy="7429"/>
              </a:xfrm>
              <a:prstGeom prst="bentConnector3">
                <a:avLst>
                  <a:gd name="adj1" fmla="val 50000"/>
                </a:avLst>
              </a:prstGeom>
              <a:ln w="19050"/>
            </p:spPr>
            <p:style>
              <a:lnRef idx="1">
                <a:schemeClr val="dk1"/>
              </a:lnRef>
              <a:fillRef idx="0">
                <a:schemeClr val="dk1"/>
              </a:fillRef>
              <a:effectRef idx="0">
                <a:schemeClr val="dk1"/>
              </a:effectRef>
              <a:fontRef idx="minor">
                <a:schemeClr val="tx1"/>
              </a:fontRef>
            </p:style>
          </p:cxnSp>
          <p:cxnSp>
            <p:nvCxnSpPr>
              <p:cNvPr id="52" name="直線コネクタ 32"/>
              <p:cNvCxnSpPr>
                <a:stCxn id="34" idx="0"/>
                <a:endCxn id="45" idx="2"/>
              </p:cNvCxnSpPr>
              <p:nvPr/>
            </p:nvCxnSpPr>
            <p:spPr>
              <a:xfrm rot="5400000" flipH="1" flipV="1">
                <a:off x="7104958" y="5239968"/>
                <a:ext cx="470529" cy="1442256"/>
              </a:xfrm>
              <a:prstGeom prst="bentConnector3">
                <a:avLst>
                  <a:gd name="adj1" fmla="val 50000"/>
                </a:avLst>
              </a:prstGeom>
              <a:ln w="19050"/>
            </p:spPr>
            <p:style>
              <a:lnRef idx="1">
                <a:schemeClr val="dk1"/>
              </a:lnRef>
              <a:fillRef idx="0">
                <a:schemeClr val="dk1"/>
              </a:fillRef>
              <a:effectRef idx="0">
                <a:schemeClr val="dk1"/>
              </a:effectRef>
              <a:fontRef idx="minor">
                <a:schemeClr val="tx1"/>
              </a:fontRef>
            </p:style>
          </p:cxnSp>
        </p:grpSp>
        <p:sp>
          <p:nvSpPr>
            <p:cNvPr id="14" name="正方形/長方形 13"/>
            <p:cNvSpPr/>
            <p:nvPr/>
          </p:nvSpPr>
          <p:spPr>
            <a:xfrm>
              <a:off x="3952303" y="4077072"/>
              <a:ext cx="4824536" cy="151216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sz="1100">
                <a:latin typeface="+mn-ea"/>
                <a:cs typeface="DejaVu Sans Mono" pitchFamily="49" charset="0"/>
              </a:endParaRPr>
            </a:p>
          </p:txBody>
        </p:sp>
        <p:sp>
          <p:nvSpPr>
            <p:cNvPr id="15" name="テキスト ボックス 14"/>
            <p:cNvSpPr txBox="1"/>
            <p:nvPr/>
          </p:nvSpPr>
          <p:spPr>
            <a:xfrm>
              <a:off x="7237634" y="4149080"/>
              <a:ext cx="1469842" cy="486174"/>
            </a:xfrm>
            <a:prstGeom prst="rect">
              <a:avLst/>
            </a:prstGeom>
            <a:noFill/>
          </p:spPr>
          <p:txBody>
            <a:bodyPr wrap="none" rtlCol="0">
              <a:spAutoFit/>
            </a:bodyPr>
            <a:lstStyle/>
            <a:p>
              <a:pPr algn="ctr"/>
              <a:r>
                <a:rPr lang="ja-JP" altLang="en-US" dirty="0" smtClean="0">
                  <a:latin typeface="+mn-ea"/>
                  <a:ea typeface="+mn-ea"/>
                  <a:cs typeface="DejaVu Sans Mono" pitchFamily="49" charset="0"/>
                </a:rPr>
                <a:t>演習課題</a:t>
              </a:r>
              <a:endParaRPr kumimoji="1" lang="ja-JP" altLang="en-US" dirty="0">
                <a:latin typeface="+mn-ea"/>
                <a:ea typeface="+mn-ea"/>
                <a:cs typeface="DejaVu Sans Mono" pitchFamily="49" charset="0"/>
              </a:endParaRPr>
            </a:p>
          </p:txBody>
        </p:sp>
        <p:sp>
          <p:nvSpPr>
            <p:cNvPr id="16" name="スマイル 15"/>
            <p:cNvSpPr/>
            <p:nvPr/>
          </p:nvSpPr>
          <p:spPr>
            <a:xfrm>
              <a:off x="3923928" y="6021288"/>
              <a:ext cx="720080" cy="648072"/>
            </a:xfrm>
            <a:prstGeom prst="smileyFac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1100">
                <a:latin typeface="+mn-ea"/>
                <a:cs typeface="DejaVu Sans Mono" pitchFamily="49" charset="0"/>
              </a:endParaRPr>
            </a:p>
          </p:txBody>
        </p:sp>
        <p:sp>
          <p:nvSpPr>
            <p:cNvPr id="17" name="テキスト ボックス 16"/>
            <p:cNvSpPr txBox="1"/>
            <p:nvPr/>
          </p:nvSpPr>
          <p:spPr>
            <a:xfrm>
              <a:off x="3752098" y="5589239"/>
              <a:ext cx="1163624" cy="486174"/>
            </a:xfrm>
            <a:prstGeom prst="rect">
              <a:avLst/>
            </a:prstGeom>
            <a:noFill/>
          </p:spPr>
          <p:txBody>
            <a:bodyPr wrap="none" rtlCol="0">
              <a:spAutoFit/>
            </a:bodyPr>
            <a:lstStyle/>
            <a:p>
              <a:pPr algn="ctr"/>
              <a:r>
                <a:rPr lang="ja-JP" altLang="en-US" dirty="0" smtClean="0">
                  <a:latin typeface="+mn-ea"/>
                  <a:ea typeface="+mn-ea"/>
                  <a:cs typeface="DejaVu Sans Mono" pitchFamily="49" charset="0"/>
                </a:rPr>
                <a:t>受講生</a:t>
              </a:r>
              <a:endParaRPr kumimoji="1" lang="ja-JP" altLang="en-US" dirty="0">
                <a:latin typeface="+mn-ea"/>
                <a:ea typeface="+mn-ea"/>
                <a:cs typeface="DejaVu Sans Mono" pitchFamily="49" charset="0"/>
              </a:endParaRPr>
            </a:p>
          </p:txBody>
        </p:sp>
        <p:sp>
          <p:nvSpPr>
            <p:cNvPr id="18" name="星 12 17"/>
            <p:cNvSpPr/>
            <p:nvPr/>
          </p:nvSpPr>
          <p:spPr>
            <a:xfrm>
              <a:off x="3739379" y="825256"/>
              <a:ext cx="2099774" cy="1798563"/>
            </a:xfrm>
            <a:prstGeom prst="star12">
              <a:avLst/>
            </a:prstGeom>
            <a:solidFill>
              <a:srgbClr val="FF0000"/>
            </a:solidFill>
            <a:ln>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effectLst>
                    <a:outerShdw blurRad="38100" dist="38100" dir="2700000" algn="tl">
                      <a:srgbClr val="000000">
                        <a:alpha val="43137"/>
                      </a:srgbClr>
                    </a:outerShdw>
                  </a:effectLst>
                  <a:latin typeface="+mn-ea"/>
                  <a:cs typeface="DejaVu Sans Mono" pitchFamily="49" charset="0"/>
                </a:rPr>
                <a:t>①</a:t>
              </a:r>
              <a:r>
                <a:rPr lang="en-US" altLang="ja-JP" dirty="0" smtClean="0">
                  <a:effectLst>
                    <a:outerShdw blurRad="38100" dist="38100" dir="2700000" algn="tl">
                      <a:srgbClr val="000000">
                        <a:alpha val="43137"/>
                      </a:srgbClr>
                    </a:outerShdw>
                  </a:effectLst>
                  <a:latin typeface="+mn-ea"/>
                  <a:cs typeface="DejaVu Sans Mono" pitchFamily="49" charset="0"/>
                </a:rPr>
                <a:t/>
              </a:r>
              <a:br>
                <a:rPr lang="en-US" altLang="ja-JP" dirty="0" smtClean="0">
                  <a:effectLst>
                    <a:outerShdw blurRad="38100" dist="38100" dir="2700000" algn="tl">
                      <a:srgbClr val="000000">
                        <a:alpha val="43137"/>
                      </a:srgbClr>
                    </a:outerShdw>
                  </a:effectLst>
                  <a:latin typeface="+mn-ea"/>
                  <a:cs typeface="DejaVu Sans Mono" pitchFamily="49" charset="0"/>
                </a:rPr>
              </a:br>
              <a:r>
                <a:rPr kumimoji="1" lang="ja-JP" altLang="en-US" dirty="0" smtClean="0">
                  <a:effectLst>
                    <a:outerShdw blurRad="38100" dist="38100" dir="2700000" algn="tl">
                      <a:srgbClr val="000000">
                        <a:alpha val="43137"/>
                      </a:srgbClr>
                    </a:outerShdw>
                  </a:effectLst>
                  <a:latin typeface="+mn-ea"/>
                  <a:cs typeface="DejaVu Sans Mono" pitchFamily="49" charset="0"/>
                </a:rPr>
                <a:t>障害</a:t>
              </a:r>
              <a:r>
                <a:rPr kumimoji="1" lang="en-US" altLang="ja-JP" dirty="0" smtClean="0">
                  <a:effectLst>
                    <a:outerShdw blurRad="38100" dist="38100" dir="2700000" algn="tl">
                      <a:srgbClr val="000000">
                        <a:alpha val="43137"/>
                      </a:srgbClr>
                    </a:outerShdw>
                  </a:effectLst>
                  <a:latin typeface="+mn-ea"/>
                  <a:cs typeface="DejaVu Sans Mono" pitchFamily="49" charset="0"/>
                </a:rPr>
                <a:t/>
              </a:r>
              <a:br>
                <a:rPr kumimoji="1" lang="en-US" altLang="ja-JP" dirty="0" smtClean="0">
                  <a:effectLst>
                    <a:outerShdw blurRad="38100" dist="38100" dir="2700000" algn="tl">
                      <a:srgbClr val="000000">
                        <a:alpha val="43137"/>
                      </a:srgbClr>
                    </a:outerShdw>
                  </a:effectLst>
                  <a:latin typeface="+mn-ea"/>
                  <a:cs typeface="DejaVu Sans Mono" pitchFamily="49" charset="0"/>
                </a:rPr>
              </a:br>
              <a:r>
                <a:rPr kumimoji="1" lang="ja-JP" altLang="en-US" dirty="0" smtClean="0">
                  <a:effectLst>
                    <a:outerShdw blurRad="38100" dist="38100" dir="2700000" algn="tl">
                      <a:srgbClr val="000000">
                        <a:alpha val="43137"/>
                      </a:srgbClr>
                    </a:outerShdw>
                  </a:effectLst>
                  <a:latin typeface="+mn-ea"/>
                  <a:cs typeface="DejaVu Sans Mono" pitchFamily="49" charset="0"/>
                </a:rPr>
                <a:t>発生</a:t>
              </a:r>
              <a:endParaRPr kumimoji="1" lang="ja-JP" altLang="en-US" dirty="0">
                <a:effectLst>
                  <a:outerShdw blurRad="38100" dist="38100" dir="2700000" algn="tl">
                    <a:srgbClr val="000000">
                      <a:alpha val="43137"/>
                    </a:srgbClr>
                  </a:outerShdw>
                </a:effectLst>
                <a:latin typeface="+mn-ea"/>
                <a:cs typeface="DejaVu Sans Mono" pitchFamily="49" charset="0"/>
              </a:endParaRPr>
            </a:p>
          </p:txBody>
        </p:sp>
        <p:sp>
          <p:nvSpPr>
            <p:cNvPr id="19" name="右矢印 18"/>
            <p:cNvSpPr/>
            <p:nvPr/>
          </p:nvSpPr>
          <p:spPr>
            <a:xfrm>
              <a:off x="2152103" y="1340768"/>
              <a:ext cx="2016224" cy="936104"/>
            </a:xfrm>
            <a:prstGeom prst="rightArrow">
              <a:avLst/>
            </a:prstGeom>
            <a:solidFill>
              <a:srgbClr val="FFC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dirty="0" smtClean="0">
                  <a:solidFill>
                    <a:schemeClr val="tx1"/>
                  </a:solidFill>
                  <a:effectLst>
                    <a:outerShdw blurRad="38100" dist="38100" dir="2700000" algn="tl">
                      <a:srgbClr val="000000">
                        <a:alpha val="43137"/>
                      </a:srgbClr>
                    </a:outerShdw>
                  </a:effectLst>
                  <a:latin typeface="+mn-ea"/>
                  <a:cs typeface="DejaVu Sans Mono" pitchFamily="49" charset="0"/>
                </a:rPr>
                <a:t>②</a:t>
              </a:r>
              <a:r>
                <a:rPr kumimoji="1" lang="ja-JP" altLang="en-US" dirty="0" smtClean="0">
                  <a:solidFill>
                    <a:schemeClr val="tx1"/>
                  </a:solidFill>
                  <a:effectLst>
                    <a:outerShdw blurRad="38100" dist="38100" dir="2700000" algn="tl">
                      <a:srgbClr val="000000">
                        <a:alpha val="43137"/>
                      </a:srgbClr>
                    </a:outerShdw>
                  </a:effectLst>
                  <a:latin typeface="+mn-ea"/>
                  <a:cs typeface="DejaVu Sans Mono" pitchFamily="49" charset="0"/>
                </a:rPr>
                <a:t>監視する</a:t>
              </a:r>
              <a:endParaRPr kumimoji="1" lang="ja-JP" altLang="en-US" dirty="0">
                <a:solidFill>
                  <a:schemeClr val="tx1"/>
                </a:solidFill>
                <a:effectLst>
                  <a:outerShdw blurRad="38100" dist="38100" dir="2700000" algn="tl">
                    <a:srgbClr val="000000">
                      <a:alpha val="43137"/>
                    </a:srgbClr>
                  </a:outerShdw>
                </a:effectLst>
                <a:latin typeface="+mn-ea"/>
                <a:cs typeface="DejaVu Sans Mono" pitchFamily="49" charset="0"/>
              </a:endParaRPr>
            </a:p>
          </p:txBody>
        </p:sp>
        <p:sp>
          <p:nvSpPr>
            <p:cNvPr id="20" name="右矢印 19"/>
            <p:cNvSpPr/>
            <p:nvPr/>
          </p:nvSpPr>
          <p:spPr>
            <a:xfrm>
              <a:off x="2059420" y="4005064"/>
              <a:ext cx="2108906" cy="936103"/>
            </a:xfrm>
            <a:prstGeom prst="rightArrow">
              <a:avLst/>
            </a:prstGeom>
            <a:solidFill>
              <a:srgbClr val="FFC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dirty="0" smtClean="0">
                  <a:solidFill>
                    <a:schemeClr val="tx1"/>
                  </a:solidFill>
                  <a:effectLst>
                    <a:outerShdw blurRad="38100" dist="38100" dir="2700000" algn="tl">
                      <a:srgbClr val="000000">
                        <a:alpha val="43137"/>
                      </a:srgbClr>
                    </a:outerShdw>
                  </a:effectLst>
                  <a:latin typeface="+mn-ea"/>
                  <a:cs typeface="DejaVu Sans Mono" pitchFamily="49" charset="0"/>
                </a:rPr>
                <a:t>④連携する</a:t>
              </a:r>
              <a:endParaRPr kumimoji="1" lang="ja-JP" altLang="en-US" dirty="0">
                <a:solidFill>
                  <a:schemeClr val="tx1"/>
                </a:solidFill>
                <a:effectLst>
                  <a:outerShdw blurRad="38100" dist="38100" dir="2700000" algn="tl">
                    <a:srgbClr val="000000">
                      <a:alpha val="43137"/>
                    </a:srgbClr>
                  </a:outerShdw>
                </a:effectLst>
                <a:latin typeface="+mn-ea"/>
                <a:cs typeface="DejaVu Sans Mono" pitchFamily="49" charset="0"/>
              </a:endParaRPr>
            </a:p>
          </p:txBody>
        </p:sp>
        <p:sp>
          <p:nvSpPr>
            <p:cNvPr id="21" name="直方体 20"/>
            <p:cNvSpPr/>
            <p:nvPr/>
          </p:nvSpPr>
          <p:spPr>
            <a:xfrm>
              <a:off x="4240335" y="4149080"/>
              <a:ext cx="2880320" cy="1368152"/>
            </a:xfrm>
            <a:prstGeom prst="cube">
              <a:avLst>
                <a:gd name="adj" fmla="val 16089"/>
              </a:avLst>
            </a:prstGeom>
            <a:solidFill>
              <a:srgbClr val="00B0F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dirty="0" smtClean="0">
                  <a:effectLst>
                    <a:outerShdw blurRad="38100" dist="38100" dir="2700000" algn="tl">
                      <a:srgbClr val="000000">
                        <a:alpha val="43137"/>
                      </a:srgbClr>
                    </a:outerShdw>
                  </a:effectLst>
                  <a:latin typeface="+mn-ea"/>
                  <a:cs typeface="DejaVu Sans Mono" pitchFamily="49" charset="0"/>
                </a:rPr>
                <a:t>自動でサーバーの障害を復旧する</a:t>
              </a:r>
              <a:r>
                <a:rPr kumimoji="1" lang="en-US" altLang="ja-JP" dirty="0" smtClean="0">
                  <a:effectLst>
                    <a:outerShdw blurRad="38100" dist="38100" dir="2700000" algn="tl">
                      <a:srgbClr val="000000">
                        <a:alpha val="43137"/>
                      </a:srgbClr>
                    </a:outerShdw>
                  </a:effectLst>
                  <a:latin typeface="+mn-ea"/>
                  <a:cs typeface="DejaVu Sans Mono" pitchFamily="49" charset="0"/>
                </a:rPr>
                <a:t/>
              </a:r>
              <a:br>
                <a:rPr kumimoji="1" lang="en-US" altLang="ja-JP" dirty="0" smtClean="0">
                  <a:effectLst>
                    <a:outerShdw blurRad="38100" dist="38100" dir="2700000" algn="tl">
                      <a:srgbClr val="000000">
                        <a:alpha val="43137"/>
                      </a:srgbClr>
                    </a:outerShdw>
                  </a:effectLst>
                  <a:latin typeface="+mn-ea"/>
                  <a:cs typeface="DejaVu Sans Mono" pitchFamily="49" charset="0"/>
                </a:rPr>
              </a:br>
              <a:r>
                <a:rPr kumimoji="1" lang="ja-JP" altLang="en-US" dirty="0" smtClean="0">
                  <a:effectLst>
                    <a:outerShdw blurRad="38100" dist="38100" dir="2700000" algn="tl">
                      <a:srgbClr val="000000">
                        <a:alpha val="43137"/>
                      </a:srgbClr>
                    </a:outerShdw>
                  </a:effectLst>
                  <a:latin typeface="+mn-ea"/>
                  <a:cs typeface="DejaVu Sans Mono" pitchFamily="49" charset="0"/>
                </a:rPr>
                <a:t>プログラム</a:t>
              </a:r>
              <a:endParaRPr kumimoji="1" lang="ja-JP" altLang="en-US" dirty="0">
                <a:effectLst>
                  <a:outerShdw blurRad="38100" dist="38100" dir="2700000" algn="tl">
                    <a:srgbClr val="000000">
                      <a:alpha val="43137"/>
                    </a:srgbClr>
                  </a:outerShdw>
                </a:effectLst>
                <a:latin typeface="+mn-ea"/>
                <a:cs typeface="DejaVu Sans Mono" pitchFamily="49" charset="0"/>
              </a:endParaRPr>
            </a:p>
          </p:txBody>
        </p:sp>
        <p:sp>
          <p:nvSpPr>
            <p:cNvPr id="22" name="上矢印 21"/>
            <p:cNvSpPr/>
            <p:nvPr/>
          </p:nvSpPr>
          <p:spPr>
            <a:xfrm>
              <a:off x="4312343" y="2276872"/>
              <a:ext cx="864096" cy="2088232"/>
            </a:xfrm>
            <a:prstGeom prst="upArrow">
              <a:avLst/>
            </a:prstGeom>
            <a:solidFill>
              <a:srgbClr val="FFC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dirty="0" smtClean="0">
                  <a:solidFill>
                    <a:schemeClr val="tx1"/>
                  </a:solidFill>
                  <a:effectLst>
                    <a:outerShdw blurRad="38100" dist="38100" dir="2700000" algn="tl">
                      <a:srgbClr val="000000">
                        <a:alpha val="43137"/>
                      </a:srgbClr>
                    </a:outerShdw>
                  </a:effectLst>
                  <a:latin typeface="+mn-ea"/>
                  <a:cs typeface="DejaVu Sans Mono" pitchFamily="49" charset="0"/>
                </a:rPr>
                <a:t>⑤</a:t>
              </a:r>
              <a:r>
                <a:rPr kumimoji="1" lang="ja-JP" altLang="en-US" dirty="0" smtClean="0">
                  <a:solidFill>
                    <a:schemeClr val="tx1"/>
                  </a:solidFill>
                  <a:effectLst>
                    <a:outerShdw blurRad="38100" dist="38100" dir="2700000" algn="tl">
                      <a:srgbClr val="000000">
                        <a:alpha val="43137"/>
                      </a:srgbClr>
                    </a:outerShdw>
                  </a:effectLst>
                  <a:latin typeface="+mn-ea"/>
                  <a:cs typeface="DejaVu Sans Mono" pitchFamily="49" charset="0"/>
                </a:rPr>
                <a:t>復旧する</a:t>
              </a:r>
              <a:endParaRPr kumimoji="1" lang="ja-JP" altLang="en-US" dirty="0">
                <a:solidFill>
                  <a:schemeClr val="tx1"/>
                </a:solidFill>
                <a:effectLst>
                  <a:outerShdw blurRad="38100" dist="38100" dir="2700000" algn="tl">
                    <a:srgbClr val="000000">
                      <a:alpha val="43137"/>
                    </a:srgbClr>
                  </a:outerShdw>
                </a:effectLst>
                <a:latin typeface="+mn-ea"/>
                <a:cs typeface="DejaVu Sans Mono" pitchFamily="49" charset="0"/>
              </a:endParaRPr>
            </a:p>
          </p:txBody>
        </p:sp>
        <p:sp>
          <p:nvSpPr>
            <p:cNvPr id="23" name="屈折矢印 22"/>
            <p:cNvSpPr/>
            <p:nvPr/>
          </p:nvSpPr>
          <p:spPr>
            <a:xfrm>
              <a:off x="4816399" y="5445224"/>
              <a:ext cx="936104" cy="1008112"/>
            </a:xfrm>
            <a:prstGeom prst="ben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1100">
                <a:latin typeface="+mn-ea"/>
                <a:cs typeface="DejaVu Sans Mono" pitchFamily="49" charset="0"/>
              </a:endParaRPr>
            </a:p>
          </p:txBody>
        </p:sp>
        <p:sp>
          <p:nvSpPr>
            <p:cNvPr id="24" name="屈折矢印 23"/>
            <p:cNvSpPr/>
            <p:nvPr/>
          </p:nvSpPr>
          <p:spPr>
            <a:xfrm flipH="1">
              <a:off x="2872183" y="5445224"/>
              <a:ext cx="936104" cy="1008112"/>
            </a:xfrm>
            <a:prstGeom prst="ben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1100">
                <a:latin typeface="+mn-ea"/>
                <a:cs typeface="DejaVu Sans Mono" pitchFamily="49" charset="0"/>
              </a:endParaRPr>
            </a:p>
          </p:txBody>
        </p:sp>
        <p:sp>
          <p:nvSpPr>
            <p:cNvPr id="25" name="円/楕円 24"/>
            <p:cNvSpPr/>
            <p:nvPr/>
          </p:nvSpPr>
          <p:spPr>
            <a:xfrm>
              <a:off x="755576" y="3068960"/>
              <a:ext cx="2736304" cy="1008112"/>
            </a:xfrm>
            <a:prstGeom prst="ellipse">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effectLst>
                    <a:outerShdw blurRad="38100" dist="38100" dir="2700000" algn="tl">
                      <a:srgbClr val="000000">
                        <a:alpha val="43137"/>
                      </a:srgbClr>
                    </a:outerShdw>
                  </a:effectLst>
                  <a:latin typeface="+mn-ea"/>
                  <a:cs typeface="DejaVu Sans Mono" pitchFamily="49" charset="0"/>
                </a:rPr>
                <a:t>③障害検知</a:t>
              </a:r>
              <a:endParaRPr kumimoji="1" lang="ja-JP" altLang="en-US" dirty="0">
                <a:effectLst>
                  <a:outerShdw blurRad="38100" dist="38100" dir="2700000" algn="tl">
                    <a:srgbClr val="000000">
                      <a:alpha val="43137"/>
                    </a:srgbClr>
                  </a:outerShdw>
                </a:effectLst>
                <a:latin typeface="+mn-ea"/>
                <a:cs typeface="DejaVu Sans Mono" pitchFamily="49" charset="0"/>
              </a:endParaRPr>
            </a:p>
          </p:txBody>
        </p:sp>
        <p:sp>
          <p:nvSpPr>
            <p:cNvPr id="26" name="テキスト ボックス 25"/>
            <p:cNvSpPr txBox="1"/>
            <p:nvPr/>
          </p:nvSpPr>
          <p:spPr>
            <a:xfrm>
              <a:off x="5768382" y="5661246"/>
              <a:ext cx="3079607" cy="486174"/>
            </a:xfrm>
            <a:prstGeom prst="rect">
              <a:avLst/>
            </a:prstGeom>
            <a:noFill/>
          </p:spPr>
          <p:txBody>
            <a:bodyPr wrap="none" rtlCol="0">
              <a:spAutoFit/>
            </a:bodyPr>
            <a:lstStyle/>
            <a:p>
              <a:pPr algn="ctr"/>
              <a:r>
                <a:rPr kumimoji="1" lang="ja-JP" altLang="en-US" dirty="0" smtClean="0">
                  <a:latin typeface="+mn-ea"/>
                  <a:ea typeface="+mn-ea"/>
                  <a:cs typeface="DejaVu Sans Mono" pitchFamily="49" charset="0"/>
                </a:rPr>
                <a:t>プログラム</a:t>
              </a:r>
              <a:r>
                <a:rPr lang="ja-JP" altLang="en-US" dirty="0">
                  <a:latin typeface="+mn-ea"/>
                  <a:ea typeface="+mn-ea"/>
                  <a:cs typeface="DejaVu Sans Mono" pitchFamily="49" charset="0"/>
                </a:rPr>
                <a:t>を</a:t>
              </a:r>
              <a:r>
                <a:rPr kumimoji="1" lang="ja-JP" altLang="en-US" dirty="0" smtClean="0">
                  <a:latin typeface="+mn-ea"/>
                  <a:ea typeface="+mn-ea"/>
                  <a:cs typeface="DejaVu Sans Mono" pitchFamily="49" charset="0"/>
                </a:rPr>
                <a:t>作成する</a:t>
              </a:r>
              <a:endParaRPr kumimoji="1" lang="ja-JP" altLang="en-US" dirty="0">
                <a:latin typeface="+mn-ea"/>
                <a:ea typeface="+mn-ea"/>
                <a:cs typeface="DejaVu Sans Mono" pitchFamily="49" charset="0"/>
              </a:endParaRPr>
            </a:p>
          </p:txBody>
        </p:sp>
        <p:sp>
          <p:nvSpPr>
            <p:cNvPr id="27" name="テキスト ボックス 26"/>
            <p:cNvSpPr txBox="1"/>
            <p:nvPr/>
          </p:nvSpPr>
          <p:spPr>
            <a:xfrm>
              <a:off x="264435" y="5661246"/>
              <a:ext cx="2609649" cy="486174"/>
            </a:xfrm>
            <a:prstGeom prst="rect">
              <a:avLst/>
            </a:prstGeom>
            <a:noFill/>
          </p:spPr>
          <p:txBody>
            <a:bodyPr wrap="none" rtlCol="0">
              <a:spAutoFit/>
            </a:bodyPr>
            <a:lstStyle/>
            <a:p>
              <a:pPr algn="ctr"/>
              <a:r>
                <a:rPr kumimoji="1" lang="ja-JP" altLang="en-US" dirty="0" smtClean="0">
                  <a:latin typeface="+mn-ea"/>
                  <a:ea typeface="+mn-ea"/>
                  <a:cs typeface="DejaVu Sans Mono" pitchFamily="49" charset="0"/>
                </a:rPr>
                <a:t>仕組みを構築する</a:t>
              </a:r>
              <a:endParaRPr kumimoji="1" lang="ja-JP" altLang="en-US" dirty="0">
                <a:latin typeface="+mn-ea"/>
                <a:ea typeface="+mn-ea"/>
                <a:cs typeface="DejaVu Sans Mono" pitchFamily="49" charset="0"/>
              </a:endParaRPr>
            </a:p>
          </p:txBody>
        </p:sp>
      </p:grpSp>
      <p:sp>
        <p:nvSpPr>
          <p:cNvPr id="13" name="タイトル 12"/>
          <p:cNvSpPr>
            <a:spLocks noGrp="1"/>
          </p:cNvSpPr>
          <p:nvPr>
            <p:ph type="title"/>
          </p:nvPr>
        </p:nvSpPr>
        <p:spPr/>
        <p:txBody>
          <a:bodyPr/>
          <a:lstStyle/>
          <a:p>
            <a:r>
              <a:rPr lang="ja-JP" altLang="ja-JP" smtClean="0"/>
              <a:t>クラウド実践演習</a:t>
            </a:r>
            <a:endParaRPr lang="ja-JP" altLang="en-US" dirty="0"/>
          </a:p>
        </p:txBody>
      </p:sp>
      <p:sp>
        <p:nvSpPr>
          <p:cNvPr id="56" name="正方形/長方形 55"/>
          <p:cNvSpPr/>
          <p:nvPr/>
        </p:nvSpPr>
        <p:spPr>
          <a:xfrm>
            <a:off x="566392" y="958956"/>
            <a:ext cx="6247251" cy="523220"/>
          </a:xfrm>
          <a:prstGeom prst="rect">
            <a:avLst/>
          </a:prstGeom>
        </p:spPr>
        <p:txBody>
          <a:bodyPr wrap="square">
            <a:spAutoFit/>
          </a:bodyPr>
          <a:lstStyle/>
          <a:p>
            <a:r>
              <a:rPr lang="ja-JP" altLang="en-US" sz="2800" dirty="0" smtClean="0">
                <a:latin typeface="+mn-ea"/>
                <a:ea typeface="+mn-ea"/>
              </a:rPr>
              <a:t>クラウドアプリケーション</a:t>
            </a:r>
            <a:r>
              <a:rPr lang="ja-JP" altLang="ja-JP" sz="2800" dirty="0" smtClean="0">
                <a:latin typeface="+mn-ea"/>
                <a:ea typeface="+mn-ea"/>
              </a:rPr>
              <a:t>運用業務体験</a:t>
            </a:r>
            <a:endParaRPr lang="ja-JP" altLang="en-US" sz="2800" dirty="0">
              <a:latin typeface="+mn-ea"/>
              <a:ea typeface="+mn-ea"/>
            </a:endParaRPr>
          </a:p>
        </p:txBody>
      </p:sp>
      <p:sp>
        <p:nvSpPr>
          <p:cNvPr id="53" name="スライド番号プレースホルダ 3"/>
          <p:cNvSpPr>
            <a:spLocks noGrp="1"/>
          </p:cNvSpPr>
          <p:nvPr>
            <p:ph type="sldNum" sz="quarter" idx="10"/>
          </p:nvPr>
        </p:nvSpPr>
        <p:spPr>
          <a:xfrm>
            <a:off x="8608441" y="6597352"/>
            <a:ext cx="500063" cy="142875"/>
          </a:xfrm>
        </p:spPr>
        <p:txBody>
          <a:bodyPr/>
          <a:lstStyle/>
          <a:p>
            <a:fld id="{65F807F8-E604-4B8C-9F45-9E16D479E221}" type="slidenum">
              <a:rPr lang="ja-JP" altLang="en-US" smtClean="0"/>
              <a:pPr/>
              <a:t>16</a:t>
            </a:fld>
            <a:endParaRPr lang="ja-JP" altLang="en-US" dirty="0"/>
          </a:p>
        </p:txBody>
      </p:sp>
    </p:spTree>
    <p:extLst>
      <p:ext uri="{BB962C8B-B14F-4D97-AF65-F5344CB8AC3E}">
        <p14:creationId xmlns:p14="http://schemas.microsoft.com/office/powerpoint/2010/main" xmlns="" val="39402972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
          <p:cNvSpPr>
            <a:spLocks noGrp="1"/>
          </p:cNvSpPr>
          <p:nvPr>
            <p:ph type="title"/>
          </p:nvPr>
        </p:nvSpPr>
        <p:spPr/>
        <p:txBody>
          <a:bodyPr/>
          <a:lstStyle/>
          <a:p>
            <a:r>
              <a:rPr lang="ja-JP" altLang="en-US" dirty="0" smtClean="0"/>
              <a:t>実践的情報教育での利用</a:t>
            </a:r>
            <a:endParaRPr lang="ja-JP" altLang="en-US" dirty="0"/>
          </a:p>
        </p:txBody>
      </p:sp>
      <p:sp>
        <p:nvSpPr>
          <p:cNvPr id="4" name="スライド番号プレースホルダ 3"/>
          <p:cNvSpPr>
            <a:spLocks noGrp="1"/>
          </p:cNvSpPr>
          <p:nvPr>
            <p:ph type="sldNum" sz="quarter" idx="10"/>
          </p:nvPr>
        </p:nvSpPr>
        <p:spPr/>
        <p:txBody>
          <a:bodyPr/>
          <a:lstStyle/>
          <a:p>
            <a:fld id="{65F807F8-E604-4B8C-9F45-9E16D479E221}" type="slidenum">
              <a:rPr lang="ja-JP" altLang="en-US" smtClean="0"/>
              <a:pPr/>
              <a:t>17</a:t>
            </a:fld>
            <a:endParaRPr lang="ja-JP" altLang="en-US" dirty="0"/>
          </a:p>
        </p:txBody>
      </p:sp>
      <p:pic>
        <p:nvPicPr>
          <p:cNvPr id="548865" name="Picture 1"/>
          <p:cNvPicPr>
            <a:picLocks noChangeAspect="1" noChangeArrowheads="1"/>
          </p:cNvPicPr>
          <p:nvPr/>
        </p:nvPicPr>
        <p:blipFill>
          <a:blip r:embed="rId3" cstate="print"/>
          <a:srcRect/>
          <a:stretch>
            <a:fillRect/>
          </a:stretch>
        </p:blipFill>
        <p:spPr bwMode="auto">
          <a:xfrm>
            <a:off x="968449" y="1022945"/>
            <a:ext cx="7419975" cy="5286375"/>
          </a:xfrm>
          <a:prstGeom prst="rect">
            <a:avLst/>
          </a:prstGeom>
          <a:noFill/>
          <a:ln w="9525">
            <a:noFill/>
            <a:miter lim="800000"/>
            <a:headEnd/>
            <a:tailEnd/>
          </a:ln>
        </p:spPr>
      </p:pic>
      <p:pic>
        <p:nvPicPr>
          <p:cNvPr id="15" name="Picture 4"/>
          <p:cNvPicPr>
            <a:picLocks noChangeAspect="1" noChangeArrowheads="1"/>
          </p:cNvPicPr>
          <p:nvPr/>
        </p:nvPicPr>
        <p:blipFill>
          <a:blip r:embed="rId4" cstate="print"/>
          <a:srcRect/>
          <a:stretch>
            <a:fillRect/>
          </a:stretch>
        </p:blipFill>
        <p:spPr bwMode="auto">
          <a:xfrm>
            <a:off x="852573" y="1028175"/>
            <a:ext cx="1243012" cy="450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700159" y="1034733"/>
            <a:ext cx="7760273" cy="5202579"/>
            <a:chOff x="628151" y="980728"/>
            <a:chExt cx="8120313" cy="5544616"/>
          </a:xfrm>
        </p:grpSpPr>
        <p:pic>
          <p:nvPicPr>
            <p:cNvPr id="4" name="Picture 2" descr="\\ACERSERVER\yazawa\document\acloud\Clouds_accloud_20120621.emf"/>
            <p:cNvPicPr>
              <a:picLocks noChangeAspect="1" noChangeArrowheads="1"/>
            </p:cNvPicPr>
            <p:nvPr/>
          </p:nvPicPr>
          <p:blipFill>
            <a:blip r:embed="rId3" cstate="print"/>
            <a:srcRect/>
            <a:stretch>
              <a:fillRect/>
            </a:stretch>
          </p:blipFill>
          <p:spPr bwMode="auto">
            <a:xfrm>
              <a:off x="1924295" y="2132856"/>
              <a:ext cx="6824169" cy="4392488"/>
            </a:xfrm>
            <a:prstGeom prst="rect">
              <a:avLst/>
            </a:prstGeom>
            <a:noFill/>
          </p:spPr>
        </p:pic>
        <p:pic>
          <p:nvPicPr>
            <p:cNvPr id="5" name="Picture 3" descr="C:\Documents and Settings\test\My Documents\ecloud\Clouds_ecloud_20120621.emf"/>
            <p:cNvPicPr>
              <a:picLocks noChangeAspect="1" noChangeArrowheads="1"/>
            </p:cNvPicPr>
            <p:nvPr/>
          </p:nvPicPr>
          <p:blipFill>
            <a:blip r:embed="rId4" cstate="print"/>
            <a:srcRect/>
            <a:stretch>
              <a:fillRect/>
            </a:stretch>
          </p:blipFill>
          <p:spPr bwMode="auto">
            <a:xfrm>
              <a:off x="628151" y="980728"/>
              <a:ext cx="4464496" cy="2821522"/>
            </a:xfrm>
            <a:prstGeom prst="rect">
              <a:avLst/>
            </a:prstGeom>
            <a:noFill/>
          </p:spPr>
        </p:pic>
      </p:grpSp>
      <p:sp>
        <p:nvSpPr>
          <p:cNvPr id="24" name="タイトル 1"/>
          <p:cNvSpPr txBox="1">
            <a:spLocks/>
          </p:cNvSpPr>
          <p:nvPr/>
        </p:nvSpPr>
        <p:spPr>
          <a:xfrm>
            <a:off x="179512" y="58614"/>
            <a:ext cx="8784976" cy="70609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endParaRPr kumimoji="1" lang="ja-JP" altLang="en-US" sz="36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2" name="タイトル 1"/>
          <p:cNvSpPr>
            <a:spLocks noGrp="1"/>
          </p:cNvSpPr>
          <p:nvPr>
            <p:ph type="title"/>
          </p:nvPr>
        </p:nvSpPr>
        <p:spPr>
          <a:xfrm>
            <a:off x="457200" y="168570"/>
            <a:ext cx="8488680" cy="582594"/>
          </a:xfrm>
        </p:spPr>
        <p:txBody>
          <a:bodyPr/>
          <a:lstStyle/>
          <a:p>
            <a:r>
              <a:rPr lang="ja-JP" altLang="ja-JP" smtClean="0">
                <a:latin typeface="+mj-ea"/>
              </a:rPr>
              <a:t>教育クラウド</a:t>
            </a:r>
            <a:r>
              <a:rPr lang="ja-JP" altLang="en-US" smtClean="0">
                <a:latin typeface="+mj-ea"/>
              </a:rPr>
              <a:t>　デモンストレーション</a:t>
            </a:r>
            <a:endParaRPr lang="ja-JP" altLang="en-US" dirty="0">
              <a:latin typeface="+mj-ea"/>
            </a:endParaRPr>
          </a:p>
        </p:txBody>
      </p:sp>
      <p:sp>
        <p:nvSpPr>
          <p:cNvPr id="27" name="スライド番号プレースホルダ 2"/>
          <p:cNvSpPr>
            <a:spLocks noGrp="1"/>
          </p:cNvSpPr>
          <p:nvPr>
            <p:ph type="sldNum" sz="quarter" idx="10"/>
          </p:nvPr>
        </p:nvSpPr>
        <p:spPr/>
        <p:txBody>
          <a:bodyPr/>
          <a:lstStyle/>
          <a:p>
            <a:fld id="{2D49EB63-8A47-42A8-B1AF-7D6D75D2383C}" type="slidenum">
              <a:rPr lang="ja-JP" altLang="en-US" smtClean="0"/>
              <a:pPr/>
              <a:t>18</a:t>
            </a:fld>
            <a:endParaRPr lang="ja-JP" altLang="en-US" dirty="0"/>
          </a:p>
        </p:txBody>
      </p:sp>
      <p:sp>
        <p:nvSpPr>
          <p:cNvPr id="10" name="テキスト ボックス 9"/>
          <p:cNvSpPr txBox="1"/>
          <p:nvPr/>
        </p:nvSpPr>
        <p:spPr>
          <a:xfrm rot="1872231">
            <a:off x="2415601" y="4573137"/>
            <a:ext cx="3736920" cy="584775"/>
          </a:xfrm>
          <a:prstGeom prst="rect">
            <a:avLst/>
          </a:prstGeom>
          <a:noFill/>
        </p:spPr>
        <p:txBody>
          <a:bodyPr wrap="none" rtlCol="0">
            <a:spAutoFit/>
          </a:bodyPr>
          <a:lstStyle/>
          <a:p>
            <a:r>
              <a:rPr kumimoji="1" lang="en-US" altLang="ja-JP" sz="3200" dirty="0" err="1" smtClean="0">
                <a:solidFill>
                  <a:schemeClr val="bg1"/>
                </a:solidFill>
              </a:rPr>
              <a:t>edubase</a:t>
            </a:r>
            <a:r>
              <a:rPr kumimoji="1" lang="en-US" altLang="ja-JP" sz="3200" dirty="0" smtClean="0">
                <a:solidFill>
                  <a:schemeClr val="bg1"/>
                </a:solidFill>
              </a:rPr>
              <a:t> Cloud #16</a:t>
            </a:r>
            <a:endParaRPr kumimoji="1" lang="ja-JP" altLang="en-US" sz="3200" dirty="0">
              <a:solidFill>
                <a:schemeClr val="bg1"/>
              </a:solidFill>
            </a:endParaRPr>
          </a:p>
        </p:txBody>
      </p:sp>
      <p:sp>
        <p:nvSpPr>
          <p:cNvPr id="11" name="平行四辺形 10"/>
          <p:cNvSpPr/>
          <p:nvPr/>
        </p:nvSpPr>
        <p:spPr>
          <a:xfrm rot="1767040">
            <a:off x="2701067" y="3697994"/>
            <a:ext cx="1181702" cy="472513"/>
          </a:xfrm>
          <a:prstGeom prst="parallelogram">
            <a:avLst>
              <a:gd name="adj" fmla="val 61377"/>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rot="1872231">
            <a:off x="3037750" y="3500696"/>
            <a:ext cx="1752403" cy="400110"/>
          </a:xfrm>
          <a:prstGeom prst="rect">
            <a:avLst/>
          </a:prstGeom>
          <a:solidFill>
            <a:schemeClr val="bg1">
              <a:alpha val="72000"/>
            </a:schemeClr>
          </a:solidFill>
        </p:spPr>
        <p:txBody>
          <a:bodyPr wrap="none" rtlCol="0">
            <a:spAutoFit/>
          </a:bodyPr>
          <a:lstStyle/>
          <a:p>
            <a:r>
              <a:rPr kumimoji="1" lang="en-US" altLang="ja-JP" sz="2000" dirty="0" err="1" smtClean="0">
                <a:solidFill>
                  <a:srgbClr val="FF0000"/>
                </a:solidFill>
              </a:rPr>
              <a:t>Devstack</a:t>
            </a:r>
            <a:r>
              <a:rPr kumimoji="1" lang="ja-JP" altLang="en-US" sz="2000" dirty="0" smtClean="0">
                <a:solidFill>
                  <a:srgbClr val="FF0000"/>
                </a:solidFill>
              </a:rPr>
              <a:t>環境</a:t>
            </a:r>
            <a:endParaRPr kumimoji="1" lang="ja-JP" altLang="en-US" sz="2000" dirty="0">
              <a:solidFill>
                <a:srgbClr val="FF0000"/>
              </a:solidFill>
            </a:endParaRPr>
          </a:p>
        </p:txBody>
      </p:sp>
      <p:sp>
        <p:nvSpPr>
          <p:cNvPr id="13" name="タイトル 1"/>
          <p:cNvSpPr txBox="1">
            <a:spLocks/>
          </p:cNvSpPr>
          <p:nvPr/>
        </p:nvSpPr>
        <p:spPr bwMode="auto">
          <a:xfrm>
            <a:off x="393192" y="3661590"/>
            <a:ext cx="2276856" cy="395298"/>
          </a:xfrm>
          <a:prstGeom prst="rect">
            <a:avLst/>
          </a:prstGeom>
          <a:solidFill>
            <a:srgbClr val="FFFF99"/>
          </a:solid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endParaRPr kumimoji="1" lang="ja-JP"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テキスト ボックス 13"/>
          <p:cNvSpPr txBox="1"/>
          <p:nvPr/>
        </p:nvSpPr>
        <p:spPr>
          <a:xfrm>
            <a:off x="402772" y="3294452"/>
            <a:ext cx="1260281" cy="369332"/>
          </a:xfrm>
          <a:prstGeom prst="rect">
            <a:avLst/>
          </a:prstGeom>
          <a:solidFill>
            <a:schemeClr val="tx1">
              <a:lumMod val="65000"/>
              <a:lumOff val="35000"/>
            </a:schemeClr>
          </a:solidFill>
        </p:spPr>
        <p:txBody>
          <a:bodyPr wrap="none" rtlCol="0">
            <a:spAutoFit/>
          </a:bodyPr>
          <a:lstStyle/>
          <a:p>
            <a:r>
              <a:rPr lang="ja-JP" altLang="en-US" dirty="0" smtClean="0">
                <a:solidFill>
                  <a:srgbClr val="FFC000"/>
                </a:solidFill>
                <a:latin typeface="HGP創英角ｺﾞｼｯｸUB" pitchFamily="50" charset="-128"/>
                <a:ea typeface="HGP創英角ｺﾞｼｯｸUB" pitchFamily="50" charset="-128"/>
              </a:rPr>
              <a:t>仮想マシン</a:t>
            </a:r>
            <a:endParaRPr kumimoji="1" lang="ja-JP" altLang="en-US" dirty="0">
              <a:solidFill>
                <a:srgbClr val="FFC000"/>
              </a:solidFill>
              <a:latin typeface="HGP創英角ｺﾞｼｯｸUB" pitchFamily="50" charset="-128"/>
              <a:ea typeface="HGP創英角ｺﾞｼｯｸUB" pitchFamily="5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1079501" y="1673280"/>
            <a:ext cx="6946899" cy="4510811"/>
          </a:xfrm>
          <a:prstGeom prst="rect">
            <a:avLst/>
          </a:prstGeom>
          <a:noFill/>
          <a:ln w="9525">
            <a:noFill/>
            <a:miter lim="800000"/>
            <a:headEnd/>
            <a:tailEnd/>
          </a:ln>
          <a:effectLst/>
        </p:spPr>
      </p:pic>
      <p:sp>
        <p:nvSpPr>
          <p:cNvPr id="2" name="タイトル 1"/>
          <p:cNvSpPr>
            <a:spLocks noGrp="1"/>
          </p:cNvSpPr>
          <p:nvPr>
            <p:ph type="title"/>
          </p:nvPr>
        </p:nvSpPr>
        <p:spPr/>
        <p:txBody>
          <a:bodyPr/>
          <a:lstStyle/>
          <a:p>
            <a:r>
              <a:rPr lang="ja-JP" altLang="en-US" smtClean="0"/>
              <a:t>教育クラウド デモンストレーション</a:t>
            </a:r>
            <a:endParaRPr lang="ja-JP" altLang="en-US" dirty="0"/>
          </a:p>
        </p:txBody>
      </p:sp>
      <p:sp>
        <p:nvSpPr>
          <p:cNvPr id="4" name="スライド番号プレースホルダ 3"/>
          <p:cNvSpPr>
            <a:spLocks noGrp="1"/>
          </p:cNvSpPr>
          <p:nvPr>
            <p:ph type="sldNum" sz="quarter" idx="10"/>
          </p:nvPr>
        </p:nvSpPr>
        <p:spPr/>
        <p:txBody>
          <a:bodyPr/>
          <a:lstStyle/>
          <a:p>
            <a:fld id="{65F807F8-E604-4B8C-9F45-9E16D479E221}" type="slidenum">
              <a:rPr lang="ja-JP" altLang="en-US" smtClean="0"/>
              <a:pPr/>
              <a:t>19</a:t>
            </a:fld>
            <a:endParaRPr lang="ja-JP" altLang="en-US" dirty="0"/>
          </a:p>
        </p:txBody>
      </p:sp>
      <p:sp>
        <p:nvSpPr>
          <p:cNvPr id="5" name="タイトル 7"/>
          <p:cNvSpPr txBox="1">
            <a:spLocks/>
          </p:cNvSpPr>
          <p:nvPr/>
        </p:nvSpPr>
        <p:spPr bwMode="auto">
          <a:xfrm>
            <a:off x="285304" y="1006128"/>
            <a:ext cx="8033196"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3600" b="0" i="0" u="none" strike="noStrike" kern="1200" cap="none" spc="0" normalizeH="0" baseline="0" noProof="0" dirty="0" err="1" smtClean="0">
                <a:ln>
                  <a:noFill/>
                </a:ln>
                <a:solidFill>
                  <a:schemeClr val="tx1"/>
                </a:solidFill>
                <a:effectLst/>
                <a:uLnTx/>
                <a:uFillTx/>
                <a:latin typeface="+mn-ea"/>
                <a:ea typeface="+mn-ea"/>
                <a:cs typeface="+mj-cs"/>
              </a:rPr>
              <a:t>edubase</a:t>
            </a:r>
            <a:r>
              <a:rPr kumimoji="1" lang="en-US" altLang="ja-JP" sz="3600" b="0" i="0" u="none" strike="noStrike" kern="1200" cap="none" spc="0" normalizeH="0" baseline="0" noProof="0" dirty="0" smtClean="0">
                <a:ln>
                  <a:noFill/>
                </a:ln>
                <a:solidFill>
                  <a:schemeClr val="tx1"/>
                </a:solidFill>
                <a:effectLst/>
                <a:uLnTx/>
                <a:uFillTx/>
                <a:latin typeface="+mn-ea"/>
                <a:ea typeface="+mn-ea"/>
                <a:cs typeface="+mj-cs"/>
              </a:rPr>
              <a:t> Cloud</a:t>
            </a:r>
            <a:r>
              <a:rPr kumimoji="1" lang="ja-JP" altLang="en-US" sz="3600" b="0" i="0" u="none" strike="noStrike" kern="1200" cap="none" spc="0" normalizeH="0" baseline="0" noProof="0" dirty="0" smtClean="0">
                <a:ln>
                  <a:noFill/>
                </a:ln>
                <a:solidFill>
                  <a:schemeClr val="tx1"/>
                </a:solidFill>
                <a:effectLst/>
                <a:uLnTx/>
                <a:uFillTx/>
                <a:latin typeface="+mn-ea"/>
                <a:ea typeface="+mn-ea"/>
                <a:cs typeface="+mj-cs"/>
              </a:rPr>
              <a:t> </a:t>
            </a:r>
            <a:r>
              <a:rPr kumimoji="1" lang="en-US" altLang="ja-JP" sz="3600" b="0" i="0" u="none" strike="noStrike" kern="1200" cap="none" spc="0" normalizeH="0" baseline="0" noProof="0" dirty="0" smtClean="0">
                <a:ln>
                  <a:noFill/>
                </a:ln>
                <a:solidFill>
                  <a:schemeClr val="tx1"/>
                </a:solidFill>
                <a:effectLst/>
                <a:uLnTx/>
                <a:uFillTx/>
                <a:latin typeface="+mn-ea"/>
                <a:ea typeface="+mn-ea"/>
                <a:cs typeface="+mj-cs"/>
              </a:rPr>
              <a:t>#16</a:t>
            </a:r>
            <a:r>
              <a:rPr kumimoji="1" lang="en-US" altLang="ja-JP" sz="3600" b="0" i="0" u="none" strike="noStrike" kern="1200" cap="none" spc="0" normalizeH="0" noProof="0" dirty="0" smtClean="0">
                <a:ln>
                  <a:noFill/>
                </a:ln>
                <a:solidFill>
                  <a:schemeClr val="tx1"/>
                </a:solidFill>
                <a:effectLst/>
                <a:uLnTx/>
                <a:uFillTx/>
                <a:latin typeface="+mn-ea"/>
                <a:ea typeface="+mn-ea"/>
                <a:cs typeface="+mj-cs"/>
              </a:rPr>
              <a:t> </a:t>
            </a:r>
            <a:r>
              <a:rPr kumimoji="1" lang="ja-JP" altLang="en-US" sz="3600" b="0" i="0" u="none" strike="noStrike" kern="1200" cap="none" spc="0" normalizeH="0" noProof="0" dirty="0" smtClean="0">
                <a:ln>
                  <a:noFill/>
                </a:ln>
                <a:solidFill>
                  <a:schemeClr val="tx1"/>
                </a:solidFill>
                <a:effectLst/>
                <a:uLnTx/>
                <a:uFillTx/>
                <a:latin typeface="+mn-ea"/>
                <a:ea typeface="+mn-ea"/>
                <a:cs typeface="+mj-cs"/>
              </a:rPr>
              <a:t>で　</a:t>
            </a:r>
            <a:r>
              <a:rPr kumimoji="1" lang="en-US" altLang="ja-JP" sz="3600" b="0" i="0" u="none" strike="noStrike" kern="1200" cap="none" spc="0" normalizeH="0" noProof="0" dirty="0" err="1" smtClean="0">
                <a:ln>
                  <a:noFill/>
                </a:ln>
                <a:solidFill>
                  <a:schemeClr val="tx1"/>
                </a:solidFill>
                <a:effectLst/>
                <a:uLnTx/>
                <a:uFillTx/>
                <a:latin typeface="+mn-ea"/>
                <a:ea typeface="+mn-ea"/>
                <a:cs typeface="+mj-cs"/>
              </a:rPr>
              <a:t>devstack</a:t>
            </a:r>
            <a:r>
              <a:rPr kumimoji="1" lang="ja-JP" altLang="en-US" sz="3600" b="0" i="0" u="none" strike="noStrike" kern="1200" cap="none" spc="0" normalizeH="0" noProof="0" dirty="0" smtClean="0">
                <a:ln>
                  <a:noFill/>
                </a:ln>
                <a:solidFill>
                  <a:schemeClr val="tx1"/>
                </a:solidFill>
                <a:effectLst/>
                <a:uLnTx/>
                <a:uFillTx/>
                <a:latin typeface="+mn-ea"/>
                <a:ea typeface="+mn-ea"/>
                <a:cs typeface="+mj-cs"/>
              </a:rPr>
              <a:t>環境</a:t>
            </a:r>
            <a:endParaRPr kumimoji="1" lang="ja-JP" altLang="en-US" sz="3600" b="0" i="0" u="none" strike="noStrike" kern="1200" cap="none" spc="0" normalizeH="0" baseline="0" noProof="0" dirty="0" smtClean="0">
              <a:ln>
                <a:noFill/>
              </a:ln>
              <a:solidFill>
                <a:schemeClr val="tx1"/>
              </a:solidFill>
              <a:effectLst/>
              <a:uLnTx/>
              <a:uFillTx/>
              <a:latin typeface="+mn-ea"/>
              <a:ea typeface="+mn-ea"/>
              <a:cs typeface="+mj-cs"/>
            </a:endParaRPr>
          </a:p>
        </p:txBody>
      </p:sp>
      <p:sp>
        <p:nvSpPr>
          <p:cNvPr id="6" name="フッター プレースホルダ 9"/>
          <p:cNvSpPr txBox="1">
            <a:spLocks/>
          </p:cNvSpPr>
          <p:nvPr/>
        </p:nvSpPr>
        <p:spPr bwMode="auto">
          <a:xfrm>
            <a:off x="5214938" y="6572250"/>
            <a:ext cx="3929062" cy="285750"/>
          </a:xfrm>
          <a:prstGeom prst="rect">
            <a:avLst/>
          </a:prstGeom>
          <a:noFill/>
          <a:ln>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8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 </a:t>
            </a:r>
            <a:endParaRPr kumimoji="1" lang="ja-JP" altLang="en-US" sz="1800" b="0" i="0" u="none" strike="noStrike" kern="1200" cap="none" spc="0" normalizeH="0" baseline="0" noProof="0">
              <a:ln>
                <a:noFill/>
              </a:ln>
              <a:solidFill>
                <a:schemeClr val="tx1"/>
              </a:solidFill>
              <a:effectLst/>
              <a:uLnTx/>
              <a:uFillTx/>
              <a:latin typeface="HGP創英角ｺﾞｼｯｸUB" pitchFamily="50" charset="-128"/>
              <a:ea typeface="HGP創英角ｺﾞｼｯｸUB" pitchFamily="50" charset="-128"/>
              <a:cs typeface="+mn-cs"/>
            </a:endParaRPr>
          </a:p>
        </p:txBody>
      </p:sp>
      <p:sp>
        <p:nvSpPr>
          <p:cNvPr id="8" name="スライド番号プレースホルダ 2"/>
          <p:cNvSpPr txBox="1">
            <a:spLocks/>
          </p:cNvSpPr>
          <p:nvPr/>
        </p:nvSpPr>
        <p:spPr>
          <a:xfrm>
            <a:off x="8572500" y="6643688"/>
            <a:ext cx="500063" cy="14287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2D49EB63-8A47-42A8-B1AF-7D6D75D2383C}" type="slidenum">
              <a:rPr kumimoji="1" lang="ja-JP" altLang="en-US" sz="10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ja-JP" altLang="en-US" sz="1000" b="0" i="0" u="none" strike="noStrike" kern="1200" cap="none" spc="0" normalizeH="0" baseline="0" noProof="0" dirty="0">
              <a:ln>
                <a:noFill/>
              </a:ln>
              <a:solidFill>
                <a:schemeClr val="bg1"/>
              </a:solidFill>
              <a:effectLst/>
              <a:uLnTx/>
              <a:uFillTx/>
              <a:latin typeface="+mn-lt"/>
              <a:ea typeface="+mn-ea"/>
              <a:cs typeface="+mn-cs"/>
            </a:endParaRPr>
          </a:p>
        </p:txBody>
      </p:sp>
      <p:sp>
        <p:nvSpPr>
          <p:cNvPr id="14" name="テキスト ボックス 13"/>
          <p:cNvSpPr txBox="1"/>
          <p:nvPr/>
        </p:nvSpPr>
        <p:spPr>
          <a:xfrm>
            <a:off x="228600" y="4390572"/>
            <a:ext cx="3555782" cy="461665"/>
          </a:xfrm>
          <a:prstGeom prst="rect">
            <a:avLst/>
          </a:prstGeom>
          <a:solidFill>
            <a:schemeClr val="bg1">
              <a:alpha val="58000"/>
            </a:schemeClr>
          </a:solidFill>
        </p:spPr>
        <p:txBody>
          <a:bodyPr wrap="none" rtlCol="0">
            <a:spAutoFit/>
          </a:bodyPr>
          <a:lstStyle/>
          <a:p>
            <a:r>
              <a:rPr kumimoji="1" lang="en-US" altLang="ja-JP" sz="2400" dirty="0" err="1" smtClean="0">
                <a:solidFill>
                  <a:srgbClr val="FF0000"/>
                </a:solidFill>
                <a:latin typeface="HGP創英角ｺﾞｼｯｸUB" pitchFamily="50" charset="-128"/>
                <a:ea typeface="HGP創英角ｺﾞｼｯｸUB" pitchFamily="50" charset="-128"/>
              </a:rPr>
              <a:t>devstack</a:t>
            </a:r>
            <a:r>
              <a:rPr kumimoji="1" lang="ja-JP" altLang="en-US" sz="2400" dirty="0" smtClean="0">
                <a:solidFill>
                  <a:srgbClr val="FF0000"/>
                </a:solidFill>
                <a:latin typeface="HGP創英角ｺﾞｼｯｸUB" pitchFamily="50" charset="-128"/>
                <a:ea typeface="HGP創英角ｺﾞｼｯｸUB" pitchFamily="50" charset="-128"/>
              </a:rPr>
              <a:t>用インスタンス群</a:t>
            </a:r>
            <a:endParaRPr kumimoji="1" lang="ja-JP" altLang="en-US" sz="2400" dirty="0">
              <a:solidFill>
                <a:srgbClr val="FF0000"/>
              </a:solidFill>
              <a:latin typeface="HGP創英角ｺﾞｼｯｸUB" pitchFamily="50" charset="-128"/>
              <a:ea typeface="HGP創英角ｺﾞｼｯｸUB" pitchFamily="50" charset="-128"/>
            </a:endParaRPr>
          </a:p>
        </p:txBody>
      </p:sp>
      <p:pic>
        <p:nvPicPr>
          <p:cNvPr id="2051" name="Picture 3"/>
          <p:cNvPicPr>
            <a:picLocks noChangeAspect="1" noChangeArrowheads="1"/>
          </p:cNvPicPr>
          <p:nvPr/>
        </p:nvPicPr>
        <p:blipFill>
          <a:blip r:embed="rId4"/>
          <a:srcRect/>
          <a:stretch>
            <a:fillRect/>
          </a:stretch>
        </p:blipFill>
        <p:spPr bwMode="auto">
          <a:xfrm>
            <a:off x="139700" y="4941889"/>
            <a:ext cx="8750300" cy="373944"/>
          </a:xfrm>
          <a:prstGeom prst="rect">
            <a:avLst/>
          </a:prstGeom>
          <a:noFill/>
          <a:ln w="9525">
            <a:noFill/>
            <a:miter lim="800000"/>
            <a:headEnd/>
            <a:tailEnd/>
          </a:ln>
          <a:effectLst/>
        </p:spPr>
      </p:pic>
      <p:sp>
        <p:nvSpPr>
          <p:cNvPr id="13" name="正方形/長方形 12"/>
          <p:cNvSpPr/>
          <p:nvPr/>
        </p:nvSpPr>
        <p:spPr>
          <a:xfrm>
            <a:off x="317500" y="4902199"/>
            <a:ext cx="8509000" cy="437243"/>
          </a:xfrm>
          <a:prstGeom prst="rect">
            <a:avLst/>
          </a:pr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3568" y="2852936"/>
            <a:ext cx="7772400" cy="864095"/>
          </a:xfrm>
        </p:spPr>
        <p:txBody>
          <a:bodyPr/>
          <a:lstStyle/>
          <a:p>
            <a:r>
              <a:rPr kumimoji="1" lang="ja-JP" altLang="en-US" dirty="0" smtClean="0"/>
              <a:t>はじめに</a:t>
            </a:r>
            <a:endParaRPr kumimoji="1" lang="ja-JP" altLang="en-US" dirty="0"/>
          </a:p>
        </p:txBody>
      </p:sp>
      <p:sp>
        <p:nvSpPr>
          <p:cNvPr id="3" name="スライド番号プレースホルダ 2"/>
          <p:cNvSpPr>
            <a:spLocks noGrp="1"/>
          </p:cNvSpPr>
          <p:nvPr>
            <p:ph type="sldNum" sz="quarter" idx="10"/>
          </p:nvPr>
        </p:nvSpPr>
        <p:spPr/>
        <p:txBody>
          <a:bodyPr/>
          <a:lstStyle/>
          <a:p>
            <a:pPr>
              <a:defRPr/>
            </a:pPr>
            <a:fld id="{2D49EB63-8A47-42A8-B1AF-7D6D75D2383C}" type="slidenum">
              <a:rPr lang="ja-JP" altLang="en-US" smtClean="0"/>
              <a:pPr>
                <a:defRPr/>
              </a:pPr>
              <a:t>2</a:t>
            </a:fld>
            <a:endParaRPr lang="ja-JP"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0"/>
          </p:nvPr>
        </p:nvSpPr>
        <p:spPr/>
        <p:txBody>
          <a:bodyPr/>
          <a:lstStyle/>
          <a:p>
            <a:pPr>
              <a:defRPr/>
            </a:pPr>
            <a:fld id="{2D49EB63-8A47-42A8-B1AF-7D6D75D2383C}" type="slidenum">
              <a:rPr lang="ja-JP" altLang="en-US" smtClean="0"/>
              <a:pPr>
                <a:defRPr/>
              </a:pPr>
              <a:t>20</a:t>
            </a:fld>
            <a:endParaRPr lang="ja-JP" altLang="en-US" dirty="0"/>
          </a:p>
        </p:txBody>
      </p:sp>
      <p:sp>
        <p:nvSpPr>
          <p:cNvPr id="5" name="タイトル 1"/>
          <p:cNvSpPr>
            <a:spLocks noGrp="1"/>
          </p:cNvSpPr>
          <p:nvPr>
            <p:ph type="title"/>
          </p:nvPr>
        </p:nvSpPr>
        <p:spPr/>
        <p:txBody>
          <a:bodyPr/>
          <a:lstStyle/>
          <a:p>
            <a:r>
              <a:rPr lang="ja-JP" altLang="en-US" dirty="0" smtClean="0"/>
              <a:t>教育クラウド デモンストレーション</a:t>
            </a:r>
            <a:endParaRPr lang="ja-JP" altLang="en-US" dirty="0"/>
          </a:p>
        </p:txBody>
      </p:sp>
      <p:pic>
        <p:nvPicPr>
          <p:cNvPr id="2" name="Picture 2"/>
          <p:cNvPicPr>
            <a:picLocks noChangeAspect="1" noChangeArrowheads="1"/>
          </p:cNvPicPr>
          <p:nvPr/>
        </p:nvPicPr>
        <p:blipFill>
          <a:blip r:embed="rId3"/>
          <a:srcRect/>
          <a:stretch>
            <a:fillRect/>
          </a:stretch>
        </p:blipFill>
        <p:spPr bwMode="auto">
          <a:xfrm>
            <a:off x="1150621" y="1580040"/>
            <a:ext cx="6736079" cy="4695234"/>
          </a:xfrm>
          <a:prstGeom prst="rect">
            <a:avLst/>
          </a:prstGeom>
          <a:noFill/>
          <a:ln w="9525">
            <a:noFill/>
            <a:miter lim="800000"/>
            <a:headEnd/>
            <a:tailEnd/>
          </a:ln>
          <a:effectLst/>
        </p:spPr>
      </p:pic>
      <p:sp>
        <p:nvSpPr>
          <p:cNvPr id="6" name="タイトル 7"/>
          <p:cNvSpPr txBox="1">
            <a:spLocks/>
          </p:cNvSpPr>
          <p:nvPr/>
        </p:nvSpPr>
        <p:spPr bwMode="auto">
          <a:xfrm>
            <a:off x="513904" y="917228"/>
            <a:ext cx="8033196"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3600" b="0" i="0" u="none" strike="noStrike" kern="1200" cap="none" spc="0" normalizeH="0" baseline="0" noProof="0" dirty="0" err="1" smtClean="0">
                <a:ln>
                  <a:noFill/>
                </a:ln>
                <a:solidFill>
                  <a:schemeClr val="tx1"/>
                </a:solidFill>
                <a:effectLst/>
                <a:uLnTx/>
                <a:uFillTx/>
                <a:latin typeface="+mn-ea"/>
                <a:ea typeface="+mn-ea"/>
                <a:cs typeface="+mj-cs"/>
              </a:rPr>
              <a:t>OpenStack</a:t>
            </a:r>
            <a:r>
              <a:rPr kumimoji="1" lang="en-US" altLang="ja-JP" sz="3600" b="0" i="0" u="none" strike="noStrike" kern="1200" cap="none" spc="0" normalizeH="0" baseline="0" noProof="0" dirty="0" smtClean="0">
                <a:ln>
                  <a:noFill/>
                </a:ln>
                <a:solidFill>
                  <a:schemeClr val="tx1"/>
                </a:solidFill>
                <a:effectLst/>
                <a:uLnTx/>
                <a:uFillTx/>
                <a:latin typeface="+mn-ea"/>
                <a:ea typeface="+mn-ea"/>
                <a:cs typeface="+mj-cs"/>
              </a:rPr>
              <a:t> on Eucalyptus</a:t>
            </a:r>
            <a:r>
              <a:rPr kumimoji="1" lang="en-US" altLang="ja-JP" sz="3600" b="0" i="0" u="none" strike="noStrike" kern="1200" cap="none" spc="0" normalizeH="0" noProof="0" dirty="0" smtClean="0">
                <a:ln>
                  <a:noFill/>
                </a:ln>
                <a:solidFill>
                  <a:schemeClr val="tx1"/>
                </a:solidFill>
                <a:effectLst/>
                <a:uLnTx/>
                <a:uFillTx/>
                <a:latin typeface="+mn-ea"/>
                <a:ea typeface="+mn-ea"/>
                <a:cs typeface="+mj-cs"/>
              </a:rPr>
              <a:t> on </a:t>
            </a:r>
            <a:r>
              <a:rPr kumimoji="1" lang="en-US" altLang="ja-JP" sz="3600" b="0" i="0" u="none" strike="noStrike" kern="1200" cap="none" spc="0" normalizeH="0" noProof="0" dirty="0" err="1" smtClean="0">
                <a:ln>
                  <a:noFill/>
                </a:ln>
                <a:solidFill>
                  <a:schemeClr val="tx1"/>
                </a:solidFill>
                <a:effectLst/>
                <a:uLnTx/>
                <a:uFillTx/>
                <a:latin typeface="+mn-ea"/>
                <a:ea typeface="+mn-ea"/>
                <a:cs typeface="+mj-cs"/>
              </a:rPr>
              <a:t>OpenStack</a:t>
            </a:r>
            <a:endParaRPr kumimoji="1" lang="ja-JP" altLang="en-US" sz="3600" b="0" i="0" u="none" strike="noStrike" kern="1200" cap="none" spc="0" normalizeH="0" baseline="0" noProof="0" dirty="0" smtClean="0">
              <a:ln>
                <a:noFill/>
              </a:ln>
              <a:solidFill>
                <a:schemeClr val="tx1"/>
              </a:solidFill>
              <a:effectLst/>
              <a:uLnTx/>
              <a:uFillTx/>
              <a:latin typeface="+mn-ea"/>
              <a:ea typeface="+mn-ea"/>
              <a:cs typeface="+mj-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教育クラウド デモンストレーション</a:t>
            </a:r>
            <a:endParaRPr lang="ja-JP" altLang="en-US" dirty="0"/>
          </a:p>
        </p:txBody>
      </p:sp>
      <p:sp>
        <p:nvSpPr>
          <p:cNvPr id="3" name="スライド番号プレースホルダ 2"/>
          <p:cNvSpPr>
            <a:spLocks noGrp="1"/>
          </p:cNvSpPr>
          <p:nvPr>
            <p:ph type="sldNum" sz="quarter" idx="10"/>
          </p:nvPr>
        </p:nvSpPr>
        <p:spPr/>
        <p:txBody>
          <a:bodyPr/>
          <a:lstStyle/>
          <a:p>
            <a:fld id="{2D49EB63-8A47-42A8-B1AF-7D6D75D2383C}" type="slidenum">
              <a:rPr lang="ja-JP" altLang="en-US" smtClean="0"/>
              <a:pPr/>
              <a:t>21</a:t>
            </a:fld>
            <a:endParaRPr lang="ja-JP" altLang="en-US" dirty="0"/>
          </a:p>
        </p:txBody>
      </p:sp>
      <p:pic>
        <p:nvPicPr>
          <p:cNvPr id="4" name="Picture 2">
            <a:hlinkClick r:id="rId3"/>
          </p:cNvPr>
          <p:cNvPicPr>
            <a:picLocks noChangeAspect="1" noChangeArrowheads="1"/>
          </p:cNvPicPr>
          <p:nvPr/>
        </p:nvPicPr>
        <p:blipFill>
          <a:blip r:embed="rId4" cstate="print"/>
          <a:srcRect/>
          <a:stretch>
            <a:fillRect/>
          </a:stretch>
        </p:blipFill>
        <p:spPr bwMode="auto">
          <a:xfrm>
            <a:off x="429004" y="1642926"/>
            <a:ext cx="8181596" cy="4649017"/>
          </a:xfrm>
          <a:prstGeom prst="rect">
            <a:avLst/>
          </a:prstGeom>
          <a:noFill/>
          <a:ln w="9525">
            <a:noFill/>
            <a:miter lim="800000"/>
            <a:headEnd/>
            <a:tailEnd/>
          </a:ln>
        </p:spPr>
      </p:pic>
      <p:sp>
        <p:nvSpPr>
          <p:cNvPr id="6" name="正方形/長方形 5"/>
          <p:cNvSpPr/>
          <p:nvPr/>
        </p:nvSpPr>
        <p:spPr>
          <a:xfrm>
            <a:off x="482128" y="1019294"/>
            <a:ext cx="4142481" cy="523220"/>
          </a:xfrm>
          <a:prstGeom prst="rect">
            <a:avLst/>
          </a:prstGeom>
        </p:spPr>
        <p:txBody>
          <a:bodyPr wrap="none">
            <a:spAutoFit/>
          </a:bodyPr>
          <a:lstStyle/>
          <a:p>
            <a:r>
              <a:rPr lang="en-US" altLang="ja-JP" sz="2800" smtClean="0"/>
              <a:t>edubase Cloud </a:t>
            </a:r>
            <a:r>
              <a:rPr lang="ja-JP" altLang="en-US" sz="2800" smtClean="0"/>
              <a:t>監視画面</a:t>
            </a:r>
            <a:endParaRPr lang="ja-JP" altLang="en-US" sz="28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6000" dirty="0" smtClean="0">
                <a:latin typeface="HGPｺﾞｼｯｸE" pitchFamily="50" charset="-128"/>
                <a:ea typeface="HGPｺﾞｼｯｸE" pitchFamily="50" charset="-128"/>
                <a:cs typeface="Arial Unicode MS" pitchFamily="50" charset="-128"/>
              </a:rPr>
              <a:t>2. </a:t>
            </a:r>
            <a:r>
              <a:rPr lang="ja-JP" altLang="en-US" sz="6000" dirty="0" smtClean="0">
                <a:latin typeface="HGPｺﾞｼｯｸE" pitchFamily="50" charset="-128"/>
                <a:ea typeface="HGPｺﾞｼｯｸE" pitchFamily="50" charset="-128"/>
                <a:cs typeface="Arial Unicode MS" pitchFamily="50" charset="-128"/>
              </a:rPr>
              <a:t>研究クラウド　</a:t>
            </a:r>
            <a:endParaRPr kumimoji="1" lang="ja-JP" altLang="en-US" sz="6000" dirty="0"/>
          </a:p>
        </p:txBody>
      </p:sp>
      <p:sp>
        <p:nvSpPr>
          <p:cNvPr id="3" name="スライド番号プレースホルダ 2"/>
          <p:cNvSpPr>
            <a:spLocks noGrp="1"/>
          </p:cNvSpPr>
          <p:nvPr>
            <p:ph type="sldNum" sz="quarter" idx="10"/>
          </p:nvPr>
        </p:nvSpPr>
        <p:spPr/>
        <p:txBody>
          <a:bodyPr/>
          <a:lstStyle/>
          <a:p>
            <a:pPr>
              <a:defRPr/>
            </a:pPr>
            <a:fld id="{2D49EB63-8A47-42A8-B1AF-7D6D75D2383C}" type="slidenum">
              <a:rPr lang="ja-JP" altLang="en-US" smtClean="0"/>
              <a:pPr>
                <a:defRPr/>
              </a:pPr>
              <a:t>22</a:t>
            </a:fld>
            <a:endParaRPr lang="ja-JP" altLang="en-US" dirty="0"/>
          </a:p>
        </p:txBody>
      </p:sp>
      <p:pic>
        <p:nvPicPr>
          <p:cNvPr id="1026" name="Picture 2"/>
          <p:cNvPicPr>
            <a:picLocks noChangeAspect="1" noChangeArrowheads="1"/>
          </p:cNvPicPr>
          <p:nvPr/>
        </p:nvPicPr>
        <p:blipFill>
          <a:blip r:embed="rId3"/>
          <a:srcRect/>
          <a:stretch>
            <a:fillRect/>
          </a:stretch>
        </p:blipFill>
        <p:spPr bwMode="auto">
          <a:xfrm>
            <a:off x="2755900" y="3752280"/>
            <a:ext cx="3830638" cy="9276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p:cNvSpPr/>
          <p:nvPr/>
        </p:nvSpPr>
        <p:spPr>
          <a:xfrm>
            <a:off x="293911" y="2183092"/>
            <a:ext cx="4150849" cy="1656000"/>
          </a:xfrm>
          <a:prstGeom prst="ellipse">
            <a:avLst/>
          </a:prstGeom>
        </p:spPr>
        <p:style>
          <a:lnRef idx="0">
            <a:schemeClr val="accent4"/>
          </a:lnRef>
          <a:fillRef idx="3">
            <a:schemeClr val="accent4"/>
          </a:fillRef>
          <a:effectRef idx="3">
            <a:schemeClr val="accent4"/>
          </a:effectRef>
          <a:fontRef idx="minor">
            <a:schemeClr val="lt1"/>
          </a:fontRef>
        </p:style>
        <p:txBody>
          <a:bodyPr anchor="ctr"/>
          <a:lstStyle/>
          <a:p>
            <a:pPr fontAlgn="auto">
              <a:spcBef>
                <a:spcPts val="0"/>
              </a:spcBef>
              <a:spcAft>
                <a:spcPts val="0"/>
              </a:spcAft>
              <a:defRPr/>
            </a:pPr>
            <a:r>
              <a:rPr lang="ja-JP" altLang="en-US" dirty="0" smtClean="0">
                <a:solidFill>
                  <a:schemeClr val="bg1"/>
                </a:solidFill>
                <a:latin typeface="+mn-ea"/>
              </a:rPr>
              <a:t>・リソース共有化による</a:t>
            </a:r>
            <a:endParaRPr lang="en-US" altLang="ja-JP" dirty="0" smtClean="0">
              <a:solidFill>
                <a:schemeClr val="bg1"/>
              </a:solidFill>
              <a:latin typeface="+mn-ea"/>
            </a:endParaRPr>
          </a:p>
          <a:p>
            <a:pPr fontAlgn="auto">
              <a:spcBef>
                <a:spcPts val="0"/>
              </a:spcBef>
              <a:spcAft>
                <a:spcPts val="0"/>
              </a:spcAft>
              <a:defRPr/>
            </a:pPr>
            <a:r>
              <a:rPr lang="ja-JP" altLang="en-US" dirty="0" smtClean="0">
                <a:solidFill>
                  <a:schemeClr val="bg1"/>
                </a:solidFill>
                <a:latin typeface="+mn-ea"/>
              </a:rPr>
              <a:t>　利用率向上</a:t>
            </a:r>
            <a:endParaRPr lang="en-US" altLang="ja-JP" dirty="0" smtClean="0">
              <a:solidFill>
                <a:schemeClr val="bg1"/>
              </a:solidFill>
              <a:latin typeface="+mn-ea"/>
            </a:endParaRPr>
          </a:p>
          <a:p>
            <a:pPr fontAlgn="auto">
              <a:spcBef>
                <a:spcPts val="0"/>
              </a:spcBef>
              <a:spcAft>
                <a:spcPts val="0"/>
              </a:spcAft>
              <a:defRPr/>
            </a:pPr>
            <a:r>
              <a:rPr lang="ja-JP" altLang="en-US" dirty="0" smtClean="0">
                <a:solidFill>
                  <a:schemeClr val="bg1"/>
                </a:solidFill>
                <a:latin typeface="+mn-ea"/>
              </a:rPr>
              <a:t>・運用集中化による効率化</a:t>
            </a:r>
            <a:endParaRPr lang="en-US" altLang="ja-JP" dirty="0" smtClean="0">
              <a:solidFill>
                <a:schemeClr val="bg1"/>
              </a:solidFill>
              <a:latin typeface="+mn-ea"/>
            </a:endParaRPr>
          </a:p>
        </p:txBody>
      </p:sp>
      <p:sp>
        <p:nvSpPr>
          <p:cNvPr id="6" name="テキスト ボックス 16"/>
          <p:cNvSpPr txBox="1">
            <a:spLocks noChangeArrowheads="1"/>
          </p:cNvSpPr>
          <p:nvPr/>
        </p:nvSpPr>
        <p:spPr bwMode="auto">
          <a:xfrm>
            <a:off x="1198386" y="963150"/>
            <a:ext cx="2771800" cy="1077218"/>
          </a:xfrm>
          <a:prstGeom prst="rect">
            <a:avLst/>
          </a:prstGeom>
          <a:noFill/>
          <a:ln w="9525">
            <a:noFill/>
            <a:miter lim="800000"/>
            <a:headEnd/>
            <a:tailEnd/>
          </a:ln>
        </p:spPr>
        <p:txBody>
          <a:bodyPr wrap="square">
            <a:spAutoFit/>
          </a:bodyPr>
          <a:lstStyle/>
          <a:p>
            <a:r>
              <a:rPr lang="ja-JP" altLang="en-US" dirty="0" smtClean="0">
                <a:latin typeface="+mn-ea"/>
                <a:ea typeface="+mn-ea"/>
              </a:rPr>
              <a:t>幹部側の要求：　</a:t>
            </a:r>
            <a:endParaRPr lang="en-US" altLang="ja-JP" dirty="0" smtClean="0">
              <a:latin typeface="+mn-ea"/>
              <a:ea typeface="+mn-ea"/>
            </a:endParaRPr>
          </a:p>
          <a:p>
            <a:r>
              <a:rPr lang="ja-JP" altLang="en-US" sz="2800" dirty="0" smtClean="0">
                <a:latin typeface="+mn-ea"/>
                <a:ea typeface="+mn-ea"/>
              </a:rPr>
              <a:t>投資対効果向上</a:t>
            </a:r>
            <a:endParaRPr lang="en-US" altLang="ja-JP" sz="2800" dirty="0" smtClean="0">
              <a:latin typeface="+mn-ea"/>
              <a:ea typeface="+mn-ea"/>
            </a:endParaRPr>
          </a:p>
          <a:p>
            <a:r>
              <a:rPr lang="en-US" altLang="ja-JP" dirty="0" smtClean="0">
                <a:latin typeface="+mn-ea"/>
                <a:ea typeface="+mn-ea"/>
              </a:rPr>
              <a:t>(</a:t>
            </a:r>
            <a:r>
              <a:rPr lang="ja-JP" altLang="en-US" dirty="0" smtClean="0">
                <a:latin typeface="+mn-ea"/>
                <a:ea typeface="+mn-ea"/>
              </a:rPr>
              <a:t>より大きな研究成果）</a:t>
            </a:r>
            <a:endParaRPr lang="ja-JP" altLang="en-US" dirty="0">
              <a:latin typeface="+mn-ea"/>
              <a:ea typeface="+mn-ea"/>
            </a:endParaRPr>
          </a:p>
        </p:txBody>
      </p:sp>
      <p:sp>
        <p:nvSpPr>
          <p:cNvPr id="7" name="円/楕円 6"/>
          <p:cNvSpPr/>
          <p:nvPr/>
        </p:nvSpPr>
        <p:spPr bwMode="auto">
          <a:xfrm>
            <a:off x="4702625" y="2147936"/>
            <a:ext cx="4321629" cy="1656184"/>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marL="285750" indent="-285750" fontAlgn="auto">
              <a:spcBef>
                <a:spcPts val="0"/>
              </a:spcBef>
              <a:spcAft>
                <a:spcPts val="0"/>
              </a:spcAft>
              <a:buFont typeface="Arial" pitchFamily="34" charset="0"/>
              <a:buChar char="•"/>
              <a:defRPr/>
            </a:pPr>
            <a:r>
              <a:rPr lang="ja-JP" altLang="en-US" dirty="0" smtClean="0">
                <a:solidFill>
                  <a:schemeClr val="bg1"/>
                </a:solidFill>
                <a:latin typeface="+mn-ea"/>
              </a:rPr>
              <a:t>大規模研究環境構築の</a:t>
            </a:r>
            <a:endParaRPr lang="en-US" altLang="ja-JP" dirty="0" smtClean="0">
              <a:solidFill>
                <a:schemeClr val="bg1"/>
              </a:solidFill>
              <a:latin typeface="+mn-ea"/>
            </a:endParaRPr>
          </a:p>
          <a:p>
            <a:pPr marL="285750" indent="-285750" fontAlgn="auto">
              <a:spcBef>
                <a:spcPts val="0"/>
              </a:spcBef>
              <a:spcAft>
                <a:spcPts val="0"/>
              </a:spcAft>
              <a:defRPr/>
            </a:pPr>
            <a:r>
              <a:rPr lang="ja-JP" altLang="en-US" dirty="0" smtClean="0">
                <a:solidFill>
                  <a:schemeClr val="bg1"/>
                </a:solidFill>
                <a:latin typeface="+mn-ea"/>
              </a:rPr>
              <a:t>　　迅速化</a:t>
            </a:r>
            <a:endParaRPr lang="en-US" altLang="ja-JP" dirty="0" smtClean="0">
              <a:solidFill>
                <a:schemeClr val="bg1"/>
              </a:solidFill>
              <a:latin typeface="+mn-ea"/>
            </a:endParaRPr>
          </a:p>
          <a:p>
            <a:pPr marL="285750" indent="-285750" fontAlgn="auto">
              <a:spcBef>
                <a:spcPts val="0"/>
              </a:spcBef>
              <a:spcAft>
                <a:spcPts val="0"/>
              </a:spcAft>
              <a:buFont typeface="Arial" pitchFamily="34" charset="0"/>
              <a:buChar char="•"/>
              <a:defRPr/>
            </a:pPr>
            <a:r>
              <a:rPr lang="ja-JP" altLang="en-US" dirty="0" smtClean="0">
                <a:solidFill>
                  <a:schemeClr val="bg1"/>
                </a:solidFill>
                <a:latin typeface="+mn-ea"/>
              </a:rPr>
              <a:t>運用作業の軽減</a:t>
            </a:r>
            <a:endParaRPr lang="en-US" altLang="ja-JP" dirty="0" smtClean="0">
              <a:solidFill>
                <a:schemeClr val="bg1"/>
              </a:solidFill>
              <a:latin typeface="+mn-ea"/>
            </a:endParaRPr>
          </a:p>
        </p:txBody>
      </p:sp>
      <p:sp>
        <p:nvSpPr>
          <p:cNvPr id="8" name="テキスト ボックス 18"/>
          <p:cNvSpPr txBox="1">
            <a:spLocks noChangeArrowheads="1"/>
          </p:cNvSpPr>
          <p:nvPr/>
        </p:nvSpPr>
        <p:spPr bwMode="auto">
          <a:xfrm>
            <a:off x="5439442" y="963150"/>
            <a:ext cx="2952328" cy="1077218"/>
          </a:xfrm>
          <a:prstGeom prst="rect">
            <a:avLst/>
          </a:prstGeom>
          <a:noFill/>
          <a:ln w="9525">
            <a:noFill/>
            <a:miter lim="800000"/>
            <a:headEnd/>
            <a:tailEnd/>
          </a:ln>
        </p:spPr>
        <p:txBody>
          <a:bodyPr wrap="square">
            <a:spAutoFit/>
          </a:bodyPr>
          <a:lstStyle/>
          <a:p>
            <a:r>
              <a:rPr lang="ja-JP" altLang="en-US" dirty="0" smtClean="0">
                <a:latin typeface="+mn-ea"/>
                <a:ea typeface="+mn-ea"/>
              </a:rPr>
              <a:t>研究者側</a:t>
            </a:r>
            <a:r>
              <a:rPr lang="ja-JP" altLang="en-US" dirty="0">
                <a:latin typeface="+mn-ea"/>
                <a:ea typeface="+mn-ea"/>
              </a:rPr>
              <a:t>の</a:t>
            </a:r>
            <a:r>
              <a:rPr lang="ja-JP" altLang="en-US" dirty="0" smtClean="0">
                <a:latin typeface="+mn-ea"/>
                <a:ea typeface="+mn-ea"/>
              </a:rPr>
              <a:t>要求：</a:t>
            </a:r>
            <a:endParaRPr lang="en-US" altLang="ja-JP" dirty="0" smtClean="0">
              <a:latin typeface="+mn-ea"/>
              <a:ea typeface="+mn-ea"/>
            </a:endParaRPr>
          </a:p>
          <a:p>
            <a:r>
              <a:rPr lang="ja-JP" altLang="en-US" sz="2800" dirty="0" smtClean="0">
                <a:latin typeface="+mn-ea"/>
                <a:ea typeface="+mn-ea"/>
              </a:rPr>
              <a:t>研究効率アップ</a:t>
            </a:r>
            <a:endParaRPr lang="en-US" altLang="ja-JP" sz="2800" dirty="0" smtClean="0">
              <a:latin typeface="+mn-ea"/>
              <a:ea typeface="+mn-ea"/>
            </a:endParaRPr>
          </a:p>
          <a:p>
            <a:r>
              <a:rPr lang="ja-JP" altLang="en-US" dirty="0" smtClean="0">
                <a:latin typeface="+mn-ea"/>
                <a:ea typeface="+mn-ea"/>
              </a:rPr>
              <a:t>（より早く、より簡単）　</a:t>
            </a:r>
            <a:endParaRPr lang="ja-JP" altLang="en-US" dirty="0">
              <a:latin typeface="+mn-ea"/>
              <a:ea typeface="+mn-ea"/>
            </a:endParaRPr>
          </a:p>
        </p:txBody>
      </p:sp>
      <p:sp>
        <p:nvSpPr>
          <p:cNvPr id="9" name="正方形/長方形 8"/>
          <p:cNvSpPr/>
          <p:nvPr/>
        </p:nvSpPr>
        <p:spPr>
          <a:xfrm>
            <a:off x="2123728" y="5085184"/>
            <a:ext cx="5184576" cy="1179512"/>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smtClean="0">
                <a:solidFill>
                  <a:schemeClr val="tx1"/>
                </a:solidFill>
                <a:latin typeface="+mn-ea"/>
              </a:rPr>
              <a:t>・物理マシン相当の</a:t>
            </a:r>
            <a:r>
              <a:rPr lang="ja-JP" altLang="en-US" sz="2400" dirty="0" smtClean="0">
                <a:solidFill>
                  <a:srgbClr val="FF0000"/>
                </a:solidFill>
                <a:latin typeface="+mn-ea"/>
              </a:rPr>
              <a:t>安定的性能確保</a:t>
            </a:r>
            <a:endParaRPr lang="en-US" altLang="ja-JP" sz="2400" dirty="0" smtClean="0">
              <a:solidFill>
                <a:srgbClr val="FF0000"/>
              </a:solidFill>
              <a:latin typeface="+mn-ea"/>
            </a:endParaRPr>
          </a:p>
          <a:p>
            <a:r>
              <a:rPr lang="ja-JP" altLang="en-US" sz="2400" dirty="0" smtClean="0">
                <a:solidFill>
                  <a:schemeClr val="tx1"/>
                </a:solidFill>
                <a:latin typeface="+mn-ea"/>
              </a:rPr>
              <a:t>・既存計算機リソースと</a:t>
            </a:r>
            <a:r>
              <a:rPr lang="ja-JP" altLang="en-US" sz="2400" dirty="0" smtClean="0">
                <a:solidFill>
                  <a:srgbClr val="FF0000"/>
                </a:solidFill>
                <a:latin typeface="+mn-ea"/>
              </a:rPr>
              <a:t>接続</a:t>
            </a:r>
            <a:endParaRPr lang="en-US" altLang="ja-JP" sz="2400" dirty="0" smtClean="0">
              <a:solidFill>
                <a:srgbClr val="FF0000"/>
              </a:solidFill>
              <a:latin typeface="+mn-ea"/>
            </a:endParaRPr>
          </a:p>
        </p:txBody>
      </p:sp>
      <p:sp>
        <p:nvSpPr>
          <p:cNvPr id="10" name="タイトル 1"/>
          <p:cNvSpPr txBox="1">
            <a:spLocks/>
          </p:cNvSpPr>
          <p:nvPr/>
        </p:nvSpPr>
        <p:spPr>
          <a:xfrm>
            <a:off x="683568" y="3908786"/>
            <a:ext cx="8229600" cy="692696"/>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ja-JP" altLang="en-US" sz="3600" b="0" i="0" u="none" strike="noStrike" kern="1200" cap="none" spc="0" normalizeH="0" baseline="0" noProof="0" dirty="0" smtClean="0">
                <a:ln>
                  <a:noFill/>
                </a:ln>
                <a:solidFill>
                  <a:schemeClr val="tx1"/>
                </a:solidFill>
                <a:effectLst/>
                <a:uLnTx/>
                <a:uFillTx/>
                <a:latin typeface="+mn-ea"/>
                <a:ea typeface="+mn-ea"/>
                <a:cs typeface="+mj-cs"/>
              </a:rPr>
              <a:t>クラウドの導入により</a:t>
            </a:r>
            <a:r>
              <a:rPr lang="ja-JP" altLang="en-US" sz="3600" dirty="0" smtClean="0">
                <a:latin typeface="+mn-ea"/>
                <a:ea typeface="+mn-ea"/>
                <a:cs typeface="+mj-cs"/>
              </a:rPr>
              <a:t>一挙</a:t>
            </a:r>
            <a:r>
              <a:rPr kumimoji="1" lang="ja-JP" altLang="en-US" sz="3600" b="0" i="0" u="none" strike="noStrike" kern="1200" cap="none" spc="0" normalizeH="0" baseline="0" noProof="0" dirty="0" smtClean="0">
                <a:ln>
                  <a:noFill/>
                </a:ln>
                <a:solidFill>
                  <a:schemeClr val="tx1"/>
                </a:solidFill>
                <a:effectLst/>
                <a:uLnTx/>
                <a:uFillTx/>
                <a:latin typeface="+mn-ea"/>
                <a:ea typeface="+mn-ea"/>
                <a:cs typeface="+mj-cs"/>
              </a:rPr>
              <a:t>解決</a:t>
            </a:r>
            <a:r>
              <a:rPr kumimoji="1" lang="ja-JP" altLang="en-US" sz="3600" b="0" i="0" u="none" strike="noStrike" kern="1200" cap="none" spc="0" normalizeH="0" baseline="0" noProof="0" dirty="0" smtClean="0">
                <a:ln>
                  <a:noFill/>
                </a:ln>
                <a:effectLst/>
                <a:uLnTx/>
                <a:uFillTx/>
                <a:latin typeface="+mn-ea"/>
                <a:ea typeface="+mn-ea"/>
                <a:cs typeface="+mj-cs"/>
              </a:rPr>
              <a:t>！！</a:t>
            </a:r>
            <a:endParaRPr kumimoji="1" lang="en-US" altLang="ja-JP" sz="3600" b="0" i="0" u="none" strike="noStrike" kern="1200" cap="none" spc="0" normalizeH="0" baseline="0" noProof="0" dirty="0" smtClean="0">
              <a:ln>
                <a:noFill/>
              </a:ln>
              <a:effectLst/>
              <a:uLnTx/>
              <a:uFillTx/>
              <a:latin typeface="+mn-ea"/>
              <a:ea typeface="+mn-ea"/>
              <a:cs typeface="+mj-cs"/>
            </a:endParaRPr>
          </a:p>
        </p:txBody>
      </p:sp>
      <p:sp>
        <p:nvSpPr>
          <p:cNvPr id="11" name="テキスト ボックス 18"/>
          <p:cNvSpPr txBox="1">
            <a:spLocks noChangeArrowheads="1"/>
          </p:cNvSpPr>
          <p:nvPr/>
        </p:nvSpPr>
        <p:spPr bwMode="auto">
          <a:xfrm>
            <a:off x="2764306" y="4509120"/>
            <a:ext cx="3600400" cy="523220"/>
          </a:xfrm>
          <a:prstGeom prst="rect">
            <a:avLst/>
          </a:prstGeom>
          <a:noFill/>
          <a:ln w="9525">
            <a:noFill/>
            <a:miter lim="800000"/>
            <a:headEnd/>
            <a:tailEnd/>
          </a:ln>
        </p:spPr>
        <p:txBody>
          <a:bodyPr wrap="square">
            <a:spAutoFit/>
          </a:bodyPr>
          <a:lstStyle/>
          <a:p>
            <a:r>
              <a:rPr lang="ja-JP" altLang="en-US" dirty="0" smtClean="0">
                <a:latin typeface="+mn-ea"/>
                <a:ea typeface="+mn-ea"/>
              </a:rPr>
              <a:t>いいえ，次の </a:t>
            </a:r>
            <a:r>
              <a:rPr lang="ja-JP" altLang="en-US" sz="2800" dirty="0" smtClean="0">
                <a:latin typeface="+mn-ea"/>
                <a:ea typeface="+mn-ea"/>
              </a:rPr>
              <a:t>課題 </a:t>
            </a:r>
            <a:r>
              <a:rPr lang="ja-JP" altLang="en-US" dirty="0" smtClean="0">
                <a:latin typeface="+mn-ea"/>
                <a:ea typeface="+mn-ea"/>
              </a:rPr>
              <a:t>があります</a:t>
            </a:r>
            <a:endParaRPr lang="ja-JP" altLang="en-US" dirty="0">
              <a:latin typeface="+mn-ea"/>
              <a:ea typeface="+mn-ea"/>
            </a:endParaRPr>
          </a:p>
        </p:txBody>
      </p:sp>
      <p:sp>
        <p:nvSpPr>
          <p:cNvPr id="12" name="タイトル 1"/>
          <p:cNvSpPr txBox="1">
            <a:spLocks/>
          </p:cNvSpPr>
          <p:nvPr/>
        </p:nvSpPr>
        <p:spPr>
          <a:xfrm>
            <a:off x="179512" y="188640"/>
            <a:ext cx="5832648" cy="692696"/>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endParaRPr kumimoji="1" lang="ja-JP" altLang="en-US"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endParaRPr>
          </a:p>
        </p:txBody>
      </p:sp>
      <p:sp>
        <p:nvSpPr>
          <p:cNvPr id="2" name="タイトル 1"/>
          <p:cNvSpPr>
            <a:spLocks noGrp="1"/>
          </p:cNvSpPr>
          <p:nvPr>
            <p:ph type="title"/>
          </p:nvPr>
        </p:nvSpPr>
        <p:spPr/>
        <p:txBody>
          <a:bodyPr/>
          <a:lstStyle/>
          <a:p>
            <a:r>
              <a:rPr lang="ja-JP" altLang="ja-JP" dirty="0" smtClean="0"/>
              <a:t>研究クラウド構築の背景</a:t>
            </a:r>
            <a:endParaRPr lang="ja-JP" altLang="en-US" dirty="0"/>
          </a:p>
        </p:txBody>
      </p:sp>
      <p:sp>
        <p:nvSpPr>
          <p:cNvPr id="13" name="スライド番号プレースホルダ 2"/>
          <p:cNvSpPr>
            <a:spLocks noGrp="1"/>
          </p:cNvSpPr>
          <p:nvPr>
            <p:ph type="sldNum" sz="quarter" idx="10"/>
          </p:nvPr>
        </p:nvSpPr>
        <p:spPr/>
        <p:txBody>
          <a:bodyPr/>
          <a:lstStyle/>
          <a:p>
            <a:fld id="{2D49EB63-8A47-42A8-B1AF-7D6D75D2383C}" type="slidenum">
              <a:rPr lang="ja-JP" altLang="en-US" smtClean="0"/>
              <a:pPr/>
              <a:t>23</a:t>
            </a:fld>
            <a:endParaRPr lang="ja-JP"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54"/>
          <p:cNvGrpSpPr/>
          <p:nvPr/>
        </p:nvGrpSpPr>
        <p:grpSpPr>
          <a:xfrm>
            <a:off x="5348164" y="1268760"/>
            <a:ext cx="3688332" cy="1152128"/>
            <a:chOff x="467544" y="1628800"/>
            <a:chExt cx="3688332" cy="1152128"/>
          </a:xfrm>
        </p:grpSpPr>
        <p:sp>
          <p:nvSpPr>
            <p:cNvPr id="56" name="正方形/長方形 5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pic>
          <p:nvPicPr>
            <p:cNvPr id="57" name="Picture 8" descr="MCj04289690000[1]"/>
            <p:cNvPicPr>
              <a:picLocks noChangeAspect="1" noChangeArrowheads="1"/>
            </p:cNvPicPr>
            <p:nvPr/>
          </p:nvPicPr>
          <p:blipFill>
            <a:blip r:embed="rId3" cstate="print"/>
            <a:srcRect/>
            <a:stretch>
              <a:fillRect/>
            </a:stretch>
          </p:blipFill>
          <p:spPr bwMode="auto">
            <a:xfrm>
              <a:off x="1691680" y="1772816"/>
              <a:ext cx="428625" cy="595312"/>
            </a:xfrm>
            <a:prstGeom prst="rect">
              <a:avLst/>
            </a:prstGeom>
            <a:noFill/>
            <a:ln w="9525">
              <a:noFill/>
              <a:miter lim="800000"/>
              <a:headEnd/>
              <a:tailEnd/>
            </a:ln>
          </p:spPr>
        </p:pic>
        <p:pic>
          <p:nvPicPr>
            <p:cNvPr id="58" name="Picture 8" descr="MCj04289690000[1]"/>
            <p:cNvPicPr>
              <a:picLocks noChangeAspect="1" noChangeArrowheads="1"/>
            </p:cNvPicPr>
            <p:nvPr/>
          </p:nvPicPr>
          <p:blipFill>
            <a:blip r:embed="rId3" cstate="print"/>
            <a:srcRect/>
            <a:stretch>
              <a:fillRect/>
            </a:stretch>
          </p:blipFill>
          <p:spPr bwMode="auto">
            <a:xfrm>
              <a:off x="2075855" y="1772816"/>
              <a:ext cx="428625" cy="595312"/>
            </a:xfrm>
            <a:prstGeom prst="rect">
              <a:avLst/>
            </a:prstGeom>
            <a:noFill/>
            <a:ln w="9525">
              <a:noFill/>
              <a:miter lim="800000"/>
              <a:headEnd/>
              <a:tailEnd/>
            </a:ln>
          </p:spPr>
        </p:pic>
        <p:pic>
          <p:nvPicPr>
            <p:cNvPr id="59" name="Picture 8" descr="MCj04289690000[1]"/>
            <p:cNvPicPr>
              <a:picLocks noChangeAspect="1" noChangeArrowheads="1"/>
            </p:cNvPicPr>
            <p:nvPr/>
          </p:nvPicPr>
          <p:blipFill>
            <a:blip r:embed="rId3" cstate="print"/>
            <a:srcRect/>
            <a:stretch>
              <a:fillRect/>
            </a:stretch>
          </p:blipFill>
          <p:spPr bwMode="auto">
            <a:xfrm>
              <a:off x="2425105" y="1772816"/>
              <a:ext cx="428625" cy="595312"/>
            </a:xfrm>
            <a:prstGeom prst="rect">
              <a:avLst/>
            </a:prstGeom>
            <a:noFill/>
            <a:ln w="9525">
              <a:noFill/>
              <a:miter lim="800000"/>
              <a:headEnd/>
              <a:tailEnd/>
            </a:ln>
          </p:spPr>
        </p:pic>
        <p:sp>
          <p:nvSpPr>
            <p:cNvPr id="6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mn-ea"/>
                  <a:ea typeface="+mn-ea"/>
                </a:rPr>
                <a:t>物理マシン</a:t>
              </a:r>
            </a:p>
          </p:txBody>
        </p:sp>
        <p:pic>
          <p:nvPicPr>
            <p:cNvPr id="61" name="Picture 6"/>
            <p:cNvPicPr>
              <a:picLocks noChangeAspect="1" noChangeArrowheads="1"/>
            </p:cNvPicPr>
            <p:nvPr/>
          </p:nvPicPr>
          <p:blipFill>
            <a:blip r:embed="rId4" cstate="print"/>
            <a:srcRect/>
            <a:stretch>
              <a:fillRect/>
            </a:stretch>
          </p:blipFill>
          <p:spPr bwMode="auto">
            <a:xfrm>
              <a:off x="683568" y="1700808"/>
              <a:ext cx="712788" cy="571500"/>
            </a:xfrm>
            <a:prstGeom prst="rect">
              <a:avLst/>
            </a:prstGeom>
            <a:noFill/>
            <a:ln w="9525" algn="ctr">
              <a:noFill/>
              <a:miter lim="800000"/>
              <a:headEnd/>
              <a:tailEnd/>
            </a:ln>
          </p:spPr>
        </p:pic>
        <p:sp>
          <p:nvSpPr>
            <p:cNvPr id="6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mn-ea"/>
                  <a:ea typeface="+mn-ea"/>
                </a:rPr>
                <a:t>物理スイッチ</a:t>
              </a:r>
              <a:endParaRPr lang="ja-JP" altLang="en-US" sz="1200" dirty="0">
                <a:latin typeface="+mn-ea"/>
                <a:ea typeface="+mn-ea"/>
              </a:endParaRPr>
            </a:p>
          </p:txBody>
        </p:sp>
        <p:sp>
          <p:nvSpPr>
            <p:cNvPr id="63" name="円柱 6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mn-ea"/>
              </a:endParaRPr>
            </a:p>
          </p:txBody>
        </p:sp>
        <p:sp>
          <p:nvSpPr>
            <p:cNvPr id="6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mn-ea"/>
                  <a:ea typeface="+mn-ea"/>
                </a:rPr>
                <a:t>物理ストレージ</a:t>
              </a:r>
              <a:endParaRPr lang="ja-JP" altLang="en-US" sz="1200" dirty="0">
                <a:latin typeface="+mn-ea"/>
                <a:ea typeface="+mn-ea"/>
              </a:endParaRPr>
            </a:p>
          </p:txBody>
        </p:sp>
      </p:grpSp>
      <p:sp>
        <p:nvSpPr>
          <p:cNvPr id="2" name="タイトル 1"/>
          <p:cNvSpPr>
            <a:spLocks noGrp="1"/>
          </p:cNvSpPr>
          <p:nvPr>
            <p:ph type="title"/>
          </p:nvPr>
        </p:nvSpPr>
        <p:spPr/>
        <p:txBody>
          <a:bodyPr/>
          <a:lstStyle/>
          <a:p>
            <a:r>
              <a:rPr lang="ja-JP" altLang="en-US" smtClean="0"/>
              <a:t>研究環境の現状</a:t>
            </a:r>
            <a:endParaRPr lang="ja-JP" altLang="en-US" dirty="0"/>
          </a:p>
        </p:txBody>
      </p:sp>
      <p:sp>
        <p:nvSpPr>
          <p:cNvPr id="80" name="スライド番号プレースホルダ 2"/>
          <p:cNvSpPr>
            <a:spLocks noGrp="1"/>
          </p:cNvSpPr>
          <p:nvPr>
            <p:ph type="sldNum" sz="quarter" idx="10"/>
          </p:nvPr>
        </p:nvSpPr>
        <p:spPr/>
        <p:txBody>
          <a:bodyPr/>
          <a:lstStyle/>
          <a:p>
            <a:fld id="{2D49EB63-8A47-42A8-B1AF-7D6D75D2383C}" type="slidenum">
              <a:rPr lang="ja-JP" altLang="en-US" smtClean="0"/>
              <a:pPr/>
              <a:t>24</a:t>
            </a:fld>
            <a:endParaRPr lang="ja-JP" altLang="en-US" dirty="0"/>
          </a:p>
        </p:txBody>
      </p:sp>
      <p:pic>
        <p:nvPicPr>
          <p:cNvPr id="5" name="Picture 8" descr="MCj04289690000[1]"/>
          <p:cNvPicPr>
            <a:picLocks noChangeAspect="1" noChangeArrowheads="1"/>
          </p:cNvPicPr>
          <p:nvPr/>
        </p:nvPicPr>
        <p:blipFill>
          <a:blip r:embed="rId3" cstate="print"/>
          <a:srcRect/>
          <a:stretch>
            <a:fillRect/>
          </a:stretch>
        </p:blipFill>
        <p:spPr bwMode="auto">
          <a:xfrm>
            <a:off x="2977530" y="5497984"/>
            <a:ext cx="428625" cy="595312"/>
          </a:xfrm>
          <a:prstGeom prst="rect">
            <a:avLst/>
          </a:prstGeom>
          <a:noFill/>
          <a:ln w="9525">
            <a:noFill/>
            <a:miter lim="800000"/>
            <a:headEnd/>
            <a:tailEnd/>
          </a:ln>
        </p:spPr>
      </p:pic>
      <p:pic>
        <p:nvPicPr>
          <p:cNvPr id="6" name="Picture 8" descr="MCj04289690000[1]"/>
          <p:cNvPicPr>
            <a:picLocks noChangeAspect="1" noChangeArrowheads="1"/>
          </p:cNvPicPr>
          <p:nvPr/>
        </p:nvPicPr>
        <p:blipFill>
          <a:blip r:embed="rId3" cstate="print"/>
          <a:srcRect/>
          <a:stretch>
            <a:fillRect/>
          </a:stretch>
        </p:blipFill>
        <p:spPr bwMode="auto">
          <a:xfrm>
            <a:off x="3361705" y="5497984"/>
            <a:ext cx="428625" cy="595312"/>
          </a:xfrm>
          <a:prstGeom prst="rect">
            <a:avLst/>
          </a:prstGeom>
          <a:noFill/>
          <a:ln w="9525">
            <a:noFill/>
            <a:miter lim="800000"/>
            <a:headEnd/>
            <a:tailEnd/>
          </a:ln>
        </p:spPr>
      </p:pic>
      <p:pic>
        <p:nvPicPr>
          <p:cNvPr id="7" name="Picture 8" descr="MCj04289690000[1]"/>
          <p:cNvPicPr>
            <a:picLocks noChangeAspect="1" noChangeArrowheads="1"/>
          </p:cNvPicPr>
          <p:nvPr/>
        </p:nvPicPr>
        <p:blipFill>
          <a:blip r:embed="rId3" cstate="print"/>
          <a:srcRect/>
          <a:stretch>
            <a:fillRect/>
          </a:stretch>
        </p:blipFill>
        <p:spPr bwMode="auto">
          <a:xfrm>
            <a:off x="3710955" y="5497984"/>
            <a:ext cx="428625" cy="595312"/>
          </a:xfrm>
          <a:prstGeom prst="rect">
            <a:avLst/>
          </a:prstGeom>
          <a:noFill/>
          <a:ln w="9525">
            <a:noFill/>
            <a:miter lim="800000"/>
            <a:headEnd/>
            <a:tailEnd/>
          </a:ln>
        </p:spPr>
      </p:pic>
      <p:sp>
        <p:nvSpPr>
          <p:cNvPr id="8" name="テキスト ボックス 6"/>
          <p:cNvSpPr txBox="1">
            <a:spLocks noChangeArrowheads="1"/>
          </p:cNvSpPr>
          <p:nvPr/>
        </p:nvSpPr>
        <p:spPr bwMode="auto">
          <a:xfrm>
            <a:off x="4283968" y="6093296"/>
            <a:ext cx="965200" cy="277813"/>
          </a:xfrm>
          <a:prstGeom prst="rect">
            <a:avLst/>
          </a:prstGeom>
          <a:noFill/>
          <a:ln w="9525">
            <a:noFill/>
            <a:miter lim="800000"/>
            <a:headEnd/>
            <a:tailEnd/>
          </a:ln>
        </p:spPr>
        <p:txBody>
          <a:bodyPr>
            <a:spAutoFit/>
          </a:bodyPr>
          <a:lstStyle/>
          <a:p>
            <a:r>
              <a:rPr lang="ja-JP" altLang="en-US" sz="1200" dirty="0">
                <a:latin typeface="+mn-ea"/>
                <a:ea typeface="+mn-ea"/>
              </a:rPr>
              <a:t>物理マシン</a:t>
            </a:r>
          </a:p>
        </p:txBody>
      </p:sp>
      <p:pic>
        <p:nvPicPr>
          <p:cNvPr id="9" name="Picture 6"/>
          <p:cNvPicPr>
            <a:picLocks noChangeAspect="1" noChangeArrowheads="1"/>
          </p:cNvPicPr>
          <p:nvPr/>
        </p:nvPicPr>
        <p:blipFill>
          <a:blip r:embed="rId4" cstate="print"/>
          <a:srcRect/>
          <a:stretch>
            <a:fillRect/>
          </a:stretch>
        </p:blipFill>
        <p:spPr bwMode="auto">
          <a:xfrm>
            <a:off x="1403648" y="5385215"/>
            <a:ext cx="712787" cy="571500"/>
          </a:xfrm>
          <a:prstGeom prst="rect">
            <a:avLst/>
          </a:prstGeom>
          <a:noFill/>
          <a:ln w="9525" algn="ctr">
            <a:noFill/>
            <a:miter lim="800000"/>
            <a:headEnd/>
            <a:tailEnd/>
          </a:ln>
        </p:spPr>
      </p:pic>
      <p:sp>
        <p:nvSpPr>
          <p:cNvPr id="10" name="円柱 9"/>
          <p:cNvSpPr/>
          <p:nvPr/>
        </p:nvSpPr>
        <p:spPr>
          <a:xfrm>
            <a:off x="6733999" y="55172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mn-ea"/>
            </a:endParaRPr>
          </a:p>
        </p:txBody>
      </p:sp>
      <p:sp>
        <p:nvSpPr>
          <p:cNvPr id="11" name="角丸四角形 10"/>
          <p:cNvSpPr/>
          <p:nvPr/>
        </p:nvSpPr>
        <p:spPr>
          <a:xfrm>
            <a:off x="1115120" y="4942303"/>
            <a:ext cx="6985272"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smtClean="0">
                <a:latin typeface="+mn-ea"/>
              </a:rPr>
              <a:t>IaaS</a:t>
            </a:r>
            <a:endParaRPr lang="ja-JP" altLang="en-US" dirty="0">
              <a:latin typeface="+mn-ea"/>
            </a:endParaRPr>
          </a:p>
        </p:txBody>
      </p:sp>
      <p:sp>
        <p:nvSpPr>
          <p:cNvPr id="12" name="正方形/長方形 11"/>
          <p:cNvSpPr/>
          <p:nvPr/>
        </p:nvSpPr>
        <p:spPr>
          <a:xfrm>
            <a:off x="1403648"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rPr>
              <a:t>VM</a:t>
            </a:r>
            <a:endParaRPr lang="ja-JP" altLang="en-US" dirty="0">
              <a:latin typeface="+mn-ea"/>
            </a:endParaRPr>
          </a:p>
        </p:txBody>
      </p:sp>
      <p:sp>
        <p:nvSpPr>
          <p:cNvPr id="13" name="正方形/長方形 12"/>
          <p:cNvSpPr/>
          <p:nvPr/>
        </p:nvSpPr>
        <p:spPr>
          <a:xfrm>
            <a:off x="2051720"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rPr>
              <a:t>VM</a:t>
            </a:r>
            <a:endParaRPr lang="ja-JP" altLang="en-US" dirty="0">
              <a:latin typeface="+mn-ea"/>
            </a:endParaRPr>
          </a:p>
        </p:txBody>
      </p:sp>
      <p:sp>
        <p:nvSpPr>
          <p:cNvPr id="14" name="正方形/長方形 13"/>
          <p:cNvSpPr/>
          <p:nvPr/>
        </p:nvSpPr>
        <p:spPr>
          <a:xfrm>
            <a:off x="2699792"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rPr>
              <a:t>VM</a:t>
            </a:r>
            <a:endParaRPr lang="ja-JP" altLang="en-US" dirty="0">
              <a:latin typeface="+mn-ea"/>
            </a:endParaRPr>
          </a:p>
        </p:txBody>
      </p:sp>
      <p:sp>
        <p:nvSpPr>
          <p:cNvPr id="15" name="テキスト ボックス 14"/>
          <p:cNvSpPr txBox="1"/>
          <p:nvPr/>
        </p:nvSpPr>
        <p:spPr>
          <a:xfrm>
            <a:off x="179512" y="3429000"/>
            <a:ext cx="4824536" cy="461665"/>
          </a:xfrm>
          <a:prstGeom prst="rect">
            <a:avLst/>
          </a:prstGeom>
          <a:noFill/>
        </p:spPr>
        <p:txBody>
          <a:bodyPr wrap="square">
            <a:spAutoFit/>
          </a:bodyPr>
          <a:lstStyle/>
          <a:p>
            <a:pPr fontAlgn="auto">
              <a:spcBef>
                <a:spcPts val="0"/>
              </a:spcBef>
              <a:spcAft>
                <a:spcPts val="0"/>
              </a:spcAft>
              <a:defRPr/>
            </a:pPr>
            <a:r>
              <a:rPr lang="ja-JP" altLang="en-US" sz="2400" b="1" dirty="0" smtClean="0">
                <a:latin typeface="+mn-ea"/>
                <a:ea typeface="+mn-ea"/>
              </a:rPr>
              <a:t>② 仮想マシンクラスタ提供</a:t>
            </a:r>
            <a:endParaRPr lang="ja-JP" altLang="en-US" sz="2400" b="1" dirty="0">
              <a:solidFill>
                <a:srgbClr val="FF0000"/>
              </a:solidFill>
              <a:latin typeface="+mn-ea"/>
              <a:ea typeface="+mn-ea"/>
            </a:endParaRPr>
          </a:p>
        </p:txBody>
      </p:sp>
      <p:grpSp>
        <p:nvGrpSpPr>
          <p:cNvPr id="4" name="グループ化 43"/>
          <p:cNvGrpSpPr/>
          <p:nvPr/>
        </p:nvGrpSpPr>
        <p:grpSpPr>
          <a:xfrm>
            <a:off x="307604" y="1844824"/>
            <a:ext cx="3688332" cy="1152128"/>
            <a:chOff x="467544" y="1628800"/>
            <a:chExt cx="3688332" cy="1152128"/>
          </a:xfrm>
        </p:grpSpPr>
        <p:sp>
          <p:nvSpPr>
            <p:cNvPr id="26" name="正方形/長方形 2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pic>
          <p:nvPicPr>
            <p:cNvPr id="17" name="Picture 8" descr="MCj04289690000[1]"/>
            <p:cNvPicPr>
              <a:picLocks noChangeAspect="1" noChangeArrowheads="1"/>
            </p:cNvPicPr>
            <p:nvPr/>
          </p:nvPicPr>
          <p:blipFill>
            <a:blip r:embed="rId3" cstate="print"/>
            <a:srcRect/>
            <a:stretch>
              <a:fillRect/>
            </a:stretch>
          </p:blipFill>
          <p:spPr bwMode="auto">
            <a:xfrm>
              <a:off x="1691680" y="1772816"/>
              <a:ext cx="428625" cy="595312"/>
            </a:xfrm>
            <a:prstGeom prst="rect">
              <a:avLst/>
            </a:prstGeom>
            <a:noFill/>
            <a:ln w="9525">
              <a:noFill/>
              <a:miter lim="800000"/>
              <a:headEnd/>
              <a:tailEnd/>
            </a:ln>
          </p:spPr>
        </p:pic>
        <p:pic>
          <p:nvPicPr>
            <p:cNvPr id="18" name="Picture 8" descr="MCj04289690000[1]"/>
            <p:cNvPicPr>
              <a:picLocks noChangeAspect="1" noChangeArrowheads="1"/>
            </p:cNvPicPr>
            <p:nvPr/>
          </p:nvPicPr>
          <p:blipFill>
            <a:blip r:embed="rId3" cstate="print"/>
            <a:srcRect/>
            <a:stretch>
              <a:fillRect/>
            </a:stretch>
          </p:blipFill>
          <p:spPr bwMode="auto">
            <a:xfrm>
              <a:off x="2075855" y="1772816"/>
              <a:ext cx="428625" cy="595312"/>
            </a:xfrm>
            <a:prstGeom prst="rect">
              <a:avLst/>
            </a:prstGeom>
            <a:noFill/>
            <a:ln w="9525">
              <a:noFill/>
              <a:miter lim="800000"/>
              <a:headEnd/>
              <a:tailEnd/>
            </a:ln>
          </p:spPr>
        </p:pic>
        <p:pic>
          <p:nvPicPr>
            <p:cNvPr id="19" name="Picture 8" descr="MCj04289690000[1]"/>
            <p:cNvPicPr>
              <a:picLocks noChangeAspect="1" noChangeArrowheads="1"/>
            </p:cNvPicPr>
            <p:nvPr/>
          </p:nvPicPr>
          <p:blipFill>
            <a:blip r:embed="rId3" cstate="print"/>
            <a:srcRect/>
            <a:stretch>
              <a:fillRect/>
            </a:stretch>
          </p:blipFill>
          <p:spPr bwMode="auto">
            <a:xfrm>
              <a:off x="2425105" y="1772816"/>
              <a:ext cx="428625" cy="595312"/>
            </a:xfrm>
            <a:prstGeom prst="rect">
              <a:avLst/>
            </a:prstGeom>
            <a:noFill/>
            <a:ln w="9525">
              <a:noFill/>
              <a:miter lim="800000"/>
              <a:headEnd/>
              <a:tailEnd/>
            </a:ln>
          </p:spPr>
        </p:pic>
        <p:sp>
          <p:nvSpPr>
            <p:cNvPr id="2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mn-ea"/>
                  <a:ea typeface="+mn-ea"/>
                </a:rPr>
                <a:t>物理マシン</a:t>
              </a:r>
            </a:p>
          </p:txBody>
        </p:sp>
        <p:pic>
          <p:nvPicPr>
            <p:cNvPr id="21" name="Picture 6"/>
            <p:cNvPicPr>
              <a:picLocks noChangeAspect="1" noChangeArrowheads="1"/>
            </p:cNvPicPr>
            <p:nvPr/>
          </p:nvPicPr>
          <p:blipFill>
            <a:blip r:embed="rId4" cstate="print"/>
            <a:srcRect/>
            <a:stretch>
              <a:fillRect/>
            </a:stretch>
          </p:blipFill>
          <p:spPr bwMode="auto">
            <a:xfrm>
              <a:off x="683568" y="1700808"/>
              <a:ext cx="712788" cy="571500"/>
            </a:xfrm>
            <a:prstGeom prst="rect">
              <a:avLst/>
            </a:prstGeom>
            <a:noFill/>
            <a:ln w="9525" algn="ctr">
              <a:noFill/>
              <a:miter lim="800000"/>
              <a:headEnd/>
              <a:tailEnd/>
            </a:ln>
          </p:spPr>
        </p:pic>
        <p:sp>
          <p:nvSpPr>
            <p:cNvPr id="2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mn-ea"/>
                  <a:ea typeface="+mn-ea"/>
                </a:rPr>
                <a:t>物理スイッチ</a:t>
              </a:r>
              <a:endParaRPr lang="ja-JP" altLang="en-US" sz="1200" dirty="0">
                <a:latin typeface="+mn-ea"/>
                <a:ea typeface="+mn-ea"/>
              </a:endParaRPr>
            </a:p>
          </p:txBody>
        </p:sp>
        <p:sp>
          <p:nvSpPr>
            <p:cNvPr id="23" name="円柱 2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mn-ea"/>
              </a:endParaRPr>
            </a:p>
          </p:txBody>
        </p:sp>
        <p:sp>
          <p:nvSpPr>
            <p:cNvPr id="2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mn-ea"/>
                  <a:ea typeface="+mn-ea"/>
                </a:rPr>
                <a:t>物理ストレージ</a:t>
              </a:r>
              <a:endParaRPr lang="ja-JP" altLang="en-US" sz="1200" dirty="0">
                <a:latin typeface="+mn-ea"/>
                <a:ea typeface="+mn-ea"/>
              </a:endParaRPr>
            </a:p>
          </p:txBody>
        </p:sp>
      </p:grpSp>
      <p:sp>
        <p:nvSpPr>
          <p:cNvPr id="27" name="円柱 26"/>
          <p:cNvSpPr/>
          <p:nvPr/>
        </p:nvSpPr>
        <p:spPr>
          <a:xfrm>
            <a:off x="7094039" y="55172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mn-ea"/>
            </a:endParaRPr>
          </a:p>
        </p:txBody>
      </p:sp>
      <p:sp>
        <p:nvSpPr>
          <p:cNvPr id="28" name="円柱 27"/>
          <p:cNvSpPr/>
          <p:nvPr/>
        </p:nvSpPr>
        <p:spPr>
          <a:xfrm>
            <a:off x="7454079" y="55172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mn-ea"/>
            </a:endParaRPr>
          </a:p>
        </p:txBody>
      </p:sp>
      <p:pic>
        <p:nvPicPr>
          <p:cNvPr id="29" name="Picture 8" descr="MCj04289690000[1]"/>
          <p:cNvPicPr>
            <a:picLocks noChangeAspect="1" noChangeArrowheads="1"/>
          </p:cNvPicPr>
          <p:nvPr/>
        </p:nvPicPr>
        <p:blipFill>
          <a:blip r:embed="rId3" cstate="print"/>
          <a:srcRect/>
          <a:stretch>
            <a:fillRect/>
          </a:stretch>
        </p:blipFill>
        <p:spPr bwMode="auto">
          <a:xfrm>
            <a:off x="4129509" y="5477849"/>
            <a:ext cx="428625" cy="595312"/>
          </a:xfrm>
          <a:prstGeom prst="rect">
            <a:avLst/>
          </a:prstGeom>
          <a:noFill/>
          <a:ln w="9525">
            <a:noFill/>
            <a:miter lim="800000"/>
            <a:headEnd/>
            <a:tailEnd/>
          </a:ln>
        </p:spPr>
      </p:pic>
      <p:pic>
        <p:nvPicPr>
          <p:cNvPr id="30" name="Picture 8" descr="MCj04289690000[1]"/>
          <p:cNvPicPr>
            <a:picLocks noChangeAspect="1" noChangeArrowheads="1"/>
          </p:cNvPicPr>
          <p:nvPr/>
        </p:nvPicPr>
        <p:blipFill>
          <a:blip r:embed="rId3" cstate="print"/>
          <a:srcRect/>
          <a:stretch>
            <a:fillRect/>
          </a:stretch>
        </p:blipFill>
        <p:spPr bwMode="auto">
          <a:xfrm>
            <a:off x="4513684" y="5477849"/>
            <a:ext cx="428625" cy="595312"/>
          </a:xfrm>
          <a:prstGeom prst="rect">
            <a:avLst/>
          </a:prstGeom>
          <a:noFill/>
          <a:ln w="9525">
            <a:noFill/>
            <a:miter lim="800000"/>
            <a:headEnd/>
            <a:tailEnd/>
          </a:ln>
        </p:spPr>
      </p:pic>
      <p:pic>
        <p:nvPicPr>
          <p:cNvPr id="31" name="Picture 8" descr="MCj04289690000[1]"/>
          <p:cNvPicPr>
            <a:picLocks noChangeAspect="1" noChangeArrowheads="1"/>
          </p:cNvPicPr>
          <p:nvPr/>
        </p:nvPicPr>
        <p:blipFill>
          <a:blip r:embed="rId3" cstate="print"/>
          <a:srcRect/>
          <a:stretch>
            <a:fillRect/>
          </a:stretch>
        </p:blipFill>
        <p:spPr bwMode="auto">
          <a:xfrm>
            <a:off x="4862934" y="5477849"/>
            <a:ext cx="428625" cy="595312"/>
          </a:xfrm>
          <a:prstGeom prst="rect">
            <a:avLst/>
          </a:prstGeom>
          <a:noFill/>
          <a:ln w="9525">
            <a:noFill/>
            <a:miter lim="800000"/>
            <a:headEnd/>
            <a:tailEnd/>
          </a:ln>
        </p:spPr>
      </p:pic>
      <p:pic>
        <p:nvPicPr>
          <p:cNvPr id="32" name="Picture 8" descr="MCj04289690000[1]"/>
          <p:cNvPicPr>
            <a:picLocks noChangeAspect="1" noChangeArrowheads="1"/>
          </p:cNvPicPr>
          <p:nvPr/>
        </p:nvPicPr>
        <p:blipFill>
          <a:blip r:embed="rId3" cstate="print"/>
          <a:srcRect/>
          <a:stretch>
            <a:fillRect/>
          </a:stretch>
        </p:blipFill>
        <p:spPr bwMode="auto">
          <a:xfrm>
            <a:off x="5281637" y="5445224"/>
            <a:ext cx="428625" cy="595312"/>
          </a:xfrm>
          <a:prstGeom prst="rect">
            <a:avLst/>
          </a:prstGeom>
          <a:noFill/>
          <a:ln w="9525">
            <a:noFill/>
            <a:miter lim="800000"/>
            <a:headEnd/>
            <a:tailEnd/>
          </a:ln>
        </p:spPr>
      </p:pic>
      <p:pic>
        <p:nvPicPr>
          <p:cNvPr id="33" name="Picture 8" descr="MCj04289690000[1]"/>
          <p:cNvPicPr>
            <a:picLocks noChangeAspect="1" noChangeArrowheads="1"/>
          </p:cNvPicPr>
          <p:nvPr/>
        </p:nvPicPr>
        <p:blipFill>
          <a:blip r:embed="rId3" cstate="print"/>
          <a:srcRect/>
          <a:stretch>
            <a:fillRect/>
          </a:stretch>
        </p:blipFill>
        <p:spPr bwMode="auto">
          <a:xfrm>
            <a:off x="5665812" y="5445224"/>
            <a:ext cx="428625" cy="595312"/>
          </a:xfrm>
          <a:prstGeom prst="rect">
            <a:avLst/>
          </a:prstGeom>
          <a:noFill/>
          <a:ln w="9525">
            <a:noFill/>
            <a:miter lim="800000"/>
            <a:headEnd/>
            <a:tailEnd/>
          </a:ln>
        </p:spPr>
      </p:pic>
      <p:pic>
        <p:nvPicPr>
          <p:cNvPr id="34" name="Picture 8" descr="MCj04289690000[1]"/>
          <p:cNvPicPr>
            <a:picLocks noChangeAspect="1" noChangeArrowheads="1"/>
          </p:cNvPicPr>
          <p:nvPr/>
        </p:nvPicPr>
        <p:blipFill>
          <a:blip r:embed="rId3" cstate="print"/>
          <a:srcRect/>
          <a:stretch>
            <a:fillRect/>
          </a:stretch>
        </p:blipFill>
        <p:spPr bwMode="auto">
          <a:xfrm>
            <a:off x="6015062" y="5445224"/>
            <a:ext cx="428625" cy="595312"/>
          </a:xfrm>
          <a:prstGeom prst="rect">
            <a:avLst/>
          </a:prstGeom>
          <a:noFill/>
          <a:ln w="9525">
            <a:noFill/>
            <a:miter lim="800000"/>
            <a:headEnd/>
            <a:tailEnd/>
          </a:ln>
        </p:spPr>
      </p:pic>
      <p:sp>
        <p:nvSpPr>
          <p:cNvPr id="35" name="正方形/長方形 34"/>
          <p:cNvSpPr/>
          <p:nvPr/>
        </p:nvSpPr>
        <p:spPr>
          <a:xfrm>
            <a:off x="3707904"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rPr>
              <a:t>VM</a:t>
            </a:r>
            <a:endParaRPr lang="ja-JP" altLang="en-US" dirty="0">
              <a:latin typeface="+mn-ea"/>
            </a:endParaRPr>
          </a:p>
        </p:txBody>
      </p:sp>
      <p:sp>
        <p:nvSpPr>
          <p:cNvPr id="36" name="正方形/長方形 35"/>
          <p:cNvSpPr/>
          <p:nvPr/>
        </p:nvSpPr>
        <p:spPr>
          <a:xfrm>
            <a:off x="4355976"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rPr>
              <a:t>VM</a:t>
            </a:r>
            <a:endParaRPr lang="ja-JP" altLang="en-US" dirty="0">
              <a:latin typeface="+mn-ea"/>
            </a:endParaRPr>
          </a:p>
        </p:txBody>
      </p:sp>
      <p:sp>
        <p:nvSpPr>
          <p:cNvPr id="37" name="正方形/長方形 36"/>
          <p:cNvSpPr/>
          <p:nvPr/>
        </p:nvSpPr>
        <p:spPr>
          <a:xfrm>
            <a:off x="5004048"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rPr>
              <a:t>VM</a:t>
            </a:r>
            <a:endParaRPr lang="ja-JP" altLang="en-US" dirty="0">
              <a:latin typeface="+mn-ea"/>
            </a:endParaRPr>
          </a:p>
        </p:txBody>
      </p:sp>
      <p:sp>
        <p:nvSpPr>
          <p:cNvPr id="38" name="正方形/長方形 37"/>
          <p:cNvSpPr/>
          <p:nvPr/>
        </p:nvSpPr>
        <p:spPr>
          <a:xfrm>
            <a:off x="6012160"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rPr>
              <a:t>VM</a:t>
            </a:r>
            <a:endParaRPr lang="ja-JP" altLang="en-US" dirty="0">
              <a:latin typeface="+mn-ea"/>
            </a:endParaRPr>
          </a:p>
        </p:txBody>
      </p:sp>
      <p:sp>
        <p:nvSpPr>
          <p:cNvPr id="39" name="正方形/長方形 38"/>
          <p:cNvSpPr/>
          <p:nvPr/>
        </p:nvSpPr>
        <p:spPr>
          <a:xfrm>
            <a:off x="6660232"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rPr>
              <a:t>VM</a:t>
            </a:r>
            <a:endParaRPr lang="ja-JP" altLang="en-US" dirty="0">
              <a:latin typeface="+mn-ea"/>
            </a:endParaRPr>
          </a:p>
        </p:txBody>
      </p:sp>
      <p:sp>
        <p:nvSpPr>
          <p:cNvPr id="40" name="正方形/長方形 39"/>
          <p:cNvSpPr/>
          <p:nvPr/>
        </p:nvSpPr>
        <p:spPr>
          <a:xfrm>
            <a:off x="7308304"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rPr>
              <a:t>VM</a:t>
            </a:r>
            <a:endParaRPr lang="ja-JP" altLang="en-US" dirty="0">
              <a:latin typeface="+mn-ea"/>
            </a:endParaRPr>
          </a:p>
        </p:txBody>
      </p:sp>
      <p:pic>
        <p:nvPicPr>
          <p:cNvPr id="41" name="Picture 6"/>
          <p:cNvPicPr>
            <a:picLocks noChangeAspect="1" noChangeArrowheads="1"/>
          </p:cNvPicPr>
          <p:nvPr/>
        </p:nvPicPr>
        <p:blipFill>
          <a:blip r:embed="rId4" cstate="print"/>
          <a:srcRect/>
          <a:stretch>
            <a:fillRect/>
          </a:stretch>
        </p:blipFill>
        <p:spPr bwMode="auto">
          <a:xfrm>
            <a:off x="1691159" y="5517232"/>
            <a:ext cx="712787" cy="571500"/>
          </a:xfrm>
          <a:prstGeom prst="rect">
            <a:avLst/>
          </a:prstGeom>
          <a:noFill/>
          <a:ln w="9525" algn="ctr">
            <a:noFill/>
            <a:miter lim="800000"/>
            <a:headEnd/>
            <a:tailEnd/>
          </a:ln>
        </p:spPr>
      </p:pic>
      <p:pic>
        <p:nvPicPr>
          <p:cNvPr id="42" name="Picture 6"/>
          <p:cNvPicPr>
            <a:picLocks noChangeAspect="1" noChangeArrowheads="1"/>
          </p:cNvPicPr>
          <p:nvPr/>
        </p:nvPicPr>
        <p:blipFill>
          <a:blip r:embed="rId4" cstate="print"/>
          <a:srcRect/>
          <a:stretch>
            <a:fillRect/>
          </a:stretch>
        </p:blipFill>
        <p:spPr bwMode="auto">
          <a:xfrm>
            <a:off x="2195215" y="5589240"/>
            <a:ext cx="712787" cy="571500"/>
          </a:xfrm>
          <a:prstGeom prst="rect">
            <a:avLst/>
          </a:prstGeom>
          <a:noFill/>
          <a:ln w="9525" algn="ctr">
            <a:noFill/>
            <a:miter lim="800000"/>
            <a:headEnd/>
            <a:tailEnd/>
          </a:ln>
        </p:spPr>
      </p:pic>
      <p:sp>
        <p:nvSpPr>
          <p:cNvPr id="43" name="テキスト ボックス 42"/>
          <p:cNvSpPr txBox="1"/>
          <p:nvPr/>
        </p:nvSpPr>
        <p:spPr>
          <a:xfrm>
            <a:off x="179512" y="908720"/>
            <a:ext cx="4896544" cy="461665"/>
          </a:xfrm>
          <a:prstGeom prst="rect">
            <a:avLst/>
          </a:prstGeom>
          <a:noFill/>
        </p:spPr>
        <p:txBody>
          <a:bodyPr wrap="square">
            <a:spAutoFit/>
          </a:bodyPr>
          <a:lstStyle/>
          <a:p>
            <a:pPr fontAlgn="auto">
              <a:spcBef>
                <a:spcPts val="0"/>
              </a:spcBef>
              <a:spcAft>
                <a:spcPts val="0"/>
              </a:spcAft>
              <a:defRPr/>
            </a:pPr>
            <a:r>
              <a:rPr lang="ja-JP" altLang="en-US" sz="2400" b="1" dirty="0" smtClean="0">
                <a:latin typeface="+mn-ea"/>
                <a:ea typeface="+mn-ea"/>
              </a:rPr>
              <a:t>① 物理マシンクラスタ提供</a:t>
            </a:r>
            <a:endParaRPr lang="ja-JP" altLang="en-US" sz="2400" b="1" dirty="0">
              <a:solidFill>
                <a:srgbClr val="FF0000"/>
              </a:solidFill>
              <a:latin typeface="+mn-ea"/>
              <a:ea typeface="+mn-ea"/>
            </a:endParaRPr>
          </a:p>
        </p:txBody>
      </p:sp>
      <p:grpSp>
        <p:nvGrpSpPr>
          <p:cNvPr id="16" name="グループ化 44"/>
          <p:cNvGrpSpPr/>
          <p:nvPr/>
        </p:nvGrpSpPr>
        <p:grpSpPr>
          <a:xfrm>
            <a:off x="3259932" y="2276872"/>
            <a:ext cx="3688332" cy="1152128"/>
            <a:chOff x="467544" y="1628800"/>
            <a:chExt cx="3688332" cy="1152128"/>
          </a:xfrm>
        </p:grpSpPr>
        <p:sp>
          <p:nvSpPr>
            <p:cNvPr id="46" name="正方形/長方形 4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pic>
          <p:nvPicPr>
            <p:cNvPr id="47" name="Picture 8" descr="MCj04289690000[1]"/>
            <p:cNvPicPr>
              <a:picLocks noChangeAspect="1" noChangeArrowheads="1"/>
            </p:cNvPicPr>
            <p:nvPr/>
          </p:nvPicPr>
          <p:blipFill>
            <a:blip r:embed="rId3" cstate="print"/>
            <a:srcRect/>
            <a:stretch>
              <a:fillRect/>
            </a:stretch>
          </p:blipFill>
          <p:spPr bwMode="auto">
            <a:xfrm>
              <a:off x="1691680" y="1772816"/>
              <a:ext cx="428625" cy="595312"/>
            </a:xfrm>
            <a:prstGeom prst="rect">
              <a:avLst/>
            </a:prstGeom>
            <a:noFill/>
            <a:ln w="9525">
              <a:noFill/>
              <a:miter lim="800000"/>
              <a:headEnd/>
              <a:tailEnd/>
            </a:ln>
          </p:spPr>
        </p:pic>
        <p:pic>
          <p:nvPicPr>
            <p:cNvPr id="48" name="Picture 8" descr="MCj04289690000[1]"/>
            <p:cNvPicPr>
              <a:picLocks noChangeAspect="1" noChangeArrowheads="1"/>
            </p:cNvPicPr>
            <p:nvPr/>
          </p:nvPicPr>
          <p:blipFill>
            <a:blip r:embed="rId3" cstate="print"/>
            <a:srcRect/>
            <a:stretch>
              <a:fillRect/>
            </a:stretch>
          </p:blipFill>
          <p:spPr bwMode="auto">
            <a:xfrm>
              <a:off x="2075855" y="1772816"/>
              <a:ext cx="428625" cy="595312"/>
            </a:xfrm>
            <a:prstGeom prst="rect">
              <a:avLst/>
            </a:prstGeom>
            <a:noFill/>
            <a:ln w="9525">
              <a:noFill/>
              <a:miter lim="800000"/>
              <a:headEnd/>
              <a:tailEnd/>
            </a:ln>
          </p:spPr>
        </p:pic>
        <p:pic>
          <p:nvPicPr>
            <p:cNvPr id="49" name="Picture 8" descr="MCj04289690000[1]"/>
            <p:cNvPicPr>
              <a:picLocks noChangeAspect="1" noChangeArrowheads="1"/>
            </p:cNvPicPr>
            <p:nvPr/>
          </p:nvPicPr>
          <p:blipFill>
            <a:blip r:embed="rId3" cstate="print"/>
            <a:srcRect/>
            <a:stretch>
              <a:fillRect/>
            </a:stretch>
          </p:blipFill>
          <p:spPr bwMode="auto">
            <a:xfrm>
              <a:off x="2425105" y="1772816"/>
              <a:ext cx="428625" cy="595312"/>
            </a:xfrm>
            <a:prstGeom prst="rect">
              <a:avLst/>
            </a:prstGeom>
            <a:noFill/>
            <a:ln w="9525">
              <a:noFill/>
              <a:miter lim="800000"/>
              <a:headEnd/>
              <a:tailEnd/>
            </a:ln>
          </p:spPr>
        </p:pic>
        <p:sp>
          <p:nvSpPr>
            <p:cNvPr id="5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mn-ea"/>
                  <a:ea typeface="+mn-ea"/>
                </a:rPr>
                <a:t>物理マシン</a:t>
              </a:r>
            </a:p>
          </p:txBody>
        </p:sp>
        <p:pic>
          <p:nvPicPr>
            <p:cNvPr id="51" name="Picture 6"/>
            <p:cNvPicPr>
              <a:picLocks noChangeAspect="1" noChangeArrowheads="1"/>
            </p:cNvPicPr>
            <p:nvPr/>
          </p:nvPicPr>
          <p:blipFill>
            <a:blip r:embed="rId4" cstate="print"/>
            <a:srcRect/>
            <a:stretch>
              <a:fillRect/>
            </a:stretch>
          </p:blipFill>
          <p:spPr bwMode="auto">
            <a:xfrm>
              <a:off x="683568" y="1700808"/>
              <a:ext cx="712788" cy="571500"/>
            </a:xfrm>
            <a:prstGeom prst="rect">
              <a:avLst/>
            </a:prstGeom>
            <a:noFill/>
            <a:ln w="9525" algn="ctr">
              <a:noFill/>
              <a:miter lim="800000"/>
              <a:headEnd/>
              <a:tailEnd/>
            </a:ln>
          </p:spPr>
        </p:pic>
        <p:sp>
          <p:nvSpPr>
            <p:cNvPr id="5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mn-ea"/>
                  <a:ea typeface="+mn-ea"/>
                </a:rPr>
                <a:t>物理スイッチ</a:t>
              </a:r>
              <a:endParaRPr lang="ja-JP" altLang="en-US" sz="1200" dirty="0">
                <a:latin typeface="+mn-ea"/>
                <a:ea typeface="+mn-ea"/>
              </a:endParaRPr>
            </a:p>
          </p:txBody>
        </p:sp>
        <p:sp>
          <p:nvSpPr>
            <p:cNvPr id="53" name="円柱 5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mn-ea"/>
              </a:endParaRPr>
            </a:p>
          </p:txBody>
        </p:sp>
        <p:sp>
          <p:nvSpPr>
            <p:cNvPr id="5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mn-ea"/>
                  <a:ea typeface="+mn-ea"/>
                </a:rPr>
                <a:t>物理ストレージ</a:t>
              </a:r>
              <a:endParaRPr lang="ja-JP" altLang="en-US" sz="1200" dirty="0">
                <a:latin typeface="+mn-ea"/>
                <a:ea typeface="+mn-ea"/>
              </a:endParaRPr>
            </a:p>
          </p:txBody>
        </p:sp>
      </p:grpSp>
      <p:sp>
        <p:nvSpPr>
          <p:cNvPr id="65" name="テキスト ボックス 25"/>
          <p:cNvSpPr txBox="1">
            <a:spLocks noChangeArrowheads="1"/>
          </p:cNvSpPr>
          <p:nvPr/>
        </p:nvSpPr>
        <p:spPr bwMode="auto">
          <a:xfrm>
            <a:off x="1547664" y="6093296"/>
            <a:ext cx="1295375" cy="276999"/>
          </a:xfrm>
          <a:prstGeom prst="rect">
            <a:avLst/>
          </a:prstGeom>
          <a:noFill/>
          <a:ln w="9525">
            <a:noFill/>
            <a:miter lim="800000"/>
            <a:headEnd/>
            <a:tailEnd/>
          </a:ln>
        </p:spPr>
        <p:txBody>
          <a:bodyPr wrap="square">
            <a:spAutoFit/>
          </a:bodyPr>
          <a:lstStyle/>
          <a:p>
            <a:r>
              <a:rPr lang="ja-JP" altLang="en-US" sz="1200" dirty="0" smtClean="0">
                <a:latin typeface="+mn-ea"/>
                <a:ea typeface="+mn-ea"/>
              </a:rPr>
              <a:t>物理スイッチ</a:t>
            </a:r>
            <a:endParaRPr lang="ja-JP" altLang="en-US" sz="1200" dirty="0">
              <a:latin typeface="+mn-ea"/>
              <a:ea typeface="+mn-ea"/>
            </a:endParaRPr>
          </a:p>
        </p:txBody>
      </p:sp>
      <p:sp>
        <p:nvSpPr>
          <p:cNvPr id="66" name="テキスト ボックス 27"/>
          <p:cNvSpPr txBox="1">
            <a:spLocks noChangeArrowheads="1"/>
          </p:cNvSpPr>
          <p:nvPr/>
        </p:nvSpPr>
        <p:spPr bwMode="auto">
          <a:xfrm>
            <a:off x="6588224" y="5949280"/>
            <a:ext cx="1456084" cy="276999"/>
          </a:xfrm>
          <a:prstGeom prst="rect">
            <a:avLst/>
          </a:prstGeom>
          <a:noFill/>
          <a:ln w="9525">
            <a:noFill/>
            <a:miter lim="800000"/>
            <a:headEnd/>
            <a:tailEnd/>
          </a:ln>
        </p:spPr>
        <p:txBody>
          <a:bodyPr wrap="square">
            <a:spAutoFit/>
          </a:bodyPr>
          <a:lstStyle/>
          <a:p>
            <a:r>
              <a:rPr lang="ja-JP" altLang="en-US" sz="1200" dirty="0" smtClean="0">
                <a:latin typeface="+mn-ea"/>
                <a:ea typeface="+mn-ea"/>
              </a:rPr>
              <a:t>物理ストレージ</a:t>
            </a:r>
            <a:endParaRPr lang="ja-JP" altLang="en-US" sz="1200" dirty="0">
              <a:latin typeface="+mn-ea"/>
              <a:ea typeface="+mn-ea"/>
            </a:endParaRPr>
          </a:p>
        </p:txBody>
      </p:sp>
      <p:cxnSp>
        <p:nvCxnSpPr>
          <p:cNvPr id="68" name="直線コネクタ 67"/>
          <p:cNvCxnSpPr/>
          <p:nvPr/>
        </p:nvCxnSpPr>
        <p:spPr>
          <a:xfrm>
            <a:off x="179512" y="3471391"/>
            <a:ext cx="8568952" cy="0"/>
          </a:xfrm>
          <a:prstGeom prst="line">
            <a:avLst/>
          </a:prstGeom>
        </p:spPr>
        <p:style>
          <a:lnRef idx="1">
            <a:schemeClr val="accent1"/>
          </a:lnRef>
          <a:fillRef idx="0">
            <a:schemeClr val="accent1"/>
          </a:fillRef>
          <a:effectRef idx="0">
            <a:schemeClr val="accent1"/>
          </a:effectRef>
          <a:fontRef idx="minor">
            <a:schemeClr val="tx1"/>
          </a:fontRef>
        </p:style>
      </p:cxnSp>
      <p:sp>
        <p:nvSpPr>
          <p:cNvPr id="70" name="正方形/長方形 69"/>
          <p:cNvSpPr/>
          <p:nvPr/>
        </p:nvSpPr>
        <p:spPr>
          <a:xfrm>
            <a:off x="6802899" y="3573016"/>
            <a:ext cx="2023311" cy="369332"/>
          </a:xfrm>
          <a:prstGeom prst="rect">
            <a:avLst/>
          </a:prstGeom>
        </p:spPr>
        <p:txBody>
          <a:bodyPr wrap="none">
            <a:spAutoFit/>
          </a:bodyPr>
          <a:lstStyle/>
          <a:p>
            <a:pPr algn="ctr" fontAlgn="auto">
              <a:spcBef>
                <a:spcPts val="0"/>
              </a:spcBef>
              <a:spcAft>
                <a:spcPts val="0"/>
              </a:spcAft>
              <a:defRPr/>
            </a:pPr>
            <a:r>
              <a:rPr lang="ja-JP" altLang="en-US" dirty="0" smtClean="0">
                <a:latin typeface="+mn-ea"/>
                <a:ea typeface="+mn-ea"/>
              </a:rPr>
              <a:t>（</a:t>
            </a:r>
            <a:r>
              <a:rPr lang="en-US" altLang="ja-JP" dirty="0" smtClean="0">
                <a:latin typeface="+mn-ea"/>
                <a:ea typeface="+mn-ea"/>
              </a:rPr>
              <a:t>VM</a:t>
            </a:r>
            <a:r>
              <a:rPr lang="ja-JP" altLang="en-US" dirty="0" smtClean="0">
                <a:latin typeface="+mn-ea"/>
                <a:ea typeface="+mn-ea"/>
              </a:rPr>
              <a:t> </a:t>
            </a:r>
            <a:r>
              <a:rPr lang="en-US" altLang="ja-JP" dirty="0" smtClean="0">
                <a:latin typeface="+mn-ea"/>
                <a:ea typeface="+mn-ea"/>
              </a:rPr>
              <a:t>: </a:t>
            </a:r>
            <a:r>
              <a:rPr lang="ja-JP" altLang="en-US" dirty="0" smtClean="0">
                <a:latin typeface="+mn-ea"/>
                <a:ea typeface="+mn-ea"/>
              </a:rPr>
              <a:t>仮想マシン）</a:t>
            </a:r>
            <a:endParaRPr lang="ja-JP" altLang="en-US" dirty="0">
              <a:latin typeface="+mn-ea"/>
              <a:ea typeface="+mn-ea"/>
            </a:endParaRPr>
          </a:p>
        </p:txBody>
      </p:sp>
      <p:sp>
        <p:nvSpPr>
          <p:cNvPr id="71" name="正方形/長方形 70"/>
          <p:cNvSpPr/>
          <p:nvPr/>
        </p:nvSpPr>
        <p:spPr>
          <a:xfrm>
            <a:off x="1259632" y="4221088"/>
            <a:ext cx="2160240"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72" name="正方形/長方形 71"/>
          <p:cNvSpPr/>
          <p:nvPr/>
        </p:nvSpPr>
        <p:spPr>
          <a:xfrm>
            <a:off x="3563888" y="4221088"/>
            <a:ext cx="2160240"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73" name="正方形/長方形 72"/>
          <p:cNvSpPr/>
          <p:nvPr/>
        </p:nvSpPr>
        <p:spPr>
          <a:xfrm>
            <a:off x="5868144" y="4221088"/>
            <a:ext cx="2160240"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74" name="テキスト ボックス 73"/>
          <p:cNvSpPr txBox="1"/>
          <p:nvPr/>
        </p:nvSpPr>
        <p:spPr>
          <a:xfrm>
            <a:off x="251520" y="1484784"/>
            <a:ext cx="1656184" cy="369332"/>
          </a:xfrm>
          <a:prstGeom prst="rect">
            <a:avLst/>
          </a:prstGeom>
          <a:noFill/>
        </p:spPr>
        <p:txBody>
          <a:bodyPr wrap="square">
            <a:spAutoFit/>
          </a:bodyPr>
          <a:lstStyle/>
          <a:p>
            <a:pPr fontAlgn="auto">
              <a:spcBef>
                <a:spcPts val="0"/>
              </a:spcBef>
              <a:spcAft>
                <a:spcPts val="0"/>
              </a:spcAft>
              <a:defRPr/>
            </a:pPr>
            <a:r>
              <a:rPr lang="ja-JP" altLang="en-US" b="1" dirty="0" smtClean="0">
                <a:latin typeface="+mn-ea"/>
                <a:ea typeface="+mn-ea"/>
              </a:rPr>
              <a:t>研究環境</a:t>
            </a:r>
            <a:r>
              <a:rPr lang="en-US" altLang="ja-JP" b="1" dirty="0" smtClean="0">
                <a:latin typeface="+mn-ea"/>
                <a:ea typeface="+mn-ea"/>
              </a:rPr>
              <a:t>-A</a:t>
            </a:r>
            <a:endParaRPr lang="ja-JP" altLang="en-US" b="1" dirty="0">
              <a:latin typeface="+mn-ea"/>
              <a:ea typeface="+mn-ea"/>
            </a:endParaRPr>
          </a:p>
        </p:txBody>
      </p:sp>
      <p:sp>
        <p:nvSpPr>
          <p:cNvPr id="75" name="テキスト ボックス 74"/>
          <p:cNvSpPr txBox="1"/>
          <p:nvPr/>
        </p:nvSpPr>
        <p:spPr>
          <a:xfrm>
            <a:off x="3835996" y="1916832"/>
            <a:ext cx="1528092" cy="369332"/>
          </a:xfrm>
          <a:prstGeom prst="rect">
            <a:avLst/>
          </a:prstGeom>
          <a:noFill/>
        </p:spPr>
        <p:txBody>
          <a:bodyPr wrap="square">
            <a:spAutoFit/>
          </a:bodyPr>
          <a:lstStyle/>
          <a:p>
            <a:pPr fontAlgn="auto">
              <a:spcBef>
                <a:spcPts val="0"/>
              </a:spcBef>
              <a:spcAft>
                <a:spcPts val="0"/>
              </a:spcAft>
              <a:defRPr/>
            </a:pPr>
            <a:r>
              <a:rPr lang="ja-JP" altLang="en-US" b="1" dirty="0" smtClean="0">
                <a:latin typeface="+mn-ea"/>
                <a:ea typeface="+mn-ea"/>
              </a:rPr>
              <a:t>研究環境</a:t>
            </a:r>
            <a:r>
              <a:rPr lang="en-US" altLang="ja-JP" b="1" dirty="0" smtClean="0">
                <a:latin typeface="+mn-ea"/>
                <a:ea typeface="+mn-ea"/>
              </a:rPr>
              <a:t>-B</a:t>
            </a:r>
            <a:endParaRPr lang="ja-JP" altLang="en-US" b="1" dirty="0">
              <a:latin typeface="+mn-ea"/>
              <a:ea typeface="+mn-ea"/>
            </a:endParaRPr>
          </a:p>
        </p:txBody>
      </p:sp>
      <p:sp>
        <p:nvSpPr>
          <p:cNvPr id="76" name="テキスト ボックス 75"/>
          <p:cNvSpPr txBox="1"/>
          <p:nvPr/>
        </p:nvSpPr>
        <p:spPr>
          <a:xfrm>
            <a:off x="5276156" y="908720"/>
            <a:ext cx="2160240" cy="369332"/>
          </a:xfrm>
          <a:prstGeom prst="rect">
            <a:avLst/>
          </a:prstGeom>
          <a:noFill/>
        </p:spPr>
        <p:txBody>
          <a:bodyPr wrap="square">
            <a:spAutoFit/>
          </a:bodyPr>
          <a:lstStyle/>
          <a:p>
            <a:pPr fontAlgn="auto">
              <a:spcBef>
                <a:spcPts val="0"/>
              </a:spcBef>
              <a:spcAft>
                <a:spcPts val="0"/>
              </a:spcAft>
              <a:defRPr/>
            </a:pPr>
            <a:r>
              <a:rPr lang="ja-JP" altLang="en-US" b="1" dirty="0" smtClean="0">
                <a:latin typeface="+mn-ea"/>
                <a:ea typeface="+mn-ea"/>
              </a:rPr>
              <a:t>研究環境</a:t>
            </a:r>
            <a:r>
              <a:rPr lang="en-US" altLang="ja-JP" b="1" dirty="0" smtClean="0">
                <a:latin typeface="+mn-ea"/>
                <a:ea typeface="+mn-ea"/>
              </a:rPr>
              <a:t>-C</a:t>
            </a:r>
            <a:endParaRPr lang="ja-JP" altLang="en-US" b="1" dirty="0">
              <a:latin typeface="+mn-ea"/>
              <a:ea typeface="+mn-ea"/>
            </a:endParaRPr>
          </a:p>
        </p:txBody>
      </p:sp>
      <p:sp>
        <p:nvSpPr>
          <p:cNvPr id="77" name="テキスト ボックス 76"/>
          <p:cNvSpPr txBox="1"/>
          <p:nvPr/>
        </p:nvSpPr>
        <p:spPr>
          <a:xfrm>
            <a:off x="1187624" y="3933056"/>
            <a:ext cx="1656184" cy="307777"/>
          </a:xfrm>
          <a:prstGeom prst="rect">
            <a:avLst/>
          </a:prstGeom>
          <a:noFill/>
        </p:spPr>
        <p:txBody>
          <a:bodyPr wrap="square">
            <a:spAutoFit/>
          </a:bodyPr>
          <a:lstStyle/>
          <a:p>
            <a:pPr fontAlgn="auto">
              <a:spcBef>
                <a:spcPts val="0"/>
              </a:spcBef>
              <a:spcAft>
                <a:spcPts val="0"/>
              </a:spcAft>
              <a:defRPr/>
            </a:pPr>
            <a:r>
              <a:rPr lang="ja-JP" altLang="en-US" sz="1400" b="1" dirty="0" smtClean="0">
                <a:latin typeface="+mn-ea"/>
                <a:ea typeface="+mn-ea"/>
              </a:rPr>
              <a:t>研究環境</a:t>
            </a:r>
            <a:r>
              <a:rPr lang="en-US" altLang="ja-JP" sz="1400" b="1" dirty="0" smtClean="0">
                <a:latin typeface="+mn-ea"/>
                <a:ea typeface="+mn-ea"/>
              </a:rPr>
              <a:t>-A</a:t>
            </a:r>
            <a:endParaRPr lang="ja-JP" altLang="en-US" sz="1400" b="1" dirty="0">
              <a:latin typeface="+mn-ea"/>
              <a:ea typeface="+mn-ea"/>
            </a:endParaRPr>
          </a:p>
        </p:txBody>
      </p:sp>
      <p:sp>
        <p:nvSpPr>
          <p:cNvPr id="78" name="テキスト ボックス 77"/>
          <p:cNvSpPr txBox="1"/>
          <p:nvPr/>
        </p:nvSpPr>
        <p:spPr>
          <a:xfrm>
            <a:off x="3563888" y="3933056"/>
            <a:ext cx="1656184" cy="307777"/>
          </a:xfrm>
          <a:prstGeom prst="rect">
            <a:avLst/>
          </a:prstGeom>
          <a:noFill/>
        </p:spPr>
        <p:txBody>
          <a:bodyPr wrap="square">
            <a:spAutoFit/>
          </a:bodyPr>
          <a:lstStyle/>
          <a:p>
            <a:pPr fontAlgn="auto">
              <a:spcBef>
                <a:spcPts val="0"/>
              </a:spcBef>
              <a:spcAft>
                <a:spcPts val="0"/>
              </a:spcAft>
              <a:defRPr/>
            </a:pPr>
            <a:r>
              <a:rPr lang="ja-JP" altLang="en-US" sz="1400" b="1" dirty="0" smtClean="0">
                <a:latin typeface="+mn-ea"/>
                <a:ea typeface="+mn-ea"/>
              </a:rPr>
              <a:t>研究環境</a:t>
            </a:r>
            <a:r>
              <a:rPr lang="en-US" altLang="ja-JP" sz="1400" b="1" dirty="0" smtClean="0">
                <a:latin typeface="+mn-ea"/>
                <a:ea typeface="+mn-ea"/>
              </a:rPr>
              <a:t>-B</a:t>
            </a:r>
            <a:endParaRPr lang="ja-JP" altLang="en-US" sz="1400" b="1" dirty="0">
              <a:latin typeface="+mn-ea"/>
              <a:ea typeface="+mn-ea"/>
            </a:endParaRPr>
          </a:p>
        </p:txBody>
      </p:sp>
      <p:sp>
        <p:nvSpPr>
          <p:cNvPr id="79" name="テキスト ボックス 78"/>
          <p:cNvSpPr txBox="1"/>
          <p:nvPr/>
        </p:nvSpPr>
        <p:spPr>
          <a:xfrm>
            <a:off x="5868144" y="3933056"/>
            <a:ext cx="1656184" cy="307777"/>
          </a:xfrm>
          <a:prstGeom prst="rect">
            <a:avLst/>
          </a:prstGeom>
          <a:noFill/>
        </p:spPr>
        <p:txBody>
          <a:bodyPr wrap="square">
            <a:spAutoFit/>
          </a:bodyPr>
          <a:lstStyle/>
          <a:p>
            <a:pPr fontAlgn="auto">
              <a:spcBef>
                <a:spcPts val="0"/>
              </a:spcBef>
              <a:spcAft>
                <a:spcPts val="0"/>
              </a:spcAft>
              <a:defRPr/>
            </a:pPr>
            <a:r>
              <a:rPr lang="ja-JP" altLang="en-US" sz="1400" b="1" dirty="0" smtClean="0">
                <a:latin typeface="+mn-ea"/>
                <a:ea typeface="+mn-ea"/>
              </a:rPr>
              <a:t>研究環境</a:t>
            </a:r>
            <a:r>
              <a:rPr lang="en-US" altLang="ja-JP" sz="1400" b="1" dirty="0" smtClean="0">
                <a:latin typeface="+mn-ea"/>
                <a:ea typeface="+mn-ea"/>
              </a:rPr>
              <a:t>-C</a:t>
            </a:r>
            <a:endParaRPr lang="ja-JP" altLang="en-US" sz="1400" b="1" dirty="0">
              <a:latin typeface="+mn-ea"/>
              <a:ea typeface="+mn-ea"/>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54"/>
          <p:cNvGrpSpPr/>
          <p:nvPr/>
        </p:nvGrpSpPr>
        <p:grpSpPr>
          <a:xfrm>
            <a:off x="5076056" y="1268760"/>
            <a:ext cx="3688332" cy="1152128"/>
            <a:chOff x="467544" y="1628800"/>
            <a:chExt cx="3688332" cy="1152128"/>
          </a:xfrm>
        </p:grpSpPr>
        <p:sp>
          <p:nvSpPr>
            <p:cNvPr id="56" name="正方形/長方形 5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7" name="Picture 8" descr="MCj04289690000[1]"/>
            <p:cNvPicPr>
              <a:picLocks noChangeAspect="1" noChangeArrowheads="1"/>
            </p:cNvPicPr>
            <p:nvPr/>
          </p:nvPicPr>
          <p:blipFill>
            <a:blip r:embed="rId3" cstate="print"/>
            <a:srcRect/>
            <a:stretch>
              <a:fillRect/>
            </a:stretch>
          </p:blipFill>
          <p:spPr bwMode="auto">
            <a:xfrm>
              <a:off x="1691680" y="1772816"/>
              <a:ext cx="428625" cy="595312"/>
            </a:xfrm>
            <a:prstGeom prst="rect">
              <a:avLst/>
            </a:prstGeom>
            <a:noFill/>
            <a:ln w="9525">
              <a:noFill/>
              <a:miter lim="800000"/>
              <a:headEnd/>
              <a:tailEnd/>
            </a:ln>
          </p:spPr>
        </p:pic>
        <p:pic>
          <p:nvPicPr>
            <p:cNvPr id="58" name="Picture 8" descr="MCj04289690000[1]"/>
            <p:cNvPicPr>
              <a:picLocks noChangeAspect="1" noChangeArrowheads="1"/>
            </p:cNvPicPr>
            <p:nvPr/>
          </p:nvPicPr>
          <p:blipFill>
            <a:blip r:embed="rId3" cstate="print"/>
            <a:srcRect/>
            <a:stretch>
              <a:fillRect/>
            </a:stretch>
          </p:blipFill>
          <p:spPr bwMode="auto">
            <a:xfrm>
              <a:off x="2075855" y="1772816"/>
              <a:ext cx="428625" cy="595312"/>
            </a:xfrm>
            <a:prstGeom prst="rect">
              <a:avLst/>
            </a:prstGeom>
            <a:noFill/>
            <a:ln w="9525">
              <a:noFill/>
              <a:miter lim="800000"/>
              <a:headEnd/>
              <a:tailEnd/>
            </a:ln>
          </p:spPr>
        </p:pic>
        <p:pic>
          <p:nvPicPr>
            <p:cNvPr id="59" name="Picture 8" descr="MCj04289690000[1]"/>
            <p:cNvPicPr>
              <a:picLocks noChangeAspect="1" noChangeArrowheads="1"/>
            </p:cNvPicPr>
            <p:nvPr/>
          </p:nvPicPr>
          <p:blipFill>
            <a:blip r:embed="rId3" cstate="print"/>
            <a:srcRect/>
            <a:stretch>
              <a:fillRect/>
            </a:stretch>
          </p:blipFill>
          <p:spPr bwMode="auto">
            <a:xfrm>
              <a:off x="2425105" y="1772816"/>
              <a:ext cx="428625" cy="595312"/>
            </a:xfrm>
            <a:prstGeom prst="rect">
              <a:avLst/>
            </a:prstGeom>
            <a:noFill/>
            <a:ln w="9525">
              <a:noFill/>
              <a:miter lim="800000"/>
              <a:headEnd/>
              <a:tailEnd/>
            </a:ln>
          </p:spPr>
        </p:pic>
        <p:sp>
          <p:nvSpPr>
            <p:cNvPr id="6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61" name="Picture 6"/>
            <p:cNvPicPr>
              <a:picLocks noChangeAspect="1" noChangeArrowheads="1"/>
            </p:cNvPicPr>
            <p:nvPr/>
          </p:nvPicPr>
          <p:blipFill>
            <a:blip r:embed="rId4" cstate="print"/>
            <a:srcRect/>
            <a:stretch>
              <a:fillRect/>
            </a:stretch>
          </p:blipFill>
          <p:spPr bwMode="auto">
            <a:xfrm>
              <a:off x="683568" y="1700808"/>
              <a:ext cx="712788" cy="571500"/>
            </a:xfrm>
            <a:prstGeom prst="rect">
              <a:avLst/>
            </a:prstGeom>
            <a:noFill/>
            <a:ln w="9525" algn="ctr">
              <a:noFill/>
              <a:miter lim="800000"/>
              <a:headEnd/>
              <a:tailEnd/>
            </a:ln>
          </p:spPr>
        </p:pic>
        <p:sp>
          <p:nvSpPr>
            <p:cNvPr id="6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63" name="円柱 6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6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grpSp>
      <p:sp>
        <p:nvSpPr>
          <p:cNvPr id="2" name="タイトル 1"/>
          <p:cNvSpPr>
            <a:spLocks noGrp="1"/>
          </p:cNvSpPr>
          <p:nvPr>
            <p:ph type="title"/>
          </p:nvPr>
        </p:nvSpPr>
        <p:spPr/>
        <p:txBody>
          <a:bodyPr/>
          <a:lstStyle/>
          <a:p>
            <a:r>
              <a:rPr lang="ja-JP" altLang="en-US" smtClean="0"/>
              <a:t>研究環境構築時の課題</a:t>
            </a:r>
            <a:endParaRPr lang="ja-JP" altLang="en-US" dirty="0"/>
          </a:p>
        </p:txBody>
      </p:sp>
      <p:sp>
        <p:nvSpPr>
          <p:cNvPr id="75" name="スライド番号プレースホルダ 2"/>
          <p:cNvSpPr>
            <a:spLocks noGrp="1"/>
          </p:cNvSpPr>
          <p:nvPr>
            <p:ph type="sldNum" sz="quarter" idx="10"/>
          </p:nvPr>
        </p:nvSpPr>
        <p:spPr/>
        <p:txBody>
          <a:bodyPr/>
          <a:lstStyle/>
          <a:p>
            <a:fld id="{2D49EB63-8A47-42A8-B1AF-7D6D75D2383C}" type="slidenum">
              <a:rPr lang="ja-JP" altLang="en-US" smtClean="0"/>
              <a:pPr/>
              <a:t>25</a:t>
            </a:fld>
            <a:endParaRPr lang="ja-JP" altLang="en-US" dirty="0"/>
          </a:p>
        </p:txBody>
      </p:sp>
      <p:pic>
        <p:nvPicPr>
          <p:cNvPr id="5" name="Picture 8" descr="MCj04289690000[1]"/>
          <p:cNvPicPr>
            <a:picLocks noChangeAspect="1" noChangeArrowheads="1"/>
          </p:cNvPicPr>
          <p:nvPr/>
        </p:nvPicPr>
        <p:blipFill>
          <a:blip r:embed="rId3" cstate="print"/>
          <a:srcRect/>
          <a:stretch>
            <a:fillRect/>
          </a:stretch>
        </p:blipFill>
        <p:spPr bwMode="auto">
          <a:xfrm>
            <a:off x="2977530" y="5425976"/>
            <a:ext cx="428625" cy="595312"/>
          </a:xfrm>
          <a:prstGeom prst="rect">
            <a:avLst/>
          </a:prstGeom>
          <a:noFill/>
          <a:ln w="9525">
            <a:noFill/>
            <a:miter lim="800000"/>
            <a:headEnd/>
            <a:tailEnd/>
          </a:ln>
        </p:spPr>
      </p:pic>
      <p:pic>
        <p:nvPicPr>
          <p:cNvPr id="6" name="Picture 8" descr="MCj04289690000[1]"/>
          <p:cNvPicPr>
            <a:picLocks noChangeAspect="1" noChangeArrowheads="1"/>
          </p:cNvPicPr>
          <p:nvPr/>
        </p:nvPicPr>
        <p:blipFill>
          <a:blip r:embed="rId3" cstate="print"/>
          <a:srcRect/>
          <a:stretch>
            <a:fillRect/>
          </a:stretch>
        </p:blipFill>
        <p:spPr bwMode="auto">
          <a:xfrm>
            <a:off x="3361705" y="5425976"/>
            <a:ext cx="428625" cy="595312"/>
          </a:xfrm>
          <a:prstGeom prst="rect">
            <a:avLst/>
          </a:prstGeom>
          <a:noFill/>
          <a:ln w="9525">
            <a:noFill/>
            <a:miter lim="800000"/>
            <a:headEnd/>
            <a:tailEnd/>
          </a:ln>
        </p:spPr>
      </p:pic>
      <p:pic>
        <p:nvPicPr>
          <p:cNvPr id="7" name="Picture 8" descr="MCj04289690000[1]"/>
          <p:cNvPicPr>
            <a:picLocks noChangeAspect="1" noChangeArrowheads="1"/>
          </p:cNvPicPr>
          <p:nvPr/>
        </p:nvPicPr>
        <p:blipFill>
          <a:blip r:embed="rId3" cstate="print"/>
          <a:srcRect/>
          <a:stretch>
            <a:fillRect/>
          </a:stretch>
        </p:blipFill>
        <p:spPr bwMode="auto">
          <a:xfrm>
            <a:off x="3710955" y="5425976"/>
            <a:ext cx="428625" cy="595312"/>
          </a:xfrm>
          <a:prstGeom prst="rect">
            <a:avLst/>
          </a:prstGeom>
          <a:noFill/>
          <a:ln w="9525">
            <a:noFill/>
            <a:miter lim="800000"/>
            <a:headEnd/>
            <a:tailEnd/>
          </a:ln>
        </p:spPr>
      </p:pic>
      <p:sp>
        <p:nvSpPr>
          <p:cNvPr id="8" name="テキスト ボックス 6"/>
          <p:cNvSpPr txBox="1">
            <a:spLocks noChangeArrowheads="1"/>
          </p:cNvSpPr>
          <p:nvPr/>
        </p:nvSpPr>
        <p:spPr bwMode="auto">
          <a:xfrm>
            <a:off x="4283968" y="6021288"/>
            <a:ext cx="965200"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9" name="Picture 6"/>
          <p:cNvPicPr>
            <a:picLocks noChangeAspect="1" noChangeArrowheads="1"/>
          </p:cNvPicPr>
          <p:nvPr/>
        </p:nvPicPr>
        <p:blipFill>
          <a:blip r:embed="rId4" cstate="print"/>
          <a:srcRect/>
          <a:stretch>
            <a:fillRect/>
          </a:stretch>
        </p:blipFill>
        <p:spPr bwMode="auto">
          <a:xfrm>
            <a:off x="1403648" y="5313207"/>
            <a:ext cx="712787" cy="571500"/>
          </a:xfrm>
          <a:prstGeom prst="rect">
            <a:avLst/>
          </a:prstGeom>
          <a:noFill/>
          <a:ln w="9525" algn="ctr">
            <a:noFill/>
            <a:miter lim="800000"/>
            <a:headEnd/>
            <a:tailEnd/>
          </a:ln>
        </p:spPr>
      </p:pic>
      <p:sp>
        <p:nvSpPr>
          <p:cNvPr id="10" name="円柱 9"/>
          <p:cNvSpPr/>
          <p:nvPr/>
        </p:nvSpPr>
        <p:spPr>
          <a:xfrm>
            <a:off x="6733999" y="5445224"/>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11" name="角丸四角形 10"/>
          <p:cNvSpPr/>
          <p:nvPr/>
        </p:nvSpPr>
        <p:spPr>
          <a:xfrm>
            <a:off x="1115120" y="4870295"/>
            <a:ext cx="6985272"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HGS創英角ｺﾞｼｯｸUB" pitchFamily="50" charset="-128"/>
                <a:ea typeface="HGS創英角ｺﾞｼｯｸUB" pitchFamily="50" charset="-128"/>
              </a:rPr>
              <a:t>IaaS</a:t>
            </a:r>
            <a:endParaRPr lang="ja-JP" altLang="en-US" dirty="0">
              <a:latin typeface="HGS創英角ｺﾞｼｯｸUB" pitchFamily="50" charset="-128"/>
              <a:ea typeface="HGS創英角ｺﾞｼｯｸUB" pitchFamily="50" charset="-128"/>
            </a:endParaRPr>
          </a:p>
        </p:txBody>
      </p:sp>
      <p:sp>
        <p:nvSpPr>
          <p:cNvPr id="12" name="正方形/長方形 11"/>
          <p:cNvSpPr/>
          <p:nvPr/>
        </p:nvSpPr>
        <p:spPr>
          <a:xfrm>
            <a:off x="1331640"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13" name="正方形/長方形 12"/>
          <p:cNvSpPr/>
          <p:nvPr/>
        </p:nvSpPr>
        <p:spPr>
          <a:xfrm>
            <a:off x="1979712"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14" name="正方形/長方形 13"/>
          <p:cNvSpPr/>
          <p:nvPr/>
        </p:nvSpPr>
        <p:spPr>
          <a:xfrm>
            <a:off x="2627784"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grpSp>
        <p:nvGrpSpPr>
          <p:cNvPr id="4" name="グループ化 43"/>
          <p:cNvGrpSpPr/>
          <p:nvPr/>
        </p:nvGrpSpPr>
        <p:grpSpPr>
          <a:xfrm>
            <a:off x="307604" y="1556792"/>
            <a:ext cx="3688332" cy="1152128"/>
            <a:chOff x="467544" y="1628800"/>
            <a:chExt cx="3688332" cy="1152128"/>
          </a:xfrm>
        </p:grpSpPr>
        <p:sp>
          <p:nvSpPr>
            <p:cNvPr id="26" name="正方形/長方形 2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Picture 8" descr="MCj04289690000[1]"/>
            <p:cNvPicPr>
              <a:picLocks noChangeAspect="1" noChangeArrowheads="1"/>
            </p:cNvPicPr>
            <p:nvPr/>
          </p:nvPicPr>
          <p:blipFill>
            <a:blip r:embed="rId3" cstate="print"/>
            <a:srcRect/>
            <a:stretch>
              <a:fillRect/>
            </a:stretch>
          </p:blipFill>
          <p:spPr bwMode="auto">
            <a:xfrm>
              <a:off x="1691680" y="1772816"/>
              <a:ext cx="428625" cy="595312"/>
            </a:xfrm>
            <a:prstGeom prst="rect">
              <a:avLst/>
            </a:prstGeom>
            <a:noFill/>
            <a:ln w="9525">
              <a:noFill/>
              <a:miter lim="800000"/>
              <a:headEnd/>
              <a:tailEnd/>
            </a:ln>
          </p:spPr>
        </p:pic>
        <p:pic>
          <p:nvPicPr>
            <p:cNvPr id="18" name="Picture 8" descr="MCj04289690000[1]"/>
            <p:cNvPicPr>
              <a:picLocks noChangeAspect="1" noChangeArrowheads="1"/>
            </p:cNvPicPr>
            <p:nvPr/>
          </p:nvPicPr>
          <p:blipFill>
            <a:blip r:embed="rId3" cstate="print"/>
            <a:srcRect/>
            <a:stretch>
              <a:fillRect/>
            </a:stretch>
          </p:blipFill>
          <p:spPr bwMode="auto">
            <a:xfrm>
              <a:off x="2075855" y="1772816"/>
              <a:ext cx="428625" cy="595312"/>
            </a:xfrm>
            <a:prstGeom prst="rect">
              <a:avLst/>
            </a:prstGeom>
            <a:noFill/>
            <a:ln w="9525">
              <a:noFill/>
              <a:miter lim="800000"/>
              <a:headEnd/>
              <a:tailEnd/>
            </a:ln>
          </p:spPr>
        </p:pic>
        <p:pic>
          <p:nvPicPr>
            <p:cNvPr id="19" name="Picture 8" descr="MCj04289690000[1]"/>
            <p:cNvPicPr>
              <a:picLocks noChangeAspect="1" noChangeArrowheads="1"/>
            </p:cNvPicPr>
            <p:nvPr/>
          </p:nvPicPr>
          <p:blipFill>
            <a:blip r:embed="rId3" cstate="print"/>
            <a:srcRect/>
            <a:stretch>
              <a:fillRect/>
            </a:stretch>
          </p:blipFill>
          <p:spPr bwMode="auto">
            <a:xfrm>
              <a:off x="2425105" y="1772816"/>
              <a:ext cx="428625" cy="595312"/>
            </a:xfrm>
            <a:prstGeom prst="rect">
              <a:avLst/>
            </a:prstGeom>
            <a:noFill/>
            <a:ln w="9525">
              <a:noFill/>
              <a:miter lim="800000"/>
              <a:headEnd/>
              <a:tailEnd/>
            </a:ln>
          </p:spPr>
        </p:pic>
        <p:sp>
          <p:nvSpPr>
            <p:cNvPr id="2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21" name="Picture 6"/>
            <p:cNvPicPr>
              <a:picLocks noChangeAspect="1" noChangeArrowheads="1"/>
            </p:cNvPicPr>
            <p:nvPr/>
          </p:nvPicPr>
          <p:blipFill>
            <a:blip r:embed="rId4" cstate="print"/>
            <a:srcRect/>
            <a:stretch>
              <a:fillRect/>
            </a:stretch>
          </p:blipFill>
          <p:spPr bwMode="auto">
            <a:xfrm>
              <a:off x="683568" y="1700808"/>
              <a:ext cx="712788" cy="571500"/>
            </a:xfrm>
            <a:prstGeom prst="rect">
              <a:avLst/>
            </a:prstGeom>
            <a:noFill/>
            <a:ln w="9525" algn="ctr">
              <a:noFill/>
              <a:miter lim="800000"/>
              <a:headEnd/>
              <a:tailEnd/>
            </a:ln>
          </p:spPr>
        </p:pic>
        <p:sp>
          <p:nvSpPr>
            <p:cNvPr id="2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23" name="円柱 2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2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grpSp>
      <p:sp>
        <p:nvSpPr>
          <p:cNvPr id="27" name="円柱 26"/>
          <p:cNvSpPr/>
          <p:nvPr/>
        </p:nvSpPr>
        <p:spPr>
          <a:xfrm>
            <a:off x="7094039" y="5445224"/>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28" name="円柱 27"/>
          <p:cNvSpPr/>
          <p:nvPr/>
        </p:nvSpPr>
        <p:spPr>
          <a:xfrm>
            <a:off x="7454079" y="5445224"/>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pic>
        <p:nvPicPr>
          <p:cNvPr id="29" name="Picture 8" descr="MCj04289690000[1]"/>
          <p:cNvPicPr>
            <a:picLocks noChangeAspect="1" noChangeArrowheads="1"/>
          </p:cNvPicPr>
          <p:nvPr/>
        </p:nvPicPr>
        <p:blipFill>
          <a:blip r:embed="rId3" cstate="print"/>
          <a:srcRect/>
          <a:stretch>
            <a:fillRect/>
          </a:stretch>
        </p:blipFill>
        <p:spPr bwMode="auto">
          <a:xfrm>
            <a:off x="4129509" y="5405841"/>
            <a:ext cx="428625" cy="595312"/>
          </a:xfrm>
          <a:prstGeom prst="rect">
            <a:avLst/>
          </a:prstGeom>
          <a:noFill/>
          <a:ln w="9525">
            <a:noFill/>
            <a:miter lim="800000"/>
            <a:headEnd/>
            <a:tailEnd/>
          </a:ln>
        </p:spPr>
      </p:pic>
      <p:pic>
        <p:nvPicPr>
          <p:cNvPr id="30" name="Picture 8" descr="MCj04289690000[1]"/>
          <p:cNvPicPr>
            <a:picLocks noChangeAspect="1" noChangeArrowheads="1"/>
          </p:cNvPicPr>
          <p:nvPr/>
        </p:nvPicPr>
        <p:blipFill>
          <a:blip r:embed="rId3" cstate="print"/>
          <a:srcRect/>
          <a:stretch>
            <a:fillRect/>
          </a:stretch>
        </p:blipFill>
        <p:spPr bwMode="auto">
          <a:xfrm>
            <a:off x="4513684" y="5405841"/>
            <a:ext cx="428625" cy="595312"/>
          </a:xfrm>
          <a:prstGeom prst="rect">
            <a:avLst/>
          </a:prstGeom>
          <a:noFill/>
          <a:ln w="9525">
            <a:noFill/>
            <a:miter lim="800000"/>
            <a:headEnd/>
            <a:tailEnd/>
          </a:ln>
        </p:spPr>
      </p:pic>
      <p:pic>
        <p:nvPicPr>
          <p:cNvPr id="31" name="Picture 8" descr="MCj04289690000[1]"/>
          <p:cNvPicPr>
            <a:picLocks noChangeAspect="1" noChangeArrowheads="1"/>
          </p:cNvPicPr>
          <p:nvPr/>
        </p:nvPicPr>
        <p:blipFill>
          <a:blip r:embed="rId3" cstate="print"/>
          <a:srcRect/>
          <a:stretch>
            <a:fillRect/>
          </a:stretch>
        </p:blipFill>
        <p:spPr bwMode="auto">
          <a:xfrm>
            <a:off x="4862934" y="5405841"/>
            <a:ext cx="428625" cy="595312"/>
          </a:xfrm>
          <a:prstGeom prst="rect">
            <a:avLst/>
          </a:prstGeom>
          <a:noFill/>
          <a:ln w="9525">
            <a:noFill/>
            <a:miter lim="800000"/>
            <a:headEnd/>
            <a:tailEnd/>
          </a:ln>
        </p:spPr>
      </p:pic>
      <p:pic>
        <p:nvPicPr>
          <p:cNvPr id="32" name="Picture 8" descr="MCj04289690000[1]"/>
          <p:cNvPicPr>
            <a:picLocks noChangeAspect="1" noChangeArrowheads="1"/>
          </p:cNvPicPr>
          <p:nvPr/>
        </p:nvPicPr>
        <p:blipFill>
          <a:blip r:embed="rId3" cstate="print"/>
          <a:srcRect/>
          <a:stretch>
            <a:fillRect/>
          </a:stretch>
        </p:blipFill>
        <p:spPr bwMode="auto">
          <a:xfrm>
            <a:off x="5281637" y="5373216"/>
            <a:ext cx="428625" cy="595312"/>
          </a:xfrm>
          <a:prstGeom prst="rect">
            <a:avLst/>
          </a:prstGeom>
          <a:noFill/>
          <a:ln w="9525">
            <a:noFill/>
            <a:miter lim="800000"/>
            <a:headEnd/>
            <a:tailEnd/>
          </a:ln>
        </p:spPr>
      </p:pic>
      <p:pic>
        <p:nvPicPr>
          <p:cNvPr id="33" name="Picture 8" descr="MCj04289690000[1]"/>
          <p:cNvPicPr>
            <a:picLocks noChangeAspect="1" noChangeArrowheads="1"/>
          </p:cNvPicPr>
          <p:nvPr/>
        </p:nvPicPr>
        <p:blipFill>
          <a:blip r:embed="rId3" cstate="print"/>
          <a:srcRect/>
          <a:stretch>
            <a:fillRect/>
          </a:stretch>
        </p:blipFill>
        <p:spPr bwMode="auto">
          <a:xfrm>
            <a:off x="5665812" y="5373216"/>
            <a:ext cx="428625" cy="595312"/>
          </a:xfrm>
          <a:prstGeom prst="rect">
            <a:avLst/>
          </a:prstGeom>
          <a:noFill/>
          <a:ln w="9525">
            <a:noFill/>
            <a:miter lim="800000"/>
            <a:headEnd/>
            <a:tailEnd/>
          </a:ln>
        </p:spPr>
      </p:pic>
      <p:pic>
        <p:nvPicPr>
          <p:cNvPr id="34" name="Picture 8" descr="MCj04289690000[1]"/>
          <p:cNvPicPr>
            <a:picLocks noChangeAspect="1" noChangeArrowheads="1"/>
          </p:cNvPicPr>
          <p:nvPr/>
        </p:nvPicPr>
        <p:blipFill>
          <a:blip r:embed="rId3" cstate="print"/>
          <a:srcRect/>
          <a:stretch>
            <a:fillRect/>
          </a:stretch>
        </p:blipFill>
        <p:spPr bwMode="auto">
          <a:xfrm>
            <a:off x="6015062" y="5373216"/>
            <a:ext cx="428625" cy="595312"/>
          </a:xfrm>
          <a:prstGeom prst="rect">
            <a:avLst/>
          </a:prstGeom>
          <a:noFill/>
          <a:ln w="9525">
            <a:noFill/>
            <a:miter lim="800000"/>
            <a:headEnd/>
            <a:tailEnd/>
          </a:ln>
        </p:spPr>
      </p:pic>
      <p:sp>
        <p:nvSpPr>
          <p:cNvPr id="35" name="正方形/長方形 34"/>
          <p:cNvSpPr/>
          <p:nvPr/>
        </p:nvSpPr>
        <p:spPr>
          <a:xfrm>
            <a:off x="3635896"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6" name="正方形/長方形 35"/>
          <p:cNvSpPr/>
          <p:nvPr/>
        </p:nvSpPr>
        <p:spPr>
          <a:xfrm>
            <a:off x="4283968"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7" name="正方形/長方形 36"/>
          <p:cNvSpPr/>
          <p:nvPr/>
        </p:nvSpPr>
        <p:spPr>
          <a:xfrm>
            <a:off x="4932040"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8" name="正方形/長方形 37"/>
          <p:cNvSpPr/>
          <p:nvPr/>
        </p:nvSpPr>
        <p:spPr>
          <a:xfrm>
            <a:off x="5940152"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9" name="正方形/長方形 38"/>
          <p:cNvSpPr/>
          <p:nvPr/>
        </p:nvSpPr>
        <p:spPr>
          <a:xfrm>
            <a:off x="6588224"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40" name="正方形/長方形 39"/>
          <p:cNvSpPr/>
          <p:nvPr/>
        </p:nvSpPr>
        <p:spPr>
          <a:xfrm>
            <a:off x="7236296"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pic>
        <p:nvPicPr>
          <p:cNvPr id="41" name="Picture 6"/>
          <p:cNvPicPr>
            <a:picLocks noChangeAspect="1" noChangeArrowheads="1"/>
          </p:cNvPicPr>
          <p:nvPr/>
        </p:nvPicPr>
        <p:blipFill>
          <a:blip r:embed="rId4" cstate="print"/>
          <a:srcRect/>
          <a:stretch>
            <a:fillRect/>
          </a:stretch>
        </p:blipFill>
        <p:spPr bwMode="auto">
          <a:xfrm>
            <a:off x="1691159" y="5445224"/>
            <a:ext cx="712787" cy="571500"/>
          </a:xfrm>
          <a:prstGeom prst="rect">
            <a:avLst/>
          </a:prstGeom>
          <a:noFill/>
          <a:ln w="9525" algn="ctr">
            <a:noFill/>
            <a:miter lim="800000"/>
            <a:headEnd/>
            <a:tailEnd/>
          </a:ln>
        </p:spPr>
      </p:pic>
      <p:pic>
        <p:nvPicPr>
          <p:cNvPr id="42" name="Picture 6"/>
          <p:cNvPicPr>
            <a:picLocks noChangeAspect="1" noChangeArrowheads="1"/>
          </p:cNvPicPr>
          <p:nvPr/>
        </p:nvPicPr>
        <p:blipFill>
          <a:blip r:embed="rId4" cstate="print"/>
          <a:srcRect/>
          <a:stretch>
            <a:fillRect/>
          </a:stretch>
        </p:blipFill>
        <p:spPr bwMode="auto">
          <a:xfrm>
            <a:off x="2195215" y="5517232"/>
            <a:ext cx="712787" cy="571500"/>
          </a:xfrm>
          <a:prstGeom prst="rect">
            <a:avLst/>
          </a:prstGeom>
          <a:noFill/>
          <a:ln w="9525" algn="ctr">
            <a:noFill/>
            <a:miter lim="800000"/>
            <a:headEnd/>
            <a:tailEnd/>
          </a:ln>
        </p:spPr>
      </p:pic>
      <p:grpSp>
        <p:nvGrpSpPr>
          <p:cNvPr id="15" name="グループ化 44"/>
          <p:cNvGrpSpPr/>
          <p:nvPr/>
        </p:nvGrpSpPr>
        <p:grpSpPr>
          <a:xfrm>
            <a:off x="3259932" y="2276872"/>
            <a:ext cx="3688332" cy="1152128"/>
            <a:chOff x="467544" y="1628800"/>
            <a:chExt cx="3688332" cy="1152128"/>
          </a:xfrm>
        </p:grpSpPr>
        <p:sp>
          <p:nvSpPr>
            <p:cNvPr id="46" name="正方形/長方形 4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7" name="Picture 8" descr="MCj04289690000[1]"/>
            <p:cNvPicPr>
              <a:picLocks noChangeAspect="1" noChangeArrowheads="1"/>
            </p:cNvPicPr>
            <p:nvPr/>
          </p:nvPicPr>
          <p:blipFill>
            <a:blip r:embed="rId3" cstate="print"/>
            <a:srcRect/>
            <a:stretch>
              <a:fillRect/>
            </a:stretch>
          </p:blipFill>
          <p:spPr bwMode="auto">
            <a:xfrm>
              <a:off x="1691680" y="1772816"/>
              <a:ext cx="428625" cy="595312"/>
            </a:xfrm>
            <a:prstGeom prst="rect">
              <a:avLst/>
            </a:prstGeom>
            <a:noFill/>
            <a:ln w="9525">
              <a:noFill/>
              <a:miter lim="800000"/>
              <a:headEnd/>
              <a:tailEnd/>
            </a:ln>
          </p:spPr>
        </p:pic>
        <p:pic>
          <p:nvPicPr>
            <p:cNvPr id="48" name="Picture 8" descr="MCj04289690000[1]"/>
            <p:cNvPicPr>
              <a:picLocks noChangeAspect="1" noChangeArrowheads="1"/>
            </p:cNvPicPr>
            <p:nvPr/>
          </p:nvPicPr>
          <p:blipFill>
            <a:blip r:embed="rId3" cstate="print"/>
            <a:srcRect/>
            <a:stretch>
              <a:fillRect/>
            </a:stretch>
          </p:blipFill>
          <p:spPr bwMode="auto">
            <a:xfrm>
              <a:off x="2075855" y="1772816"/>
              <a:ext cx="428625" cy="595312"/>
            </a:xfrm>
            <a:prstGeom prst="rect">
              <a:avLst/>
            </a:prstGeom>
            <a:noFill/>
            <a:ln w="9525">
              <a:noFill/>
              <a:miter lim="800000"/>
              <a:headEnd/>
              <a:tailEnd/>
            </a:ln>
          </p:spPr>
        </p:pic>
        <p:pic>
          <p:nvPicPr>
            <p:cNvPr id="49" name="Picture 8" descr="MCj04289690000[1]"/>
            <p:cNvPicPr>
              <a:picLocks noChangeAspect="1" noChangeArrowheads="1"/>
            </p:cNvPicPr>
            <p:nvPr/>
          </p:nvPicPr>
          <p:blipFill>
            <a:blip r:embed="rId3" cstate="print"/>
            <a:srcRect/>
            <a:stretch>
              <a:fillRect/>
            </a:stretch>
          </p:blipFill>
          <p:spPr bwMode="auto">
            <a:xfrm>
              <a:off x="2425105" y="1772816"/>
              <a:ext cx="428625" cy="595312"/>
            </a:xfrm>
            <a:prstGeom prst="rect">
              <a:avLst/>
            </a:prstGeom>
            <a:noFill/>
            <a:ln w="9525">
              <a:noFill/>
              <a:miter lim="800000"/>
              <a:headEnd/>
              <a:tailEnd/>
            </a:ln>
          </p:spPr>
        </p:pic>
        <p:sp>
          <p:nvSpPr>
            <p:cNvPr id="5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51" name="Picture 6"/>
            <p:cNvPicPr>
              <a:picLocks noChangeAspect="1" noChangeArrowheads="1"/>
            </p:cNvPicPr>
            <p:nvPr/>
          </p:nvPicPr>
          <p:blipFill>
            <a:blip r:embed="rId4" cstate="print"/>
            <a:srcRect/>
            <a:stretch>
              <a:fillRect/>
            </a:stretch>
          </p:blipFill>
          <p:spPr bwMode="auto">
            <a:xfrm>
              <a:off x="683568" y="1700808"/>
              <a:ext cx="712788" cy="571500"/>
            </a:xfrm>
            <a:prstGeom prst="rect">
              <a:avLst/>
            </a:prstGeom>
            <a:noFill/>
            <a:ln w="9525" algn="ctr">
              <a:noFill/>
              <a:miter lim="800000"/>
              <a:headEnd/>
              <a:tailEnd/>
            </a:ln>
          </p:spPr>
        </p:pic>
        <p:sp>
          <p:nvSpPr>
            <p:cNvPr id="5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53" name="円柱 5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5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grpSp>
      <p:sp>
        <p:nvSpPr>
          <p:cNvPr id="65" name="テキスト ボックス 25"/>
          <p:cNvSpPr txBox="1">
            <a:spLocks noChangeArrowheads="1"/>
          </p:cNvSpPr>
          <p:nvPr/>
        </p:nvSpPr>
        <p:spPr bwMode="auto">
          <a:xfrm>
            <a:off x="1547664" y="6021288"/>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66" name="テキスト ボックス 27"/>
          <p:cNvSpPr txBox="1">
            <a:spLocks noChangeArrowheads="1"/>
          </p:cNvSpPr>
          <p:nvPr/>
        </p:nvSpPr>
        <p:spPr bwMode="auto">
          <a:xfrm>
            <a:off x="6516216" y="59492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cxnSp>
        <p:nvCxnSpPr>
          <p:cNvPr id="68" name="直線コネクタ 67"/>
          <p:cNvCxnSpPr/>
          <p:nvPr/>
        </p:nvCxnSpPr>
        <p:spPr>
          <a:xfrm>
            <a:off x="179512" y="3573016"/>
            <a:ext cx="8568952"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正方形/長方形 66"/>
          <p:cNvSpPr/>
          <p:nvPr/>
        </p:nvSpPr>
        <p:spPr>
          <a:xfrm>
            <a:off x="0" y="980728"/>
            <a:ext cx="9144000" cy="5328592"/>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1320193" y="1082213"/>
            <a:ext cx="6772613" cy="531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dirty="0" smtClean="0">
                <a:latin typeface="+mn-ea"/>
              </a:rPr>
              <a:t>１．リソース共有化による利用率向上　</a:t>
            </a:r>
            <a:endParaRPr kumimoji="1" lang="ja-JP" altLang="en-US" sz="2800" b="1" dirty="0">
              <a:latin typeface="+mn-ea"/>
            </a:endParaRPr>
          </a:p>
        </p:txBody>
      </p:sp>
      <p:sp>
        <p:nvSpPr>
          <p:cNvPr id="76" name="正方形/長方形 75"/>
          <p:cNvSpPr/>
          <p:nvPr/>
        </p:nvSpPr>
        <p:spPr>
          <a:xfrm>
            <a:off x="1320192" y="1670061"/>
            <a:ext cx="6772613" cy="531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dirty="0">
                <a:latin typeface="+mn-ea"/>
              </a:rPr>
              <a:t>２．運用集中化による工数削減　</a:t>
            </a:r>
            <a:endParaRPr lang="ja-JP" altLang="en-US" sz="2800" b="1" dirty="0">
              <a:latin typeface="+mn-ea"/>
            </a:endParaRPr>
          </a:p>
        </p:txBody>
      </p:sp>
      <p:sp>
        <p:nvSpPr>
          <p:cNvPr id="77" name="正方形/長方形 76"/>
          <p:cNvSpPr/>
          <p:nvPr/>
        </p:nvSpPr>
        <p:spPr>
          <a:xfrm>
            <a:off x="1320193" y="2270938"/>
            <a:ext cx="6772613" cy="531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dirty="0">
                <a:latin typeface="+mn-ea"/>
              </a:rPr>
              <a:t>３．計算機リソースへの投資削減　</a:t>
            </a:r>
            <a:endParaRPr lang="ja-JP" altLang="en-US" sz="2800" b="1" dirty="0">
              <a:latin typeface="+mn-ea"/>
            </a:endParaRPr>
          </a:p>
        </p:txBody>
      </p:sp>
      <p:sp>
        <p:nvSpPr>
          <p:cNvPr id="78" name="正方形/長方形 77"/>
          <p:cNvSpPr/>
          <p:nvPr/>
        </p:nvSpPr>
        <p:spPr>
          <a:xfrm>
            <a:off x="1320192" y="2858786"/>
            <a:ext cx="6772613" cy="531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dirty="0">
                <a:latin typeface="+mn-ea"/>
              </a:rPr>
              <a:t>４．大規模実験</a:t>
            </a:r>
            <a:r>
              <a:rPr lang="ja-JP" altLang="en-US" sz="2800" dirty="0" smtClean="0">
                <a:latin typeface="+mn-ea"/>
              </a:rPr>
              <a:t>環境構築</a:t>
            </a:r>
            <a:r>
              <a:rPr lang="en-US" altLang="ja-JP" sz="2800" dirty="0">
                <a:latin typeface="+mn-ea"/>
              </a:rPr>
              <a:t>/</a:t>
            </a:r>
            <a:r>
              <a:rPr lang="ja-JP" altLang="en-US" sz="2800" dirty="0">
                <a:latin typeface="+mn-ea"/>
              </a:rPr>
              <a:t>運用の作業軽減</a:t>
            </a:r>
            <a:endParaRPr lang="ja-JP" altLang="en-US" sz="2800" b="1" dirty="0">
              <a:latin typeface="+mn-ea"/>
            </a:endParaRPr>
          </a:p>
        </p:txBody>
      </p:sp>
      <p:sp>
        <p:nvSpPr>
          <p:cNvPr id="79" name="正方形/長方形 78"/>
          <p:cNvSpPr/>
          <p:nvPr/>
        </p:nvSpPr>
        <p:spPr>
          <a:xfrm>
            <a:off x="1300259" y="3735669"/>
            <a:ext cx="6772613" cy="531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dirty="0">
                <a:latin typeface="+mn-ea"/>
              </a:rPr>
              <a:t>５．物理マシン相当の安定的性能確保　</a:t>
            </a:r>
            <a:endParaRPr lang="ja-JP" altLang="en-US" sz="2800" b="1" dirty="0">
              <a:latin typeface="+mn-ea"/>
            </a:endParaRPr>
          </a:p>
        </p:txBody>
      </p:sp>
      <p:sp>
        <p:nvSpPr>
          <p:cNvPr id="80" name="正方形/長方形 79"/>
          <p:cNvSpPr/>
          <p:nvPr/>
        </p:nvSpPr>
        <p:spPr>
          <a:xfrm>
            <a:off x="1300258" y="4345289"/>
            <a:ext cx="6772613" cy="531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dirty="0">
                <a:latin typeface="+mn-ea"/>
              </a:rPr>
              <a:t>６．既存</a:t>
            </a:r>
            <a:r>
              <a:rPr lang="ja-JP" altLang="en-US" sz="2800" dirty="0" smtClean="0">
                <a:latin typeface="+mn-ea"/>
              </a:rPr>
              <a:t>計算機リソース</a:t>
            </a:r>
            <a:r>
              <a:rPr lang="ja-JP" altLang="en-US" sz="2800" dirty="0">
                <a:latin typeface="+mn-ea"/>
              </a:rPr>
              <a:t>との融合　</a:t>
            </a:r>
            <a:endParaRPr lang="ja-JP" altLang="en-US" sz="2800" b="1"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20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0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20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2000"/>
                                        <p:tgtEl>
                                          <p:spTgt spid="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20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2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6" grpId="0" animBg="1"/>
      <p:bldP spid="77" grpId="0" animBg="1"/>
      <p:bldP spid="78" grpId="0" animBg="1"/>
      <p:bldP spid="79" grpId="0" animBg="1"/>
      <p:bldP spid="8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タイトル 1"/>
          <p:cNvSpPr>
            <a:spLocks noGrp="1"/>
          </p:cNvSpPr>
          <p:nvPr>
            <p:ph type="title"/>
          </p:nvPr>
        </p:nvSpPr>
        <p:spPr>
          <a:xfrm>
            <a:off x="457200" y="214290"/>
            <a:ext cx="8686800" cy="582594"/>
          </a:xfrm>
        </p:spPr>
        <p:txBody>
          <a:bodyPr/>
          <a:lstStyle/>
          <a:p>
            <a:r>
              <a:rPr lang="en-US" altLang="ja-JP" sz="4000" dirty="0" smtClean="0"/>
              <a:t>Cluster as a Service(</a:t>
            </a:r>
            <a:r>
              <a:rPr lang="en-US" altLang="ja-JP" sz="4000" dirty="0" err="1" smtClean="0"/>
              <a:t>CaaS</a:t>
            </a:r>
            <a:r>
              <a:rPr lang="en-US" altLang="ja-JP" sz="4000" dirty="0" smtClean="0"/>
              <a:t>) </a:t>
            </a:r>
            <a:r>
              <a:rPr lang="ja-JP" altLang="en-US" sz="4000" dirty="0" smtClean="0"/>
              <a:t>の導入</a:t>
            </a:r>
            <a:endParaRPr lang="ja-JP" altLang="en-US" sz="4000" dirty="0"/>
          </a:p>
        </p:txBody>
      </p:sp>
      <p:sp>
        <p:nvSpPr>
          <p:cNvPr id="107" name="スライド番号プレースホルダ 2"/>
          <p:cNvSpPr>
            <a:spLocks noGrp="1"/>
          </p:cNvSpPr>
          <p:nvPr>
            <p:ph type="sldNum" sz="quarter" idx="10"/>
          </p:nvPr>
        </p:nvSpPr>
        <p:spPr/>
        <p:txBody>
          <a:bodyPr/>
          <a:lstStyle/>
          <a:p>
            <a:fld id="{2D49EB63-8A47-42A8-B1AF-7D6D75D2383C}" type="slidenum">
              <a:rPr lang="ja-JP" altLang="en-US" smtClean="0"/>
              <a:pPr/>
              <a:t>26</a:t>
            </a:fld>
            <a:endParaRPr lang="ja-JP" altLang="en-US" dirty="0"/>
          </a:p>
        </p:txBody>
      </p:sp>
      <p:sp>
        <p:nvSpPr>
          <p:cNvPr id="96" name="角丸四角形 95"/>
          <p:cNvSpPr/>
          <p:nvPr/>
        </p:nvSpPr>
        <p:spPr>
          <a:xfrm>
            <a:off x="1670702" y="3217871"/>
            <a:ext cx="6004334" cy="371163"/>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sz="1600" dirty="0" smtClean="0">
                <a:latin typeface="+mn-ea"/>
              </a:rPr>
              <a:t>Cluster as a Service (</a:t>
            </a:r>
            <a:r>
              <a:rPr lang="en-US" altLang="ja-JP" sz="1600" dirty="0" err="1" smtClean="0">
                <a:latin typeface="+mn-ea"/>
              </a:rPr>
              <a:t>CaaS</a:t>
            </a:r>
            <a:r>
              <a:rPr lang="en-US" altLang="ja-JP" sz="1600" dirty="0" smtClean="0">
                <a:latin typeface="+mn-ea"/>
              </a:rPr>
              <a:t>)</a:t>
            </a:r>
            <a:endParaRPr lang="ja-JP" altLang="en-US" sz="1600" dirty="0">
              <a:latin typeface="+mn-ea"/>
            </a:endParaRPr>
          </a:p>
        </p:txBody>
      </p:sp>
      <p:sp>
        <p:nvSpPr>
          <p:cNvPr id="5" name="正方形/長方形 4"/>
          <p:cNvSpPr/>
          <p:nvPr/>
        </p:nvSpPr>
        <p:spPr>
          <a:xfrm>
            <a:off x="2289662" y="3836830"/>
            <a:ext cx="4518405" cy="1794983"/>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cs typeface="Times New Roman" pitchFamily="18" charset="0"/>
            </a:endParaRPr>
          </a:p>
        </p:txBody>
      </p:sp>
      <p:sp>
        <p:nvSpPr>
          <p:cNvPr id="6" name="テキスト ボックス 5"/>
          <p:cNvSpPr txBox="1"/>
          <p:nvPr/>
        </p:nvSpPr>
        <p:spPr>
          <a:xfrm>
            <a:off x="3642588" y="5661248"/>
            <a:ext cx="1792478" cy="338554"/>
          </a:xfrm>
          <a:prstGeom prst="rect">
            <a:avLst/>
          </a:prstGeom>
          <a:noFill/>
        </p:spPr>
        <p:txBody>
          <a:bodyPr wrap="none" rtlCol="0">
            <a:spAutoFit/>
          </a:bodyPr>
          <a:lstStyle/>
          <a:p>
            <a:r>
              <a:rPr lang="ja-JP" altLang="en-US" sz="1600" dirty="0" smtClean="0">
                <a:latin typeface="+mn-ea"/>
                <a:ea typeface="+mn-ea"/>
                <a:cs typeface="Times New Roman" pitchFamily="18" charset="0"/>
              </a:rPr>
              <a:t>物理サーバプール</a:t>
            </a:r>
            <a:endParaRPr kumimoji="1" lang="ja-JP" altLang="en-US" sz="1600" dirty="0">
              <a:latin typeface="+mn-ea"/>
              <a:ea typeface="+mn-ea"/>
              <a:cs typeface="Times New Roman" pitchFamily="18" charset="0"/>
            </a:endParaRPr>
          </a:p>
        </p:txBody>
      </p:sp>
      <p:pic>
        <p:nvPicPr>
          <p:cNvPr id="9" name="Picture 8" descr="MCj04289690000[1]"/>
          <p:cNvPicPr>
            <a:picLocks noChangeAspect="1" noChangeArrowheads="1"/>
          </p:cNvPicPr>
          <p:nvPr/>
        </p:nvPicPr>
        <p:blipFill>
          <a:blip r:embed="rId3" cstate="print"/>
          <a:srcRect/>
          <a:stretch>
            <a:fillRect/>
          </a:stretch>
        </p:blipFill>
        <p:spPr bwMode="auto">
          <a:xfrm>
            <a:off x="2581852" y="3937911"/>
            <a:ext cx="329174" cy="457186"/>
          </a:xfrm>
          <a:prstGeom prst="rect">
            <a:avLst/>
          </a:prstGeom>
          <a:noFill/>
          <a:ln w="9525">
            <a:noFill/>
            <a:miter lim="800000"/>
            <a:headEnd/>
            <a:tailEnd/>
          </a:ln>
        </p:spPr>
      </p:pic>
      <p:sp>
        <p:nvSpPr>
          <p:cNvPr id="10" name="円柱 9"/>
          <p:cNvSpPr/>
          <p:nvPr/>
        </p:nvSpPr>
        <p:spPr>
          <a:xfrm>
            <a:off x="2767540" y="4247390"/>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11" name="Picture 8" descr="MCj04289690000[1]"/>
          <p:cNvPicPr>
            <a:picLocks noChangeAspect="1" noChangeArrowheads="1"/>
          </p:cNvPicPr>
          <p:nvPr/>
        </p:nvPicPr>
        <p:blipFill>
          <a:blip r:embed="rId3" cstate="print"/>
          <a:srcRect/>
          <a:stretch>
            <a:fillRect/>
          </a:stretch>
        </p:blipFill>
        <p:spPr bwMode="auto">
          <a:xfrm>
            <a:off x="2809741" y="4092651"/>
            <a:ext cx="329174" cy="457186"/>
          </a:xfrm>
          <a:prstGeom prst="rect">
            <a:avLst/>
          </a:prstGeom>
          <a:noFill/>
          <a:ln w="9525">
            <a:noFill/>
            <a:miter lim="800000"/>
            <a:headEnd/>
            <a:tailEnd/>
          </a:ln>
        </p:spPr>
      </p:pic>
      <p:sp>
        <p:nvSpPr>
          <p:cNvPr id="12" name="円柱 11"/>
          <p:cNvSpPr/>
          <p:nvPr/>
        </p:nvSpPr>
        <p:spPr>
          <a:xfrm>
            <a:off x="2995429" y="4402130"/>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13" name="Picture 8" descr="MCj04289690000[1]"/>
          <p:cNvPicPr>
            <a:picLocks noChangeAspect="1" noChangeArrowheads="1"/>
          </p:cNvPicPr>
          <p:nvPr/>
        </p:nvPicPr>
        <p:blipFill>
          <a:blip r:embed="rId3" cstate="print"/>
          <a:srcRect/>
          <a:stretch>
            <a:fillRect/>
          </a:stretch>
        </p:blipFill>
        <p:spPr bwMode="auto">
          <a:xfrm>
            <a:off x="3077020" y="3999807"/>
            <a:ext cx="329174" cy="457186"/>
          </a:xfrm>
          <a:prstGeom prst="rect">
            <a:avLst/>
          </a:prstGeom>
          <a:noFill/>
          <a:ln w="9525">
            <a:noFill/>
            <a:miter lim="800000"/>
            <a:headEnd/>
            <a:tailEnd/>
          </a:ln>
        </p:spPr>
      </p:pic>
      <p:sp>
        <p:nvSpPr>
          <p:cNvPr id="14" name="円柱 13"/>
          <p:cNvSpPr/>
          <p:nvPr/>
        </p:nvSpPr>
        <p:spPr>
          <a:xfrm>
            <a:off x="3262707" y="4309286"/>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grpSp>
        <p:nvGrpSpPr>
          <p:cNvPr id="3" name="グループ化 73"/>
          <p:cNvGrpSpPr/>
          <p:nvPr/>
        </p:nvGrpSpPr>
        <p:grpSpPr>
          <a:xfrm>
            <a:off x="2227766" y="2289431"/>
            <a:ext cx="1423607" cy="495168"/>
            <a:chOff x="5220072" y="1556792"/>
            <a:chExt cx="1296144" cy="576064"/>
          </a:xfrm>
        </p:grpSpPr>
        <p:pic>
          <p:nvPicPr>
            <p:cNvPr id="21" name="Picture 8" descr="MCj04289690000[1]"/>
            <p:cNvPicPr>
              <a:picLocks noChangeAspect="1" noChangeArrowheads="1"/>
            </p:cNvPicPr>
            <p:nvPr/>
          </p:nvPicPr>
          <p:blipFill>
            <a:blip r:embed="rId3"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22" name="円柱 21"/>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23" name="Picture 8" descr="MCj04289690000[1]"/>
            <p:cNvPicPr>
              <a:picLocks noChangeAspect="1" noChangeArrowheads="1"/>
            </p:cNvPicPr>
            <p:nvPr/>
          </p:nvPicPr>
          <p:blipFill>
            <a:blip r:embed="rId3"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24" name="円柱 23"/>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25" name="Picture 8" descr="MCj04289690000[1]"/>
            <p:cNvPicPr>
              <a:picLocks noChangeAspect="1" noChangeArrowheads="1"/>
            </p:cNvPicPr>
            <p:nvPr/>
          </p:nvPicPr>
          <p:blipFill>
            <a:blip r:embed="rId3"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26" name="円柱 25"/>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27" name="Picture 8" descr="MCj04289690000[1]"/>
            <p:cNvPicPr>
              <a:picLocks noChangeAspect="1" noChangeArrowheads="1"/>
            </p:cNvPicPr>
            <p:nvPr/>
          </p:nvPicPr>
          <p:blipFill>
            <a:blip r:embed="rId3"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28" name="円柱 27"/>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sp>
          <p:nvSpPr>
            <p:cNvPr id="29" name="正方形/長方形 28"/>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cs typeface="Times New Roman" pitchFamily="18" charset="0"/>
              </a:endParaRPr>
            </a:p>
          </p:txBody>
        </p:sp>
      </p:grpSp>
      <p:grpSp>
        <p:nvGrpSpPr>
          <p:cNvPr id="4" name="グループ化 74"/>
          <p:cNvGrpSpPr/>
          <p:nvPr/>
        </p:nvGrpSpPr>
        <p:grpSpPr>
          <a:xfrm>
            <a:off x="3837060" y="2289431"/>
            <a:ext cx="1423607" cy="495168"/>
            <a:chOff x="5220072" y="1556792"/>
            <a:chExt cx="1296144" cy="576064"/>
          </a:xfrm>
        </p:grpSpPr>
        <p:pic>
          <p:nvPicPr>
            <p:cNvPr id="35" name="Picture 8" descr="MCj04289690000[1]"/>
            <p:cNvPicPr>
              <a:picLocks noChangeAspect="1" noChangeArrowheads="1"/>
            </p:cNvPicPr>
            <p:nvPr/>
          </p:nvPicPr>
          <p:blipFill>
            <a:blip r:embed="rId3"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36" name="円柱 35"/>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37" name="Picture 8" descr="MCj04289690000[1]"/>
            <p:cNvPicPr>
              <a:picLocks noChangeAspect="1" noChangeArrowheads="1"/>
            </p:cNvPicPr>
            <p:nvPr/>
          </p:nvPicPr>
          <p:blipFill>
            <a:blip r:embed="rId3"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38" name="円柱 37"/>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39" name="Picture 8" descr="MCj04289690000[1]"/>
            <p:cNvPicPr>
              <a:picLocks noChangeAspect="1" noChangeArrowheads="1"/>
            </p:cNvPicPr>
            <p:nvPr/>
          </p:nvPicPr>
          <p:blipFill>
            <a:blip r:embed="rId3"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40" name="円柱 39"/>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41" name="Picture 8" descr="MCj04289690000[1]"/>
            <p:cNvPicPr>
              <a:picLocks noChangeAspect="1" noChangeArrowheads="1"/>
            </p:cNvPicPr>
            <p:nvPr/>
          </p:nvPicPr>
          <p:blipFill>
            <a:blip r:embed="rId3"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42" name="円柱 41"/>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sp>
          <p:nvSpPr>
            <p:cNvPr id="43" name="正方形/長方形 42"/>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cs typeface="Times New Roman" pitchFamily="18" charset="0"/>
              </a:endParaRPr>
            </a:p>
          </p:txBody>
        </p:sp>
      </p:grpSp>
      <p:pic>
        <p:nvPicPr>
          <p:cNvPr id="48" name="Picture 8" descr="MCj04289690000[1]"/>
          <p:cNvPicPr>
            <a:picLocks noChangeAspect="1" noChangeArrowheads="1"/>
          </p:cNvPicPr>
          <p:nvPr/>
        </p:nvPicPr>
        <p:blipFill>
          <a:blip r:embed="rId3" cstate="print"/>
          <a:srcRect/>
          <a:stretch>
            <a:fillRect/>
          </a:stretch>
        </p:blipFill>
        <p:spPr bwMode="auto">
          <a:xfrm>
            <a:off x="2712850" y="4827166"/>
            <a:ext cx="329174" cy="457186"/>
          </a:xfrm>
          <a:prstGeom prst="rect">
            <a:avLst/>
          </a:prstGeom>
          <a:noFill/>
          <a:ln w="9525">
            <a:noFill/>
            <a:miter lim="800000"/>
            <a:headEnd/>
            <a:tailEnd/>
          </a:ln>
        </p:spPr>
      </p:pic>
      <p:sp>
        <p:nvSpPr>
          <p:cNvPr id="49" name="円柱 48"/>
          <p:cNvSpPr/>
          <p:nvPr/>
        </p:nvSpPr>
        <p:spPr>
          <a:xfrm>
            <a:off x="2898538" y="5136645"/>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50" name="Picture 8" descr="MCj04289690000[1]"/>
          <p:cNvPicPr>
            <a:picLocks noChangeAspect="1" noChangeArrowheads="1"/>
          </p:cNvPicPr>
          <p:nvPr/>
        </p:nvPicPr>
        <p:blipFill>
          <a:blip r:embed="rId3" cstate="print"/>
          <a:srcRect/>
          <a:stretch>
            <a:fillRect/>
          </a:stretch>
        </p:blipFill>
        <p:spPr bwMode="auto">
          <a:xfrm>
            <a:off x="2940740" y="4981905"/>
            <a:ext cx="329174" cy="457186"/>
          </a:xfrm>
          <a:prstGeom prst="rect">
            <a:avLst/>
          </a:prstGeom>
          <a:noFill/>
          <a:ln w="9525">
            <a:noFill/>
            <a:miter lim="800000"/>
            <a:headEnd/>
            <a:tailEnd/>
          </a:ln>
        </p:spPr>
      </p:pic>
      <p:sp>
        <p:nvSpPr>
          <p:cNvPr id="51" name="円柱 50"/>
          <p:cNvSpPr/>
          <p:nvPr/>
        </p:nvSpPr>
        <p:spPr>
          <a:xfrm>
            <a:off x="3126428" y="5291385"/>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52" name="Picture 8" descr="MCj04289690000[1]"/>
          <p:cNvPicPr>
            <a:picLocks noChangeAspect="1" noChangeArrowheads="1"/>
          </p:cNvPicPr>
          <p:nvPr/>
        </p:nvPicPr>
        <p:blipFill>
          <a:blip r:embed="rId3" cstate="print"/>
          <a:srcRect/>
          <a:stretch>
            <a:fillRect/>
          </a:stretch>
        </p:blipFill>
        <p:spPr bwMode="auto">
          <a:xfrm>
            <a:off x="3208018" y="4889062"/>
            <a:ext cx="329174" cy="457186"/>
          </a:xfrm>
          <a:prstGeom prst="rect">
            <a:avLst/>
          </a:prstGeom>
          <a:noFill/>
          <a:ln w="9525">
            <a:noFill/>
            <a:miter lim="800000"/>
            <a:headEnd/>
            <a:tailEnd/>
          </a:ln>
        </p:spPr>
      </p:pic>
      <p:sp>
        <p:nvSpPr>
          <p:cNvPr id="53" name="円柱 52"/>
          <p:cNvSpPr/>
          <p:nvPr/>
        </p:nvSpPr>
        <p:spPr>
          <a:xfrm>
            <a:off x="3393706" y="5198541"/>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54" name="Picture 8" descr="MCj04289690000[1]"/>
          <p:cNvPicPr>
            <a:picLocks noChangeAspect="1" noChangeArrowheads="1"/>
          </p:cNvPicPr>
          <p:nvPr/>
        </p:nvPicPr>
        <p:blipFill>
          <a:blip r:embed="rId3" cstate="print"/>
          <a:srcRect/>
          <a:stretch>
            <a:fillRect/>
          </a:stretch>
        </p:blipFill>
        <p:spPr bwMode="auto">
          <a:xfrm>
            <a:off x="3527581" y="4827166"/>
            <a:ext cx="329174" cy="457186"/>
          </a:xfrm>
          <a:prstGeom prst="rect">
            <a:avLst/>
          </a:prstGeom>
          <a:noFill/>
          <a:ln w="9525">
            <a:noFill/>
            <a:miter lim="800000"/>
            <a:headEnd/>
            <a:tailEnd/>
          </a:ln>
        </p:spPr>
      </p:pic>
      <p:sp>
        <p:nvSpPr>
          <p:cNvPr id="55" name="円柱 54"/>
          <p:cNvSpPr/>
          <p:nvPr/>
        </p:nvSpPr>
        <p:spPr>
          <a:xfrm>
            <a:off x="3713269" y="5136645"/>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56" name="Picture 8" descr="MCj04289690000[1]"/>
          <p:cNvPicPr>
            <a:picLocks noChangeAspect="1" noChangeArrowheads="1"/>
          </p:cNvPicPr>
          <p:nvPr/>
        </p:nvPicPr>
        <p:blipFill>
          <a:blip r:embed="rId3" cstate="print"/>
          <a:srcRect/>
          <a:stretch>
            <a:fillRect/>
          </a:stretch>
        </p:blipFill>
        <p:spPr bwMode="auto">
          <a:xfrm>
            <a:off x="3755470" y="4981905"/>
            <a:ext cx="329174" cy="457186"/>
          </a:xfrm>
          <a:prstGeom prst="rect">
            <a:avLst/>
          </a:prstGeom>
          <a:noFill/>
          <a:ln w="9525">
            <a:noFill/>
            <a:miter lim="800000"/>
            <a:headEnd/>
            <a:tailEnd/>
          </a:ln>
        </p:spPr>
      </p:pic>
      <p:sp>
        <p:nvSpPr>
          <p:cNvPr id="57" name="円柱 56"/>
          <p:cNvSpPr/>
          <p:nvPr/>
        </p:nvSpPr>
        <p:spPr>
          <a:xfrm>
            <a:off x="3941158" y="5291385"/>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58" name="Picture 8" descr="MCj04289690000[1]"/>
          <p:cNvPicPr>
            <a:picLocks noChangeAspect="1" noChangeArrowheads="1"/>
          </p:cNvPicPr>
          <p:nvPr/>
        </p:nvPicPr>
        <p:blipFill>
          <a:blip r:embed="rId3" cstate="print"/>
          <a:srcRect/>
          <a:stretch>
            <a:fillRect/>
          </a:stretch>
        </p:blipFill>
        <p:spPr bwMode="auto">
          <a:xfrm>
            <a:off x="4022748" y="4889062"/>
            <a:ext cx="329174" cy="457186"/>
          </a:xfrm>
          <a:prstGeom prst="rect">
            <a:avLst/>
          </a:prstGeom>
          <a:noFill/>
          <a:ln w="9525">
            <a:noFill/>
            <a:miter lim="800000"/>
            <a:headEnd/>
            <a:tailEnd/>
          </a:ln>
        </p:spPr>
      </p:pic>
      <p:sp>
        <p:nvSpPr>
          <p:cNvPr id="59" name="円柱 58"/>
          <p:cNvSpPr/>
          <p:nvPr/>
        </p:nvSpPr>
        <p:spPr>
          <a:xfrm>
            <a:off x="4208436" y="5198541"/>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60" name="Picture 8" descr="MCj04289690000[1]"/>
          <p:cNvPicPr>
            <a:picLocks noChangeAspect="1" noChangeArrowheads="1"/>
          </p:cNvPicPr>
          <p:nvPr/>
        </p:nvPicPr>
        <p:blipFill>
          <a:blip r:embed="rId3" cstate="print"/>
          <a:srcRect/>
          <a:stretch>
            <a:fillRect/>
          </a:stretch>
        </p:blipFill>
        <p:spPr bwMode="auto">
          <a:xfrm>
            <a:off x="3589477" y="4022518"/>
            <a:ext cx="329174" cy="457186"/>
          </a:xfrm>
          <a:prstGeom prst="rect">
            <a:avLst/>
          </a:prstGeom>
          <a:noFill/>
          <a:ln w="9525">
            <a:noFill/>
            <a:miter lim="800000"/>
            <a:headEnd/>
            <a:tailEnd/>
          </a:ln>
        </p:spPr>
      </p:pic>
      <p:sp>
        <p:nvSpPr>
          <p:cNvPr id="61" name="円柱 60"/>
          <p:cNvSpPr/>
          <p:nvPr/>
        </p:nvSpPr>
        <p:spPr>
          <a:xfrm>
            <a:off x="3775164" y="4331998"/>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62" name="Picture 8" descr="MCj04289690000[1]"/>
          <p:cNvPicPr>
            <a:picLocks noChangeAspect="1" noChangeArrowheads="1"/>
          </p:cNvPicPr>
          <p:nvPr/>
        </p:nvPicPr>
        <p:blipFill>
          <a:blip r:embed="rId3" cstate="print"/>
          <a:srcRect/>
          <a:stretch>
            <a:fillRect/>
          </a:stretch>
        </p:blipFill>
        <p:spPr bwMode="auto">
          <a:xfrm>
            <a:off x="3817366" y="4177258"/>
            <a:ext cx="329174" cy="457186"/>
          </a:xfrm>
          <a:prstGeom prst="rect">
            <a:avLst/>
          </a:prstGeom>
          <a:noFill/>
          <a:ln w="9525">
            <a:noFill/>
            <a:miter lim="800000"/>
            <a:headEnd/>
            <a:tailEnd/>
          </a:ln>
        </p:spPr>
      </p:pic>
      <p:sp>
        <p:nvSpPr>
          <p:cNvPr id="63" name="円柱 62"/>
          <p:cNvSpPr/>
          <p:nvPr/>
        </p:nvSpPr>
        <p:spPr>
          <a:xfrm>
            <a:off x="4003054" y="4486738"/>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64" name="Picture 8" descr="MCj04289690000[1]"/>
          <p:cNvPicPr>
            <a:picLocks noChangeAspect="1" noChangeArrowheads="1"/>
          </p:cNvPicPr>
          <p:nvPr/>
        </p:nvPicPr>
        <p:blipFill>
          <a:blip r:embed="rId3" cstate="print"/>
          <a:srcRect/>
          <a:stretch>
            <a:fillRect/>
          </a:stretch>
        </p:blipFill>
        <p:spPr bwMode="auto">
          <a:xfrm>
            <a:off x="4084644" y="4084414"/>
            <a:ext cx="329174" cy="457186"/>
          </a:xfrm>
          <a:prstGeom prst="rect">
            <a:avLst/>
          </a:prstGeom>
          <a:noFill/>
          <a:ln w="9525">
            <a:noFill/>
            <a:miter lim="800000"/>
            <a:headEnd/>
            <a:tailEnd/>
          </a:ln>
        </p:spPr>
      </p:pic>
      <p:sp>
        <p:nvSpPr>
          <p:cNvPr id="65" name="円柱 64"/>
          <p:cNvSpPr/>
          <p:nvPr/>
        </p:nvSpPr>
        <p:spPr>
          <a:xfrm>
            <a:off x="4367223" y="4393894"/>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cxnSp>
        <p:nvCxnSpPr>
          <p:cNvPr id="66" name="直線矢印コネクタ 65"/>
          <p:cNvCxnSpPr>
            <a:endCxn id="29" idx="2"/>
          </p:cNvCxnSpPr>
          <p:nvPr/>
        </p:nvCxnSpPr>
        <p:spPr>
          <a:xfrm flipV="1">
            <a:off x="2939569" y="2784599"/>
            <a:ext cx="1" cy="1052231"/>
          </a:xfrm>
          <a:prstGeom prst="straightConnector1">
            <a:avLst/>
          </a:prstGeom>
          <a:ln w="66675">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105" idx="2"/>
          </p:cNvCxnSpPr>
          <p:nvPr/>
        </p:nvCxnSpPr>
        <p:spPr>
          <a:xfrm flipH="1">
            <a:off x="6220054" y="2784599"/>
            <a:ext cx="1" cy="1052231"/>
          </a:xfrm>
          <a:prstGeom prst="straightConnector1">
            <a:avLst/>
          </a:prstGeom>
          <a:ln w="66675">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70" name="Picture 8" descr="MCj04289690000[1]"/>
          <p:cNvPicPr>
            <a:picLocks noChangeAspect="1" noChangeArrowheads="1"/>
          </p:cNvPicPr>
          <p:nvPr/>
        </p:nvPicPr>
        <p:blipFill>
          <a:blip r:embed="rId3" cstate="print"/>
          <a:srcRect/>
          <a:stretch>
            <a:fillRect/>
          </a:stretch>
        </p:blipFill>
        <p:spPr bwMode="auto">
          <a:xfrm>
            <a:off x="4552911" y="3960622"/>
            <a:ext cx="329174" cy="457186"/>
          </a:xfrm>
          <a:prstGeom prst="rect">
            <a:avLst/>
          </a:prstGeom>
          <a:noFill/>
          <a:ln w="9525">
            <a:noFill/>
            <a:miter lim="800000"/>
            <a:headEnd/>
            <a:tailEnd/>
          </a:ln>
        </p:spPr>
      </p:pic>
      <p:sp>
        <p:nvSpPr>
          <p:cNvPr id="71" name="円柱 70"/>
          <p:cNvSpPr/>
          <p:nvPr/>
        </p:nvSpPr>
        <p:spPr>
          <a:xfrm>
            <a:off x="4738599" y="4270102"/>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72" name="Picture 8" descr="MCj04289690000[1]"/>
          <p:cNvPicPr>
            <a:picLocks noChangeAspect="1" noChangeArrowheads="1"/>
          </p:cNvPicPr>
          <p:nvPr/>
        </p:nvPicPr>
        <p:blipFill>
          <a:blip r:embed="rId3" cstate="print"/>
          <a:srcRect/>
          <a:stretch>
            <a:fillRect/>
          </a:stretch>
        </p:blipFill>
        <p:spPr bwMode="auto">
          <a:xfrm>
            <a:off x="4780800" y="4115362"/>
            <a:ext cx="329174" cy="457186"/>
          </a:xfrm>
          <a:prstGeom prst="rect">
            <a:avLst/>
          </a:prstGeom>
          <a:noFill/>
          <a:ln w="9525">
            <a:noFill/>
            <a:miter lim="800000"/>
            <a:headEnd/>
            <a:tailEnd/>
          </a:ln>
        </p:spPr>
      </p:pic>
      <p:sp>
        <p:nvSpPr>
          <p:cNvPr id="73" name="円柱 72"/>
          <p:cNvSpPr/>
          <p:nvPr/>
        </p:nvSpPr>
        <p:spPr>
          <a:xfrm>
            <a:off x="4966488" y="4424842"/>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74" name="Picture 8" descr="MCj04289690000[1]"/>
          <p:cNvPicPr>
            <a:picLocks noChangeAspect="1" noChangeArrowheads="1"/>
          </p:cNvPicPr>
          <p:nvPr/>
        </p:nvPicPr>
        <p:blipFill>
          <a:blip r:embed="rId3" cstate="print"/>
          <a:srcRect/>
          <a:stretch>
            <a:fillRect/>
          </a:stretch>
        </p:blipFill>
        <p:spPr bwMode="auto">
          <a:xfrm>
            <a:off x="5048078" y="4022518"/>
            <a:ext cx="329174" cy="457186"/>
          </a:xfrm>
          <a:prstGeom prst="rect">
            <a:avLst/>
          </a:prstGeom>
          <a:noFill/>
          <a:ln w="9525">
            <a:noFill/>
            <a:miter lim="800000"/>
            <a:headEnd/>
            <a:tailEnd/>
          </a:ln>
        </p:spPr>
      </p:pic>
      <p:sp>
        <p:nvSpPr>
          <p:cNvPr id="75" name="円柱 74"/>
          <p:cNvSpPr/>
          <p:nvPr/>
        </p:nvSpPr>
        <p:spPr>
          <a:xfrm>
            <a:off x="5233766" y="4331998"/>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76" name="Picture 8" descr="MCj04289690000[1]"/>
          <p:cNvPicPr>
            <a:picLocks noChangeAspect="1" noChangeArrowheads="1"/>
          </p:cNvPicPr>
          <p:nvPr/>
        </p:nvPicPr>
        <p:blipFill>
          <a:blip r:embed="rId3" cstate="print"/>
          <a:srcRect/>
          <a:stretch>
            <a:fillRect/>
          </a:stretch>
        </p:blipFill>
        <p:spPr bwMode="auto">
          <a:xfrm>
            <a:off x="4683909" y="4849877"/>
            <a:ext cx="329174" cy="457186"/>
          </a:xfrm>
          <a:prstGeom prst="rect">
            <a:avLst/>
          </a:prstGeom>
          <a:noFill/>
          <a:ln w="9525">
            <a:noFill/>
            <a:miter lim="800000"/>
            <a:headEnd/>
            <a:tailEnd/>
          </a:ln>
        </p:spPr>
      </p:pic>
      <p:sp>
        <p:nvSpPr>
          <p:cNvPr id="77" name="円柱 76"/>
          <p:cNvSpPr/>
          <p:nvPr/>
        </p:nvSpPr>
        <p:spPr>
          <a:xfrm>
            <a:off x="4869597" y="5159357"/>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78" name="Picture 8" descr="MCj04289690000[1]"/>
          <p:cNvPicPr>
            <a:picLocks noChangeAspect="1" noChangeArrowheads="1"/>
          </p:cNvPicPr>
          <p:nvPr/>
        </p:nvPicPr>
        <p:blipFill>
          <a:blip r:embed="rId3" cstate="print"/>
          <a:srcRect/>
          <a:stretch>
            <a:fillRect/>
          </a:stretch>
        </p:blipFill>
        <p:spPr bwMode="auto">
          <a:xfrm>
            <a:off x="4911799" y="5004617"/>
            <a:ext cx="329174" cy="457186"/>
          </a:xfrm>
          <a:prstGeom prst="rect">
            <a:avLst/>
          </a:prstGeom>
          <a:noFill/>
          <a:ln w="9525">
            <a:noFill/>
            <a:miter lim="800000"/>
            <a:headEnd/>
            <a:tailEnd/>
          </a:ln>
        </p:spPr>
      </p:pic>
      <p:sp>
        <p:nvSpPr>
          <p:cNvPr id="79" name="円柱 78"/>
          <p:cNvSpPr/>
          <p:nvPr/>
        </p:nvSpPr>
        <p:spPr>
          <a:xfrm>
            <a:off x="5097487" y="5314097"/>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80" name="Picture 8" descr="MCj04289690000[1]"/>
          <p:cNvPicPr>
            <a:picLocks noChangeAspect="1" noChangeArrowheads="1"/>
          </p:cNvPicPr>
          <p:nvPr/>
        </p:nvPicPr>
        <p:blipFill>
          <a:blip r:embed="rId3" cstate="print"/>
          <a:srcRect/>
          <a:stretch>
            <a:fillRect/>
          </a:stretch>
        </p:blipFill>
        <p:spPr bwMode="auto">
          <a:xfrm>
            <a:off x="5179077" y="4911773"/>
            <a:ext cx="329174" cy="457186"/>
          </a:xfrm>
          <a:prstGeom prst="rect">
            <a:avLst/>
          </a:prstGeom>
          <a:noFill/>
          <a:ln w="9525">
            <a:noFill/>
            <a:miter lim="800000"/>
            <a:headEnd/>
            <a:tailEnd/>
          </a:ln>
        </p:spPr>
      </p:pic>
      <p:sp>
        <p:nvSpPr>
          <p:cNvPr id="81" name="円柱 80"/>
          <p:cNvSpPr/>
          <p:nvPr/>
        </p:nvSpPr>
        <p:spPr>
          <a:xfrm>
            <a:off x="5364765" y="5221253"/>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84" name="Picture 8" descr="MCj04289690000[1]"/>
          <p:cNvPicPr>
            <a:picLocks noChangeAspect="1" noChangeArrowheads="1"/>
          </p:cNvPicPr>
          <p:nvPr/>
        </p:nvPicPr>
        <p:blipFill>
          <a:blip r:embed="rId3" cstate="print"/>
          <a:srcRect/>
          <a:stretch>
            <a:fillRect/>
          </a:stretch>
        </p:blipFill>
        <p:spPr bwMode="auto">
          <a:xfrm>
            <a:off x="5570147" y="3960622"/>
            <a:ext cx="329174" cy="457186"/>
          </a:xfrm>
          <a:prstGeom prst="rect">
            <a:avLst/>
          </a:prstGeom>
          <a:noFill/>
          <a:ln w="9525">
            <a:noFill/>
            <a:miter lim="800000"/>
            <a:headEnd/>
            <a:tailEnd/>
          </a:ln>
        </p:spPr>
      </p:pic>
      <p:sp>
        <p:nvSpPr>
          <p:cNvPr id="85" name="円柱 84"/>
          <p:cNvSpPr/>
          <p:nvPr/>
        </p:nvSpPr>
        <p:spPr>
          <a:xfrm>
            <a:off x="5755835" y="4270102"/>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86" name="Picture 8" descr="MCj04289690000[1]"/>
          <p:cNvPicPr>
            <a:picLocks noChangeAspect="1" noChangeArrowheads="1"/>
          </p:cNvPicPr>
          <p:nvPr/>
        </p:nvPicPr>
        <p:blipFill>
          <a:blip r:embed="rId3" cstate="print"/>
          <a:srcRect/>
          <a:stretch>
            <a:fillRect/>
          </a:stretch>
        </p:blipFill>
        <p:spPr bwMode="auto">
          <a:xfrm>
            <a:off x="5798037" y="4115362"/>
            <a:ext cx="329174" cy="457186"/>
          </a:xfrm>
          <a:prstGeom prst="rect">
            <a:avLst/>
          </a:prstGeom>
          <a:noFill/>
          <a:ln w="9525">
            <a:noFill/>
            <a:miter lim="800000"/>
            <a:headEnd/>
            <a:tailEnd/>
          </a:ln>
        </p:spPr>
      </p:pic>
      <p:sp>
        <p:nvSpPr>
          <p:cNvPr id="87" name="円柱 86"/>
          <p:cNvSpPr/>
          <p:nvPr/>
        </p:nvSpPr>
        <p:spPr>
          <a:xfrm>
            <a:off x="5983724" y="4424842"/>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88" name="Picture 8" descr="MCj04289690000[1]"/>
          <p:cNvPicPr>
            <a:picLocks noChangeAspect="1" noChangeArrowheads="1"/>
          </p:cNvPicPr>
          <p:nvPr/>
        </p:nvPicPr>
        <p:blipFill>
          <a:blip r:embed="rId3" cstate="print"/>
          <a:srcRect/>
          <a:stretch>
            <a:fillRect/>
          </a:stretch>
        </p:blipFill>
        <p:spPr bwMode="auto">
          <a:xfrm>
            <a:off x="6065315" y="4022518"/>
            <a:ext cx="329174" cy="457186"/>
          </a:xfrm>
          <a:prstGeom prst="rect">
            <a:avLst/>
          </a:prstGeom>
          <a:noFill/>
          <a:ln w="9525">
            <a:noFill/>
            <a:miter lim="800000"/>
            <a:headEnd/>
            <a:tailEnd/>
          </a:ln>
        </p:spPr>
      </p:pic>
      <p:sp>
        <p:nvSpPr>
          <p:cNvPr id="89" name="円柱 88"/>
          <p:cNvSpPr/>
          <p:nvPr/>
        </p:nvSpPr>
        <p:spPr>
          <a:xfrm>
            <a:off x="6251003" y="4331998"/>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90" name="Picture 8" descr="MCj04289690000[1]"/>
          <p:cNvPicPr>
            <a:picLocks noChangeAspect="1" noChangeArrowheads="1"/>
          </p:cNvPicPr>
          <p:nvPr/>
        </p:nvPicPr>
        <p:blipFill>
          <a:blip r:embed="rId3" cstate="print"/>
          <a:srcRect/>
          <a:stretch>
            <a:fillRect/>
          </a:stretch>
        </p:blipFill>
        <p:spPr bwMode="auto">
          <a:xfrm>
            <a:off x="5701146" y="4849877"/>
            <a:ext cx="329174" cy="457186"/>
          </a:xfrm>
          <a:prstGeom prst="rect">
            <a:avLst/>
          </a:prstGeom>
          <a:noFill/>
          <a:ln w="9525">
            <a:noFill/>
            <a:miter lim="800000"/>
            <a:headEnd/>
            <a:tailEnd/>
          </a:ln>
        </p:spPr>
      </p:pic>
      <p:sp>
        <p:nvSpPr>
          <p:cNvPr id="91" name="円柱 90"/>
          <p:cNvSpPr/>
          <p:nvPr/>
        </p:nvSpPr>
        <p:spPr>
          <a:xfrm>
            <a:off x="5886834" y="5159357"/>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92" name="Picture 8" descr="MCj04289690000[1]"/>
          <p:cNvPicPr>
            <a:picLocks noChangeAspect="1" noChangeArrowheads="1"/>
          </p:cNvPicPr>
          <p:nvPr/>
        </p:nvPicPr>
        <p:blipFill>
          <a:blip r:embed="rId3" cstate="print"/>
          <a:srcRect/>
          <a:stretch>
            <a:fillRect/>
          </a:stretch>
        </p:blipFill>
        <p:spPr bwMode="auto">
          <a:xfrm>
            <a:off x="5929035" y="5004617"/>
            <a:ext cx="329174" cy="457186"/>
          </a:xfrm>
          <a:prstGeom prst="rect">
            <a:avLst/>
          </a:prstGeom>
          <a:noFill/>
          <a:ln w="9525">
            <a:noFill/>
            <a:miter lim="800000"/>
            <a:headEnd/>
            <a:tailEnd/>
          </a:ln>
        </p:spPr>
      </p:pic>
      <p:sp>
        <p:nvSpPr>
          <p:cNvPr id="93" name="円柱 92"/>
          <p:cNvSpPr/>
          <p:nvPr/>
        </p:nvSpPr>
        <p:spPr>
          <a:xfrm>
            <a:off x="6114723" y="5314097"/>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94" name="Picture 8" descr="MCj04289690000[1]"/>
          <p:cNvPicPr>
            <a:picLocks noChangeAspect="1" noChangeArrowheads="1"/>
          </p:cNvPicPr>
          <p:nvPr/>
        </p:nvPicPr>
        <p:blipFill>
          <a:blip r:embed="rId3" cstate="print"/>
          <a:srcRect/>
          <a:stretch>
            <a:fillRect/>
          </a:stretch>
        </p:blipFill>
        <p:spPr bwMode="auto">
          <a:xfrm>
            <a:off x="6196313" y="4911773"/>
            <a:ext cx="329174" cy="457186"/>
          </a:xfrm>
          <a:prstGeom prst="rect">
            <a:avLst/>
          </a:prstGeom>
          <a:noFill/>
          <a:ln w="9525">
            <a:noFill/>
            <a:miter lim="800000"/>
            <a:headEnd/>
            <a:tailEnd/>
          </a:ln>
        </p:spPr>
      </p:pic>
      <p:sp>
        <p:nvSpPr>
          <p:cNvPr id="95" name="円柱 94"/>
          <p:cNvSpPr/>
          <p:nvPr/>
        </p:nvSpPr>
        <p:spPr>
          <a:xfrm>
            <a:off x="6382001" y="5221253"/>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grpSp>
        <p:nvGrpSpPr>
          <p:cNvPr id="7" name="グループ化 74"/>
          <p:cNvGrpSpPr/>
          <p:nvPr/>
        </p:nvGrpSpPr>
        <p:grpSpPr>
          <a:xfrm>
            <a:off x="5508251" y="2289431"/>
            <a:ext cx="1423607" cy="495168"/>
            <a:chOff x="5220072" y="1556792"/>
            <a:chExt cx="1296144" cy="576064"/>
          </a:xfrm>
        </p:grpSpPr>
        <p:pic>
          <p:nvPicPr>
            <p:cNvPr id="97" name="Picture 8" descr="MCj04289690000[1]"/>
            <p:cNvPicPr>
              <a:picLocks noChangeAspect="1" noChangeArrowheads="1"/>
            </p:cNvPicPr>
            <p:nvPr/>
          </p:nvPicPr>
          <p:blipFill>
            <a:blip r:embed="rId3"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98" name="円柱 97"/>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99" name="Picture 8" descr="MCj04289690000[1]"/>
            <p:cNvPicPr>
              <a:picLocks noChangeAspect="1" noChangeArrowheads="1"/>
            </p:cNvPicPr>
            <p:nvPr/>
          </p:nvPicPr>
          <p:blipFill>
            <a:blip r:embed="rId3"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00" name="円柱 99"/>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101" name="Picture 8" descr="MCj04289690000[1]"/>
            <p:cNvPicPr>
              <a:picLocks noChangeAspect="1" noChangeArrowheads="1"/>
            </p:cNvPicPr>
            <p:nvPr/>
          </p:nvPicPr>
          <p:blipFill>
            <a:blip r:embed="rId3"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02" name="円柱 101"/>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103" name="Picture 8" descr="MCj04289690000[1]"/>
            <p:cNvPicPr>
              <a:picLocks noChangeAspect="1" noChangeArrowheads="1"/>
            </p:cNvPicPr>
            <p:nvPr/>
          </p:nvPicPr>
          <p:blipFill>
            <a:blip r:embed="rId3"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04" name="円柱 103"/>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sp>
          <p:nvSpPr>
            <p:cNvPr id="105" name="正方形/長方形 104"/>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cs typeface="Times New Roman" pitchFamily="18" charset="0"/>
              </a:endParaRPr>
            </a:p>
          </p:txBody>
        </p:sp>
      </p:grpSp>
      <p:sp>
        <p:nvSpPr>
          <p:cNvPr id="108" name="テキスト ボックス 107"/>
          <p:cNvSpPr txBox="1"/>
          <p:nvPr/>
        </p:nvSpPr>
        <p:spPr>
          <a:xfrm>
            <a:off x="2227766" y="1484784"/>
            <a:ext cx="1453954" cy="714301"/>
          </a:xfrm>
          <a:prstGeom prst="rect">
            <a:avLst/>
          </a:prstGeom>
          <a:noFill/>
        </p:spPr>
        <p:txBody>
          <a:bodyPr wrap="none" rtlCol="0">
            <a:spAutoFit/>
          </a:bodyPr>
          <a:lstStyle/>
          <a:p>
            <a:r>
              <a:rPr lang="ja-JP" altLang="en-US" sz="2000" dirty="0" smtClean="0">
                <a:latin typeface="+mn-ea"/>
                <a:ea typeface="+mn-ea"/>
                <a:cs typeface="Times New Roman" pitchFamily="18" charset="0"/>
              </a:rPr>
              <a:t>物理マシン</a:t>
            </a:r>
            <a:endParaRPr lang="en-US" altLang="ja-JP" sz="2000" dirty="0" smtClean="0">
              <a:latin typeface="+mn-ea"/>
              <a:ea typeface="+mn-ea"/>
              <a:cs typeface="Times New Roman" pitchFamily="18" charset="0"/>
            </a:endParaRPr>
          </a:p>
          <a:p>
            <a:r>
              <a:rPr lang="ja-JP" altLang="en-US" sz="2000" dirty="0" smtClean="0">
                <a:latin typeface="+mn-ea"/>
                <a:ea typeface="+mn-ea"/>
                <a:cs typeface="Times New Roman" pitchFamily="18" charset="0"/>
              </a:rPr>
              <a:t>クラスタ</a:t>
            </a:r>
            <a:r>
              <a:rPr lang="en-US" altLang="ja-JP" sz="2000" dirty="0" smtClean="0">
                <a:latin typeface="+mn-ea"/>
                <a:ea typeface="+mn-ea"/>
                <a:cs typeface="Times New Roman" pitchFamily="18" charset="0"/>
              </a:rPr>
              <a:t>-A</a:t>
            </a:r>
            <a:endParaRPr kumimoji="1" lang="ja-JP" altLang="en-US" sz="2000" dirty="0">
              <a:latin typeface="+mn-ea"/>
              <a:ea typeface="+mn-ea"/>
              <a:cs typeface="Times New Roman" pitchFamily="18" charset="0"/>
            </a:endParaRPr>
          </a:p>
        </p:txBody>
      </p:sp>
      <p:sp>
        <p:nvSpPr>
          <p:cNvPr id="109" name="テキスト ボックス 108"/>
          <p:cNvSpPr txBox="1"/>
          <p:nvPr/>
        </p:nvSpPr>
        <p:spPr>
          <a:xfrm>
            <a:off x="3837060" y="1484784"/>
            <a:ext cx="1399742" cy="707886"/>
          </a:xfrm>
          <a:prstGeom prst="rect">
            <a:avLst/>
          </a:prstGeom>
          <a:noFill/>
        </p:spPr>
        <p:txBody>
          <a:bodyPr wrap="none" rtlCol="0">
            <a:spAutoFit/>
          </a:bodyPr>
          <a:lstStyle/>
          <a:p>
            <a:r>
              <a:rPr lang="ja-JP" altLang="en-US" sz="2000" dirty="0" smtClean="0">
                <a:latin typeface="+mn-ea"/>
                <a:ea typeface="+mn-ea"/>
                <a:cs typeface="Times New Roman" pitchFamily="18" charset="0"/>
              </a:rPr>
              <a:t>物理マシン</a:t>
            </a:r>
            <a:endParaRPr lang="en-US" altLang="ja-JP" sz="2000" dirty="0" smtClean="0">
              <a:latin typeface="+mn-ea"/>
              <a:ea typeface="+mn-ea"/>
              <a:cs typeface="Times New Roman" pitchFamily="18" charset="0"/>
            </a:endParaRPr>
          </a:p>
          <a:p>
            <a:r>
              <a:rPr lang="ja-JP" altLang="en-US" sz="2000" dirty="0" smtClean="0">
                <a:latin typeface="+mn-ea"/>
                <a:ea typeface="+mn-ea"/>
                <a:cs typeface="Times New Roman" pitchFamily="18" charset="0"/>
              </a:rPr>
              <a:t>クラスタ</a:t>
            </a:r>
            <a:r>
              <a:rPr lang="en-US" altLang="ja-JP" sz="2000" dirty="0" smtClean="0">
                <a:latin typeface="+mn-ea"/>
                <a:ea typeface="+mn-ea"/>
                <a:cs typeface="Times New Roman" pitchFamily="18" charset="0"/>
              </a:rPr>
              <a:t>-B</a:t>
            </a:r>
            <a:endParaRPr kumimoji="1" lang="ja-JP" altLang="en-US" sz="2000" dirty="0">
              <a:latin typeface="+mn-ea"/>
              <a:ea typeface="+mn-ea"/>
              <a:cs typeface="Times New Roman" pitchFamily="18" charset="0"/>
            </a:endParaRPr>
          </a:p>
        </p:txBody>
      </p:sp>
      <p:sp>
        <p:nvSpPr>
          <p:cNvPr id="110" name="テキスト ボックス 109"/>
          <p:cNvSpPr txBox="1"/>
          <p:nvPr/>
        </p:nvSpPr>
        <p:spPr>
          <a:xfrm>
            <a:off x="5446355" y="1513235"/>
            <a:ext cx="1399742" cy="707886"/>
          </a:xfrm>
          <a:prstGeom prst="rect">
            <a:avLst/>
          </a:prstGeom>
          <a:noFill/>
        </p:spPr>
        <p:txBody>
          <a:bodyPr wrap="none" rtlCol="0">
            <a:spAutoFit/>
          </a:bodyPr>
          <a:lstStyle/>
          <a:p>
            <a:r>
              <a:rPr lang="ja-JP" altLang="en-US" sz="2000" dirty="0" smtClean="0">
                <a:latin typeface="+mn-ea"/>
                <a:ea typeface="+mn-ea"/>
                <a:cs typeface="Times New Roman" pitchFamily="18" charset="0"/>
              </a:rPr>
              <a:t>物理マシン</a:t>
            </a:r>
            <a:endParaRPr lang="en-US" altLang="ja-JP" sz="2000" dirty="0" smtClean="0">
              <a:latin typeface="+mn-ea"/>
              <a:ea typeface="+mn-ea"/>
              <a:cs typeface="Times New Roman" pitchFamily="18" charset="0"/>
            </a:endParaRPr>
          </a:p>
          <a:p>
            <a:r>
              <a:rPr lang="ja-JP" altLang="en-US" sz="2000" dirty="0" smtClean="0">
                <a:latin typeface="+mn-ea"/>
                <a:ea typeface="+mn-ea"/>
                <a:cs typeface="Times New Roman" pitchFamily="18" charset="0"/>
              </a:rPr>
              <a:t>クラスタ</a:t>
            </a:r>
            <a:r>
              <a:rPr lang="en-US" altLang="ja-JP" sz="2000" dirty="0" smtClean="0">
                <a:latin typeface="+mn-ea"/>
                <a:ea typeface="+mn-ea"/>
                <a:cs typeface="Times New Roman" pitchFamily="18" charset="0"/>
              </a:rPr>
              <a:t>-C</a:t>
            </a:r>
            <a:endParaRPr kumimoji="1" lang="ja-JP" altLang="en-US" sz="2000" dirty="0">
              <a:latin typeface="+mn-ea"/>
              <a:ea typeface="+mn-ea"/>
              <a:cs typeface="Times New Roman" pitchFamily="18" charset="0"/>
            </a:endParaRPr>
          </a:p>
        </p:txBody>
      </p:sp>
      <p:sp>
        <p:nvSpPr>
          <p:cNvPr id="128" name="テキスト ボックス 127"/>
          <p:cNvSpPr txBox="1"/>
          <p:nvPr/>
        </p:nvSpPr>
        <p:spPr>
          <a:xfrm>
            <a:off x="2165870" y="2846495"/>
            <a:ext cx="1052231" cy="369332"/>
          </a:xfrm>
          <a:prstGeom prst="rect">
            <a:avLst/>
          </a:prstGeom>
          <a:noFill/>
        </p:spPr>
        <p:txBody>
          <a:bodyPr wrap="square">
            <a:spAutoFit/>
          </a:bodyPr>
          <a:lstStyle/>
          <a:p>
            <a:pPr fontAlgn="auto">
              <a:spcBef>
                <a:spcPts val="0"/>
              </a:spcBef>
              <a:spcAft>
                <a:spcPts val="0"/>
              </a:spcAft>
              <a:defRPr/>
            </a:pPr>
            <a:r>
              <a:rPr lang="ja-JP" altLang="en-US" b="1" dirty="0" smtClean="0">
                <a:latin typeface="+mn-ea"/>
                <a:ea typeface="+mn-ea"/>
              </a:rPr>
              <a:t>貸出</a:t>
            </a:r>
            <a:endParaRPr lang="ja-JP" altLang="en-US" b="1" dirty="0">
              <a:latin typeface="+mn-ea"/>
              <a:ea typeface="+mn-ea"/>
            </a:endParaRPr>
          </a:p>
        </p:txBody>
      </p:sp>
      <p:sp>
        <p:nvSpPr>
          <p:cNvPr id="129" name="テキスト ボックス 128"/>
          <p:cNvSpPr txBox="1"/>
          <p:nvPr/>
        </p:nvSpPr>
        <p:spPr>
          <a:xfrm>
            <a:off x="6251003" y="2846495"/>
            <a:ext cx="742751" cy="369332"/>
          </a:xfrm>
          <a:prstGeom prst="rect">
            <a:avLst/>
          </a:prstGeom>
          <a:noFill/>
        </p:spPr>
        <p:txBody>
          <a:bodyPr wrap="square">
            <a:spAutoFit/>
          </a:bodyPr>
          <a:lstStyle/>
          <a:p>
            <a:pPr fontAlgn="auto">
              <a:spcBef>
                <a:spcPts val="0"/>
              </a:spcBef>
              <a:spcAft>
                <a:spcPts val="0"/>
              </a:spcAft>
              <a:defRPr/>
            </a:pPr>
            <a:r>
              <a:rPr lang="ja-JP" altLang="en-US" b="1" dirty="0" smtClean="0">
                <a:latin typeface="+mn-ea"/>
                <a:ea typeface="+mn-ea"/>
              </a:rPr>
              <a:t>返却</a:t>
            </a:r>
            <a:endParaRPr lang="ja-JP" altLang="en-US" b="1" dirty="0">
              <a:latin typeface="+mn-ea"/>
              <a:ea typeface="+mn-ea"/>
            </a:endParaRPr>
          </a:p>
        </p:txBody>
      </p:sp>
      <p:sp>
        <p:nvSpPr>
          <p:cNvPr id="134" name="四角形吹き出し 133"/>
          <p:cNvSpPr/>
          <p:nvPr/>
        </p:nvSpPr>
        <p:spPr>
          <a:xfrm>
            <a:off x="107504" y="1772816"/>
            <a:ext cx="2016224" cy="864096"/>
          </a:xfrm>
          <a:prstGeom prst="wedgeRectCallout">
            <a:avLst>
              <a:gd name="adj1" fmla="val 49957"/>
              <a:gd name="adj2" fmla="val 11596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latin typeface="+mn-ea"/>
              </a:rPr>
              <a:t>1. </a:t>
            </a:r>
            <a:r>
              <a:rPr lang="ja-JP" altLang="en-US" sz="1600" dirty="0" smtClean="0">
                <a:latin typeface="+mn-ea"/>
              </a:rPr>
              <a:t>ソフトウェア</a:t>
            </a:r>
            <a:endParaRPr lang="en-US" altLang="ja-JP" sz="1600" dirty="0" smtClean="0">
              <a:latin typeface="+mn-ea"/>
            </a:endParaRPr>
          </a:p>
          <a:p>
            <a:pPr algn="ctr"/>
            <a:r>
              <a:rPr lang="ja-JP" altLang="en-US" sz="1600" dirty="0" smtClean="0">
                <a:latin typeface="+mn-ea"/>
              </a:rPr>
              <a:t>構成設定機能　</a:t>
            </a:r>
            <a:endParaRPr kumimoji="1" lang="ja-JP" altLang="en-US" sz="1600" b="1" dirty="0">
              <a:latin typeface="+mn-ea"/>
            </a:endParaRPr>
          </a:p>
        </p:txBody>
      </p:sp>
      <p:sp>
        <p:nvSpPr>
          <p:cNvPr id="136" name="四角形吹き出し 135"/>
          <p:cNvSpPr/>
          <p:nvPr/>
        </p:nvSpPr>
        <p:spPr>
          <a:xfrm>
            <a:off x="107504" y="3933056"/>
            <a:ext cx="1979712" cy="864096"/>
          </a:xfrm>
          <a:prstGeom prst="wedgeRectCallout">
            <a:avLst>
              <a:gd name="adj1" fmla="val 49493"/>
              <a:gd name="adj2" fmla="val -87868"/>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r>
              <a:rPr lang="en-US" altLang="ja-JP" sz="1600" dirty="0" smtClean="0">
                <a:latin typeface="+mn-ea"/>
              </a:rPr>
              <a:t>3. </a:t>
            </a:r>
            <a:r>
              <a:rPr lang="ja-JP" altLang="en-US" sz="1600" dirty="0" smtClean="0">
                <a:latin typeface="+mn-ea"/>
              </a:rPr>
              <a:t>クラスタ</a:t>
            </a:r>
            <a:endParaRPr lang="en-US" altLang="ja-JP" sz="1600" dirty="0" smtClean="0">
              <a:latin typeface="+mn-ea"/>
            </a:endParaRPr>
          </a:p>
          <a:p>
            <a:pPr marL="342900" indent="-342900" algn="ctr"/>
            <a:r>
              <a:rPr lang="ja-JP" altLang="en-US" sz="1600" dirty="0" smtClean="0">
                <a:latin typeface="+mn-ea"/>
              </a:rPr>
              <a:t>構築機能</a:t>
            </a:r>
            <a:r>
              <a:rPr lang="en-US" altLang="ja-JP" sz="1600" dirty="0" smtClean="0">
                <a:latin typeface="+mn-ea"/>
              </a:rPr>
              <a:t> </a:t>
            </a:r>
            <a:r>
              <a:rPr lang="ja-JP" altLang="en-US" sz="1600" dirty="0" smtClean="0">
                <a:latin typeface="+mn-ea"/>
              </a:rPr>
              <a:t>　</a:t>
            </a:r>
            <a:endParaRPr kumimoji="1" lang="ja-JP" altLang="en-US" sz="1600" b="1" dirty="0">
              <a:latin typeface="+mn-ea"/>
            </a:endParaRPr>
          </a:p>
        </p:txBody>
      </p:sp>
      <p:sp>
        <p:nvSpPr>
          <p:cNvPr id="137" name="四角形吹き出し 136"/>
          <p:cNvSpPr/>
          <p:nvPr/>
        </p:nvSpPr>
        <p:spPr>
          <a:xfrm>
            <a:off x="7020272" y="1772816"/>
            <a:ext cx="1979712" cy="864096"/>
          </a:xfrm>
          <a:prstGeom prst="wedgeRectCallout">
            <a:avLst>
              <a:gd name="adj1" fmla="val -47152"/>
              <a:gd name="adj2" fmla="val 118282"/>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latin typeface="+mn-ea"/>
              </a:rPr>
              <a:t>2. </a:t>
            </a:r>
            <a:r>
              <a:rPr lang="ja-JP" altLang="en-US" sz="1600" dirty="0" smtClean="0">
                <a:latin typeface="+mn-ea"/>
              </a:rPr>
              <a:t>ソフトウェア</a:t>
            </a:r>
            <a:endParaRPr lang="en-US" altLang="ja-JP" sz="1600" dirty="0" smtClean="0">
              <a:latin typeface="+mn-ea"/>
            </a:endParaRPr>
          </a:p>
          <a:p>
            <a:pPr marL="342900" indent="-342900" algn="ctr"/>
            <a:r>
              <a:rPr lang="ja-JP" altLang="en-US" sz="1600" dirty="0" smtClean="0">
                <a:latin typeface="+mn-ea"/>
              </a:rPr>
              <a:t>インストール機能　</a:t>
            </a:r>
            <a:endParaRPr kumimoji="1" lang="ja-JP" altLang="en-US" sz="1600" b="1" dirty="0">
              <a:latin typeface="+mn-ea"/>
            </a:endParaRPr>
          </a:p>
        </p:txBody>
      </p:sp>
      <p:sp>
        <p:nvSpPr>
          <p:cNvPr id="139" name="四角形吹き出し 138"/>
          <p:cNvSpPr/>
          <p:nvPr/>
        </p:nvSpPr>
        <p:spPr>
          <a:xfrm>
            <a:off x="7020272" y="3933056"/>
            <a:ext cx="1979712" cy="864096"/>
          </a:xfrm>
          <a:prstGeom prst="wedgeRectCallout">
            <a:avLst>
              <a:gd name="adj1" fmla="val -47371"/>
              <a:gd name="adj2" fmla="val -8640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latin typeface="+mn-ea"/>
              </a:rPr>
              <a:t>4. </a:t>
            </a:r>
            <a:r>
              <a:rPr lang="ja-JP" altLang="en-US" sz="1600" dirty="0" smtClean="0">
                <a:latin typeface="+mn-ea"/>
              </a:rPr>
              <a:t>リソース</a:t>
            </a:r>
            <a:endParaRPr lang="en-US" altLang="ja-JP" sz="1600" dirty="0" smtClean="0">
              <a:latin typeface="+mn-ea"/>
            </a:endParaRPr>
          </a:p>
          <a:p>
            <a:pPr algn="ctr"/>
            <a:r>
              <a:rPr lang="ja-JP" altLang="en-US" sz="1600" dirty="0" smtClean="0">
                <a:latin typeface="+mn-ea"/>
              </a:rPr>
              <a:t>プール管理</a:t>
            </a:r>
            <a:endParaRPr kumimoji="1" lang="ja-JP" altLang="en-US" sz="1600" b="1"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2000"/>
                                        <p:tgtEl>
                                          <p:spTgt spid="1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fade">
                                      <p:cBhvr>
                                        <p:cTn id="10" dur="2000"/>
                                        <p:tgtEl>
                                          <p:spTgt spid="1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7"/>
                                        </p:tgtEl>
                                        <p:attrNameLst>
                                          <p:attrName>style.visibility</p:attrName>
                                        </p:attrNameLst>
                                      </p:cBhvr>
                                      <p:to>
                                        <p:strVal val="visible"/>
                                      </p:to>
                                    </p:set>
                                    <p:animEffect transition="in" filter="fade">
                                      <p:cBhvr>
                                        <p:cTn id="13" dur="2000"/>
                                        <p:tgtEl>
                                          <p:spTgt spid="1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9"/>
                                        </p:tgtEl>
                                        <p:attrNameLst>
                                          <p:attrName>style.visibility</p:attrName>
                                        </p:attrNameLst>
                                      </p:cBhvr>
                                      <p:to>
                                        <p:strVal val="visible"/>
                                      </p:to>
                                    </p:set>
                                    <p:animEffect transition="in" filter="fade">
                                      <p:cBhvr>
                                        <p:cTn id="16" dur="20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6" grpId="0" animBg="1"/>
      <p:bldP spid="137" grpId="0" animBg="1"/>
      <p:bldP spid="13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2920010" y="5499480"/>
            <a:ext cx="5976664" cy="68361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t>Hardware/Network</a:t>
            </a:r>
            <a:endParaRPr kumimoji="1" lang="ja-JP" altLang="en-US" sz="2800" dirty="0"/>
          </a:p>
        </p:txBody>
      </p:sp>
      <p:sp>
        <p:nvSpPr>
          <p:cNvPr id="7" name="正方形/長方形 6"/>
          <p:cNvSpPr/>
          <p:nvPr/>
        </p:nvSpPr>
        <p:spPr>
          <a:xfrm>
            <a:off x="2920010" y="4220169"/>
            <a:ext cx="1872208" cy="67332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bg1"/>
                </a:solidFill>
              </a:rPr>
              <a:t>Bare-metal</a:t>
            </a:r>
          </a:p>
          <a:p>
            <a:pPr algn="ctr"/>
            <a:r>
              <a:rPr kumimoji="1" lang="en-US" altLang="ja-JP" sz="2000" dirty="0" smtClean="0">
                <a:solidFill>
                  <a:schemeClr val="bg1"/>
                </a:solidFill>
              </a:rPr>
              <a:t>Cluster</a:t>
            </a:r>
            <a:endParaRPr kumimoji="1" lang="ja-JP" altLang="en-US" sz="2000" dirty="0">
              <a:solidFill>
                <a:schemeClr val="bg1"/>
              </a:solidFill>
            </a:endParaRPr>
          </a:p>
        </p:txBody>
      </p:sp>
      <p:sp>
        <p:nvSpPr>
          <p:cNvPr id="10" name="角丸四角形 9"/>
          <p:cNvSpPr/>
          <p:nvPr/>
        </p:nvSpPr>
        <p:spPr>
          <a:xfrm>
            <a:off x="2920010" y="4962839"/>
            <a:ext cx="5976664" cy="48248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err="1" smtClean="0">
                <a:solidFill>
                  <a:schemeClr val="tx2"/>
                </a:solidFill>
              </a:rPr>
              <a:t>CaaS</a:t>
            </a:r>
            <a:endParaRPr kumimoji="1" lang="ja-JP" altLang="en-US" sz="2800" dirty="0">
              <a:solidFill>
                <a:schemeClr val="tx2"/>
              </a:solidFill>
            </a:endParaRPr>
          </a:p>
        </p:txBody>
      </p:sp>
      <p:sp>
        <p:nvSpPr>
          <p:cNvPr id="11" name="角丸四角形 10"/>
          <p:cNvSpPr/>
          <p:nvPr/>
        </p:nvSpPr>
        <p:spPr>
          <a:xfrm>
            <a:off x="2920010" y="3561765"/>
            <a:ext cx="1872208" cy="5386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err="1" smtClean="0">
                <a:solidFill>
                  <a:schemeClr val="tx2"/>
                </a:solidFill>
              </a:rPr>
              <a:t>IaaS</a:t>
            </a:r>
            <a:endParaRPr kumimoji="1" lang="ja-JP" altLang="en-US" sz="2800" dirty="0">
              <a:solidFill>
                <a:schemeClr val="tx2"/>
              </a:solidFill>
            </a:endParaRPr>
          </a:p>
        </p:txBody>
      </p:sp>
      <p:sp>
        <p:nvSpPr>
          <p:cNvPr id="12" name="角丸四角形 11"/>
          <p:cNvSpPr/>
          <p:nvPr/>
        </p:nvSpPr>
        <p:spPr>
          <a:xfrm>
            <a:off x="5008242" y="3561765"/>
            <a:ext cx="1872208" cy="5386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err="1" smtClean="0">
                <a:solidFill>
                  <a:schemeClr val="tx2"/>
                </a:solidFill>
              </a:rPr>
              <a:t>IaaS</a:t>
            </a:r>
            <a:endParaRPr kumimoji="1" lang="ja-JP" altLang="en-US" sz="2800" dirty="0">
              <a:solidFill>
                <a:schemeClr val="tx2"/>
              </a:solidFill>
            </a:endParaRPr>
          </a:p>
        </p:txBody>
      </p:sp>
      <p:sp>
        <p:nvSpPr>
          <p:cNvPr id="13" name="角丸四角形 12"/>
          <p:cNvSpPr/>
          <p:nvPr/>
        </p:nvSpPr>
        <p:spPr>
          <a:xfrm>
            <a:off x="7024466" y="3561765"/>
            <a:ext cx="1872208" cy="5386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err="1" smtClean="0">
                <a:solidFill>
                  <a:schemeClr val="tx2"/>
                </a:solidFill>
              </a:rPr>
              <a:t>PaaS</a:t>
            </a:r>
            <a:endParaRPr kumimoji="1" lang="ja-JP" altLang="en-US" sz="2800" dirty="0">
              <a:solidFill>
                <a:schemeClr val="tx2"/>
              </a:solidFill>
            </a:endParaRPr>
          </a:p>
        </p:txBody>
      </p:sp>
      <p:sp>
        <p:nvSpPr>
          <p:cNvPr id="14" name="正方形/長方形 13"/>
          <p:cNvSpPr/>
          <p:nvPr/>
        </p:nvSpPr>
        <p:spPr>
          <a:xfrm>
            <a:off x="5008242" y="4220169"/>
            <a:ext cx="1872208" cy="67332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bg1"/>
                </a:solidFill>
              </a:rPr>
              <a:t>Bare-metal</a:t>
            </a:r>
          </a:p>
          <a:p>
            <a:pPr algn="ctr"/>
            <a:r>
              <a:rPr kumimoji="1" lang="en-US" altLang="ja-JP" sz="2000" dirty="0" smtClean="0">
                <a:solidFill>
                  <a:schemeClr val="bg1"/>
                </a:solidFill>
              </a:rPr>
              <a:t>Cluster</a:t>
            </a:r>
            <a:endParaRPr kumimoji="1" lang="ja-JP" altLang="en-US" sz="2000" dirty="0">
              <a:solidFill>
                <a:schemeClr val="bg1"/>
              </a:solidFill>
            </a:endParaRPr>
          </a:p>
        </p:txBody>
      </p:sp>
      <p:sp>
        <p:nvSpPr>
          <p:cNvPr id="15" name="正方形/長方形 14"/>
          <p:cNvSpPr/>
          <p:nvPr/>
        </p:nvSpPr>
        <p:spPr>
          <a:xfrm>
            <a:off x="7024466" y="4220169"/>
            <a:ext cx="1872208" cy="67332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bg1"/>
                </a:solidFill>
              </a:rPr>
              <a:t>Bare-metal</a:t>
            </a:r>
          </a:p>
          <a:p>
            <a:pPr algn="ctr"/>
            <a:r>
              <a:rPr kumimoji="1" lang="en-US" altLang="ja-JP" sz="2000" dirty="0" smtClean="0">
                <a:solidFill>
                  <a:schemeClr val="bg1"/>
                </a:solidFill>
              </a:rPr>
              <a:t>Cluster</a:t>
            </a:r>
            <a:endParaRPr kumimoji="1" lang="ja-JP" altLang="en-US" sz="2000" dirty="0">
              <a:solidFill>
                <a:schemeClr val="bg1"/>
              </a:solidFill>
            </a:endParaRPr>
          </a:p>
        </p:txBody>
      </p:sp>
      <p:sp>
        <p:nvSpPr>
          <p:cNvPr id="16" name="正方形/長方形 15"/>
          <p:cNvSpPr/>
          <p:nvPr/>
        </p:nvSpPr>
        <p:spPr>
          <a:xfrm>
            <a:off x="2920010" y="2699350"/>
            <a:ext cx="1872208" cy="67332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smtClean="0">
                <a:solidFill>
                  <a:schemeClr val="bg1"/>
                </a:solidFill>
              </a:rPr>
              <a:t>VM</a:t>
            </a:r>
            <a:endParaRPr kumimoji="1" lang="en-US" altLang="ja-JP" sz="2000" dirty="0" smtClean="0">
              <a:solidFill>
                <a:schemeClr val="bg1"/>
              </a:solidFill>
            </a:endParaRPr>
          </a:p>
          <a:p>
            <a:pPr algn="ctr"/>
            <a:r>
              <a:rPr kumimoji="1" lang="en-US" altLang="ja-JP" sz="2000" smtClean="0">
                <a:solidFill>
                  <a:schemeClr val="bg1"/>
                </a:solidFill>
              </a:rPr>
              <a:t>Cluster</a:t>
            </a:r>
            <a:endParaRPr kumimoji="1" lang="ja-JP" altLang="en-US" sz="2000" dirty="0">
              <a:solidFill>
                <a:schemeClr val="bg1"/>
              </a:solidFill>
            </a:endParaRPr>
          </a:p>
        </p:txBody>
      </p:sp>
      <p:sp>
        <p:nvSpPr>
          <p:cNvPr id="17" name="正方形/長方形 16"/>
          <p:cNvSpPr/>
          <p:nvPr/>
        </p:nvSpPr>
        <p:spPr>
          <a:xfrm>
            <a:off x="5008242" y="2699350"/>
            <a:ext cx="1872208" cy="67332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bg1"/>
                </a:solidFill>
              </a:rPr>
              <a:t>VM</a:t>
            </a:r>
          </a:p>
          <a:p>
            <a:pPr algn="ctr"/>
            <a:r>
              <a:rPr kumimoji="1" lang="en-US" altLang="ja-JP" sz="2000" dirty="0" smtClean="0">
                <a:solidFill>
                  <a:schemeClr val="bg1"/>
                </a:solidFill>
              </a:rPr>
              <a:t>Cluster</a:t>
            </a:r>
            <a:endParaRPr kumimoji="1" lang="ja-JP" altLang="en-US" sz="2000" dirty="0">
              <a:solidFill>
                <a:schemeClr val="bg1"/>
              </a:solidFill>
            </a:endParaRPr>
          </a:p>
        </p:txBody>
      </p:sp>
      <p:sp>
        <p:nvSpPr>
          <p:cNvPr id="18" name="角丸四角形 17"/>
          <p:cNvSpPr/>
          <p:nvPr/>
        </p:nvSpPr>
        <p:spPr>
          <a:xfrm>
            <a:off x="2920010" y="2075442"/>
            <a:ext cx="1872208" cy="48924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err="1" smtClean="0">
                <a:solidFill>
                  <a:schemeClr val="tx2"/>
                </a:solidFill>
              </a:rPr>
              <a:t>PaaS</a:t>
            </a:r>
            <a:endParaRPr kumimoji="1" lang="ja-JP" altLang="en-US" sz="2800" dirty="0">
              <a:solidFill>
                <a:schemeClr val="tx2"/>
              </a:solidFill>
            </a:endParaRPr>
          </a:p>
        </p:txBody>
      </p:sp>
      <p:cxnSp>
        <p:nvCxnSpPr>
          <p:cNvPr id="20" name="直線矢印コネクタ 19"/>
          <p:cNvCxnSpPr/>
          <p:nvPr/>
        </p:nvCxnSpPr>
        <p:spPr>
          <a:xfrm>
            <a:off x="2361524" y="4556829"/>
            <a:ext cx="504056"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2361524" y="3763762"/>
            <a:ext cx="504056"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2361524" y="3036010"/>
            <a:ext cx="504056"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2361524" y="2308259"/>
            <a:ext cx="504056"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198786" y="4222185"/>
            <a:ext cx="2160240" cy="738664"/>
          </a:xfrm>
          <a:prstGeom prst="rect">
            <a:avLst/>
          </a:prstGeom>
          <a:noFill/>
          <a:ln w="25400">
            <a:solidFill>
              <a:schemeClr val="accent1"/>
            </a:solidFill>
          </a:ln>
        </p:spPr>
        <p:txBody>
          <a:bodyPr wrap="square" rtlCol="0">
            <a:spAutoFit/>
          </a:bodyPr>
          <a:lstStyle/>
          <a:p>
            <a:r>
              <a:rPr lang="en-US" altLang="ja-JP" sz="1400" dirty="0" smtClean="0">
                <a:solidFill>
                  <a:schemeClr val="tx2"/>
                </a:solidFill>
                <a:latin typeface="+mn-ea"/>
                <a:ea typeface="+mn-ea"/>
              </a:rPr>
              <a:t>Cluster as a Service </a:t>
            </a:r>
            <a:r>
              <a:rPr lang="ja-JP" altLang="en-US" sz="1400" dirty="0" smtClean="0">
                <a:solidFill>
                  <a:schemeClr val="tx2"/>
                </a:solidFill>
                <a:latin typeface="+mn-ea"/>
                <a:ea typeface="+mn-ea"/>
              </a:rPr>
              <a:t>の</a:t>
            </a:r>
            <a:endParaRPr lang="en-US" altLang="ja-JP" sz="1400" dirty="0" smtClean="0">
              <a:solidFill>
                <a:schemeClr val="tx2"/>
              </a:solidFill>
              <a:latin typeface="+mn-ea"/>
              <a:ea typeface="+mn-ea"/>
            </a:endParaRPr>
          </a:p>
          <a:p>
            <a:r>
              <a:rPr kumimoji="1" lang="en-US" altLang="ja-JP" sz="1400" dirty="0" smtClean="0">
                <a:solidFill>
                  <a:schemeClr val="tx2"/>
                </a:solidFill>
                <a:latin typeface="+mn-ea"/>
                <a:ea typeface="+mn-ea"/>
              </a:rPr>
              <a:t>Compute </a:t>
            </a:r>
            <a:r>
              <a:rPr kumimoji="1" lang="ja-JP" altLang="en-US" sz="1400" dirty="0" smtClean="0">
                <a:solidFill>
                  <a:schemeClr val="tx2"/>
                </a:solidFill>
                <a:latin typeface="+mn-ea"/>
                <a:ea typeface="+mn-ea"/>
              </a:rPr>
              <a:t>インタフェース</a:t>
            </a:r>
            <a:endParaRPr kumimoji="1" lang="en-US" altLang="ja-JP" sz="1400" dirty="0" smtClean="0">
              <a:solidFill>
                <a:schemeClr val="tx2"/>
              </a:solidFill>
              <a:latin typeface="+mn-ea"/>
              <a:ea typeface="+mn-ea"/>
            </a:endParaRPr>
          </a:p>
          <a:p>
            <a:r>
              <a:rPr lang="ja-JP" altLang="en-US" sz="1400" dirty="0" smtClean="0">
                <a:solidFill>
                  <a:schemeClr val="tx2"/>
                </a:solidFill>
                <a:latin typeface="+mn-ea"/>
                <a:ea typeface="+mn-ea"/>
              </a:rPr>
              <a:t>を使ったクラスタ構築</a:t>
            </a:r>
            <a:endParaRPr kumimoji="1" lang="ja-JP" altLang="en-US" sz="1400" dirty="0">
              <a:solidFill>
                <a:schemeClr val="tx2"/>
              </a:solidFill>
              <a:latin typeface="+mn-ea"/>
              <a:ea typeface="+mn-ea"/>
            </a:endParaRPr>
          </a:p>
        </p:txBody>
      </p:sp>
      <p:sp>
        <p:nvSpPr>
          <p:cNvPr id="27" name="正方形/長方形 26"/>
          <p:cNvSpPr/>
          <p:nvPr/>
        </p:nvSpPr>
        <p:spPr>
          <a:xfrm>
            <a:off x="2920010" y="1150710"/>
            <a:ext cx="5976664" cy="87531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5008242" y="1689367"/>
            <a:ext cx="3888432" cy="87531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7024466" y="1831871"/>
            <a:ext cx="1872208" cy="160813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5296274" y="1554703"/>
            <a:ext cx="2613216" cy="646331"/>
          </a:xfrm>
          <a:prstGeom prst="rect">
            <a:avLst/>
          </a:prstGeom>
          <a:noFill/>
        </p:spPr>
        <p:txBody>
          <a:bodyPr wrap="none" rtlCol="0">
            <a:spAutoFit/>
          </a:bodyPr>
          <a:lstStyle/>
          <a:p>
            <a:r>
              <a:rPr lang="en-US" altLang="ja-JP" sz="3600" b="1" dirty="0" smtClean="0">
                <a:solidFill>
                  <a:schemeClr val="bg1"/>
                </a:solidFill>
                <a:latin typeface="+mn-lt"/>
                <a:ea typeface="+mn-ea"/>
              </a:rPr>
              <a:t>Applications</a:t>
            </a:r>
            <a:endParaRPr kumimoji="1" lang="ja-JP" altLang="en-US" sz="3600" b="1" dirty="0">
              <a:solidFill>
                <a:schemeClr val="bg1"/>
              </a:solidFill>
              <a:latin typeface="+mn-lt"/>
              <a:ea typeface="+mn-ea"/>
            </a:endParaRPr>
          </a:p>
        </p:txBody>
      </p:sp>
      <p:sp>
        <p:nvSpPr>
          <p:cNvPr id="31" name="テキスト ボックス 30"/>
          <p:cNvSpPr txBox="1"/>
          <p:nvPr/>
        </p:nvSpPr>
        <p:spPr>
          <a:xfrm>
            <a:off x="198786" y="3427101"/>
            <a:ext cx="2160240" cy="738664"/>
          </a:xfrm>
          <a:prstGeom prst="rect">
            <a:avLst/>
          </a:prstGeom>
          <a:noFill/>
          <a:ln w="25400">
            <a:solidFill>
              <a:schemeClr val="accent1"/>
            </a:solidFill>
          </a:ln>
        </p:spPr>
        <p:txBody>
          <a:bodyPr wrap="square" rtlCol="0">
            <a:spAutoFit/>
          </a:bodyPr>
          <a:lstStyle/>
          <a:p>
            <a:r>
              <a:rPr lang="en-US" altLang="ja-JP" sz="1400" dirty="0" smtClean="0">
                <a:solidFill>
                  <a:schemeClr val="tx2"/>
                </a:solidFill>
                <a:latin typeface="+mn-ea"/>
                <a:ea typeface="+mn-ea"/>
              </a:rPr>
              <a:t>Cluster as a Service </a:t>
            </a:r>
            <a:r>
              <a:rPr lang="ja-JP" altLang="en-US" sz="1400" dirty="0" smtClean="0">
                <a:solidFill>
                  <a:schemeClr val="tx2"/>
                </a:solidFill>
                <a:latin typeface="+mn-ea"/>
                <a:ea typeface="+mn-ea"/>
              </a:rPr>
              <a:t>の</a:t>
            </a:r>
            <a:endParaRPr lang="en-US" altLang="ja-JP" sz="1400" dirty="0" smtClean="0">
              <a:solidFill>
                <a:schemeClr val="tx2"/>
              </a:solidFill>
              <a:latin typeface="+mn-ea"/>
              <a:ea typeface="+mn-ea"/>
            </a:endParaRPr>
          </a:p>
          <a:p>
            <a:r>
              <a:rPr kumimoji="1" lang="en-US" altLang="ja-JP" sz="1400" dirty="0" smtClean="0">
                <a:solidFill>
                  <a:schemeClr val="tx2"/>
                </a:solidFill>
                <a:latin typeface="+mn-ea"/>
                <a:ea typeface="+mn-ea"/>
              </a:rPr>
              <a:t>Deploy </a:t>
            </a:r>
            <a:r>
              <a:rPr kumimoji="1" lang="ja-JP" altLang="en-US" sz="1400" dirty="0" smtClean="0">
                <a:solidFill>
                  <a:schemeClr val="tx2"/>
                </a:solidFill>
                <a:latin typeface="+mn-ea"/>
                <a:ea typeface="+mn-ea"/>
              </a:rPr>
              <a:t>インタフェース</a:t>
            </a:r>
            <a:endParaRPr kumimoji="1" lang="en-US" altLang="ja-JP" sz="1400" dirty="0" smtClean="0">
              <a:solidFill>
                <a:schemeClr val="tx2"/>
              </a:solidFill>
              <a:latin typeface="+mn-ea"/>
              <a:ea typeface="+mn-ea"/>
            </a:endParaRPr>
          </a:p>
          <a:p>
            <a:r>
              <a:rPr lang="ja-JP" altLang="en-US" sz="1400" dirty="0" smtClean="0">
                <a:solidFill>
                  <a:schemeClr val="tx2"/>
                </a:solidFill>
                <a:latin typeface="+mn-ea"/>
                <a:ea typeface="+mn-ea"/>
              </a:rPr>
              <a:t>を使ったクラウド基盤構築</a:t>
            </a:r>
            <a:endParaRPr kumimoji="1" lang="ja-JP" altLang="en-US" sz="1400" dirty="0">
              <a:solidFill>
                <a:schemeClr val="tx2"/>
              </a:solidFill>
              <a:latin typeface="+mn-ea"/>
              <a:ea typeface="+mn-ea"/>
            </a:endParaRPr>
          </a:p>
        </p:txBody>
      </p:sp>
      <p:sp>
        <p:nvSpPr>
          <p:cNvPr id="32" name="テキスト ボックス 31"/>
          <p:cNvSpPr txBox="1"/>
          <p:nvPr/>
        </p:nvSpPr>
        <p:spPr>
          <a:xfrm>
            <a:off x="198786" y="2632017"/>
            <a:ext cx="2160240" cy="738664"/>
          </a:xfrm>
          <a:prstGeom prst="rect">
            <a:avLst/>
          </a:prstGeom>
          <a:noFill/>
          <a:ln w="25400">
            <a:solidFill>
              <a:schemeClr val="accent1"/>
            </a:solidFill>
          </a:ln>
        </p:spPr>
        <p:txBody>
          <a:bodyPr wrap="square" rtlCol="0">
            <a:spAutoFit/>
          </a:bodyPr>
          <a:lstStyle/>
          <a:p>
            <a:r>
              <a:rPr lang="en-US" altLang="ja-JP" sz="1400" dirty="0" err="1" smtClean="0">
                <a:solidFill>
                  <a:schemeClr val="tx2"/>
                </a:solidFill>
                <a:latin typeface="+mn-ea"/>
                <a:ea typeface="+mn-ea"/>
              </a:rPr>
              <a:t>IaaS</a:t>
            </a:r>
            <a:r>
              <a:rPr lang="en-US" altLang="ja-JP" sz="1400" dirty="0" smtClean="0">
                <a:solidFill>
                  <a:schemeClr val="tx2"/>
                </a:solidFill>
                <a:latin typeface="+mn-ea"/>
                <a:ea typeface="+mn-ea"/>
              </a:rPr>
              <a:t> </a:t>
            </a:r>
            <a:r>
              <a:rPr lang="ja-JP" altLang="en-US" sz="1400" dirty="0" smtClean="0">
                <a:solidFill>
                  <a:schemeClr val="tx2"/>
                </a:solidFill>
                <a:latin typeface="+mn-ea"/>
                <a:ea typeface="+mn-ea"/>
              </a:rPr>
              <a:t>の</a:t>
            </a:r>
            <a:endParaRPr lang="en-US" altLang="ja-JP" sz="1400" dirty="0" smtClean="0">
              <a:solidFill>
                <a:schemeClr val="tx2"/>
              </a:solidFill>
              <a:latin typeface="+mn-ea"/>
              <a:ea typeface="+mn-ea"/>
            </a:endParaRPr>
          </a:p>
          <a:p>
            <a:r>
              <a:rPr kumimoji="1" lang="en-US" altLang="ja-JP" sz="1400" dirty="0" smtClean="0">
                <a:solidFill>
                  <a:schemeClr val="tx2"/>
                </a:solidFill>
                <a:latin typeface="+mn-ea"/>
                <a:ea typeface="+mn-ea"/>
              </a:rPr>
              <a:t>Compute </a:t>
            </a:r>
            <a:r>
              <a:rPr kumimoji="1" lang="ja-JP" altLang="en-US" sz="1400" dirty="0" smtClean="0">
                <a:solidFill>
                  <a:schemeClr val="tx2"/>
                </a:solidFill>
                <a:latin typeface="+mn-ea"/>
                <a:ea typeface="+mn-ea"/>
              </a:rPr>
              <a:t>インタフェース</a:t>
            </a:r>
            <a:endParaRPr kumimoji="1" lang="en-US" altLang="ja-JP" sz="1400" dirty="0" smtClean="0">
              <a:solidFill>
                <a:schemeClr val="tx2"/>
              </a:solidFill>
              <a:latin typeface="+mn-ea"/>
              <a:ea typeface="+mn-ea"/>
            </a:endParaRPr>
          </a:p>
          <a:p>
            <a:r>
              <a:rPr lang="ja-JP" altLang="en-US" sz="1400" dirty="0" smtClean="0">
                <a:solidFill>
                  <a:schemeClr val="tx2"/>
                </a:solidFill>
                <a:latin typeface="+mn-ea"/>
                <a:ea typeface="+mn-ea"/>
              </a:rPr>
              <a:t>を使ったクラスタ構築</a:t>
            </a:r>
            <a:endParaRPr kumimoji="1" lang="ja-JP" altLang="en-US" sz="1400" dirty="0">
              <a:solidFill>
                <a:schemeClr val="tx2"/>
              </a:solidFill>
              <a:latin typeface="+mn-ea"/>
              <a:ea typeface="+mn-ea"/>
            </a:endParaRPr>
          </a:p>
        </p:txBody>
      </p:sp>
      <p:sp>
        <p:nvSpPr>
          <p:cNvPr id="33" name="テキスト ボックス 32"/>
          <p:cNvSpPr txBox="1"/>
          <p:nvPr/>
        </p:nvSpPr>
        <p:spPr>
          <a:xfrm>
            <a:off x="198786" y="2021011"/>
            <a:ext cx="2160240" cy="523220"/>
          </a:xfrm>
          <a:prstGeom prst="rect">
            <a:avLst/>
          </a:prstGeom>
          <a:noFill/>
          <a:ln w="25400">
            <a:solidFill>
              <a:schemeClr val="accent1"/>
            </a:solidFill>
          </a:ln>
        </p:spPr>
        <p:txBody>
          <a:bodyPr wrap="square" rtlCol="0">
            <a:spAutoFit/>
          </a:bodyPr>
          <a:lstStyle/>
          <a:p>
            <a:r>
              <a:rPr kumimoji="1" lang="en-US" altLang="ja-JP" sz="1400" dirty="0" smtClean="0">
                <a:solidFill>
                  <a:schemeClr val="tx2"/>
                </a:solidFill>
                <a:latin typeface="+mn-ea"/>
                <a:ea typeface="+mn-ea"/>
              </a:rPr>
              <a:t>Deploy </a:t>
            </a:r>
            <a:r>
              <a:rPr kumimoji="1" lang="ja-JP" altLang="en-US" sz="1400" dirty="0" smtClean="0">
                <a:solidFill>
                  <a:schemeClr val="tx2"/>
                </a:solidFill>
                <a:latin typeface="+mn-ea"/>
                <a:ea typeface="+mn-ea"/>
              </a:rPr>
              <a:t>インタフェース</a:t>
            </a:r>
            <a:endParaRPr kumimoji="1" lang="en-US" altLang="ja-JP" sz="1400" dirty="0" smtClean="0">
              <a:solidFill>
                <a:schemeClr val="tx2"/>
              </a:solidFill>
              <a:latin typeface="+mn-ea"/>
              <a:ea typeface="+mn-ea"/>
            </a:endParaRPr>
          </a:p>
          <a:p>
            <a:r>
              <a:rPr lang="ja-JP" altLang="en-US" sz="1400" dirty="0" smtClean="0">
                <a:solidFill>
                  <a:schemeClr val="tx2"/>
                </a:solidFill>
                <a:latin typeface="+mn-ea"/>
                <a:ea typeface="+mn-ea"/>
              </a:rPr>
              <a:t>を使ったクラウド基盤構築</a:t>
            </a:r>
            <a:endParaRPr kumimoji="1" lang="ja-JP" altLang="en-US" sz="1400" dirty="0">
              <a:solidFill>
                <a:schemeClr val="tx2"/>
              </a:solidFill>
              <a:latin typeface="+mn-ea"/>
              <a:ea typeface="+mn-ea"/>
            </a:endParaRPr>
          </a:p>
        </p:txBody>
      </p:sp>
      <p:sp>
        <p:nvSpPr>
          <p:cNvPr id="2" name="タイトル 1"/>
          <p:cNvSpPr>
            <a:spLocks noGrp="1"/>
          </p:cNvSpPr>
          <p:nvPr>
            <p:ph type="title"/>
          </p:nvPr>
        </p:nvSpPr>
        <p:spPr/>
        <p:txBody>
          <a:bodyPr/>
          <a:lstStyle/>
          <a:p>
            <a:r>
              <a:rPr lang="en-US" altLang="ja-JP" smtClean="0"/>
              <a:t>CaaS</a:t>
            </a:r>
            <a:r>
              <a:rPr lang="ja-JP" altLang="ja-JP" smtClean="0"/>
              <a:t>の原理</a:t>
            </a:r>
            <a:endParaRPr lang="ja-JP" altLang="en-US" dirty="0"/>
          </a:p>
        </p:txBody>
      </p:sp>
      <p:sp>
        <p:nvSpPr>
          <p:cNvPr id="35" name="スライド番号プレースホルダ 3"/>
          <p:cNvSpPr>
            <a:spLocks noGrp="1"/>
          </p:cNvSpPr>
          <p:nvPr>
            <p:ph type="sldNum" sz="quarter" idx="10"/>
          </p:nvPr>
        </p:nvSpPr>
        <p:spPr/>
        <p:txBody>
          <a:bodyPr/>
          <a:lstStyle/>
          <a:p>
            <a:fld id="{65F807F8-E604-4B8C-9F45-9E16D479E221}" type="slidenum">
              <a:rPr lang="ja-JP" altLang="en-US" smtClean="0"/>
              <a:pPr/>
              <a:t>27</a:t>
            </a:fld>
            <a:endParaRPr lang="ja-JP" altLang="en-US" dirty="0"/>
          </a:p>
        </p:txBody>
      </p:sp>
      <p:sp>
        <p:nvSpPr>
          <p:cNvPr id="37" name="右矢印 36"/>
          <p:cNvSpPr/>
          <p:nvPr/>
        </p:nvSpPr>
        <p:spPr>
          <a:xfrm>
            <a:off x="2343946" y="5220010"/>
            <a:ext cx="576064" cy="36004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183706" y="5075994"/>
            <a:ext cx="2160240" cy="738664"/>
          </a:xfrm>
          <a:prstGeom prst="rect">
            <a:avLst/>
          </a:prstGeom>
          <a:noFill/>
          <a:ln w="25400">
            <a:solidFill>
              <a:srgbClr val="FF0000"/>
            </a:solidFill>
          </a:ln>
        </p:spPr>
        <p:txBody>
          <a:bodyPr wrap="square" rtlCol="0">
            <a:spAutoFit/>
          </a:bodyPr>
          <a:lstStyle/>
          <a:p>
            <a:r>
              <a:rPr kumimoji="1" lang="ja-JP" altLang="en-US" sz="1400" dirty="0" smtClean="0">
                <a:solidFill>
                  <a:srgbClr val="FF0000"/>
                </a:solidFill>
                <a:latin typeface="+mn-ea"/>
                <a:ea typeface="+mn-ea"/>
              </a:rPr>
              <a:t>既に標準化されたインタフェース（</a:t>
            </a:r>
            <a:r>
              <a:rPr kumimoji="1" lang="en-US" altLang="ja-JP" sz="1400" dirty="0" smtClean="0">
                <a:solidFill>
                  <a:srgbClr val="FF0000"/>
                </a:solidFill>
                <a:latin typeface="+mn-ea"/>
                <a:ea typeface="+mn-ea"/>
              </a:rPr>
              <a:t>IPMI, PXE boot</a:t>
            </a:r>
            <a:r>
              <a:rPr kumimoji="1" lang="ja-JP" altLang="en-US" sz="1400" dirty="0" smtClean="0">
                <a:solidFill>
                  <a:srgbClr val="FF0000"/>
                </a:solidFill>
                <a:latin typeface="+mn-ea"/>
                <a:ea typeface="+mn-ea"/>
              </a:rPr>
              <a:t>など）を活用</a:t>
            </a:r>
            <a:endParaRPr kumimoji="1" lang="ja-JP" altLang="en-US" sz="1400" dirty="0">
              <a:solidFill>
                <a:srgbClr val="FF0000"/>
              </a:solidFill>
              <a:latin typeface="+mn-ea"/>
              <a:ea typeface="+mn-ea"/>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p:txBody>
          <a:bodyPr/>
          <a:lstStyle/>
          <a:p>
            <a:r>
              <a:rPr lang="en-US" altLang="ja-JP" dirty="0" err="1" smtClean="0"/>
              <a:t>CaaS</a:t>
            </a:r>
            <a:r>
              <a:rPr lang="ja-JP" altLang="en-US" dirty="0" smtClean="0"/>
              <a:t>の実装例 </a:t>
            </a:r>
            <a:r>
              <a:rPr lang="en-US" altLang="ja-JP" dirty="0" smtClean="0"/>
              <a:t>-</a:t>
            </a:r>
            <a:r>
              <a:rPr lang="ja-JP" altLang="en-US" dirty="0" smtClean="0"/>
              <a:t> </a:t>
            </a:r>
            <a:r>
              <a:rPr lang="en-US" altLang="ja-JP" dirty="0" err="1" smtClean="0"/>
              <a:t>dodai</a:t>
            </a:r>
            <a:endParaRPr lang="ja-JP" altLang="en-US" dirty="0"/>
          </a:p>
        </p:txBody>
      </p:sp>
      <p:sp>
        <p:nvSpPr>
          <p:cNvPr id="33" name="スライド番号プレースホルダ 2"/>
          <p:cNvSpPr>
            <a:spLocks noGrp="1"/>
          </p:cNvSpPr>
          <p:nvPr>
            <p:ph type="sldNum" sz="quarter" idx="10"/>
          </p:nvPr>
        </p:nvSpPr>
        <p:spPr/>
        <p:txBody>
          <a:bodyPr/>
          <a:lstStyle/>
          <a:p>
            <a:fld id="{2D49EB63-8A47-42A8-B1AF-7D6D75D2383C}" type="slidenum">
              <a:rPr lang="ja-JP" altLang="en-US" smtClean="0"/>
              <a:pPr/>
              <a:t>28</a:t>
            </a:fld>
            <a:endParaRPr lang="ja-JP" altLang="en-US" dirty="0"/>
          </a:p>
        </p:txBody>
      </p:sp>
      <p:sp>
        <p:nvSpPr>
          <p:cNvPr id="6" name="角丸四角形 5"/>
          <p:cNvSpPr/>
          <p:nvPr/>
        </p:nvSpPr>
        <p:spPr>
          <a:xfrm>
            <a:off x="4433034" y="1340768"/>
            <a:ext cx="1262910" cy="172819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0" b="1" dirty="0">
              <a:latin typeface="Arial Unicode MS" pitchFamily="50" charset="-128"/>
              <a:ea typeface="Arial Unicode MS" pitchFamily="50" charset="-128"/>
              <a:cs typeface="Arial Unicode MS" pitchFamily="50" charset="-128"/>
            </a:endParaRPr>
          </a:p>
        </p:txBody>
      </p:sp>
      <p:sp>
        <p:nvSpPr>
          <p:cNvPr id="7" name="角丸四角形 6"/>
          <p:cNvSpPr/>
          <p:nvPr/>
        </p:nvSpPr>
        <p:spPr>
          <a:xfrm>
            <a:off x="4506683" y="4840637"/>
            <a:ext cx="3582143" cy="76660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3600" b="1" dirty="0" err="1" smtClean="0">
                <a:latin typeface="Arial Unicode MS" pitchFamily="50" charset="-128"/>
                <a:ea typeface="Arial Unicode MS" pitchFamily="50" charset="-128"/>
                <a:cs typeface="Arial Unicode MS" pitchFamily="50" charset="-128"/>
              </a:rPr>
              <a:t>dodai</a:t>
            </a:r>
            <a:r>
              <a:rPr lang="en-US" altLang="ja-JP" sz="3600" b="1" dirty="0" smtClean="0">
                <a:latin typeface="Arial Unicode MS" pitchFamily="50" charset="-128"/>
                <a:ea typeface="Arial Unicode MS" pitchFamily="50" charset="-128"/>
                <a:cs typeface="Arial Unicode MS" pitchFamily="50" charset="-128"/>
              </a:rPr>
              <a:t>-compute</a:t>
            </a:r>
            <a:endParaRPr lang="ja-JP" altLang="en-US" sz="3600" b="1" dirty="0" smtClean="0">
              <a:latin typeface="Arial Unicode MS" pitchFamily="50" charset="-128"/>
              <a:ea typeface="Arial Unicode MS" pitchFamily="50" charset="-128"/>
              <a:cs typeface="Arial Unicode MS" pitchFamily="50" charset="-128"/>
            </a:endParaRPr>
          </a:p>
        </p:txBody>
      </p:sp>
      <p:sp>
        <p:nvSpPr>
          <p:cNvPr id="8" name="角丸四角形 7"/>
          <p:cNvSpPr/>
          <p:nvPr/>
        </p:nvSpPr>
        <p:spPr>
          <a:xfrm>
            <a:off x="4506683" y="3500121"/>
            <a:ext cx="3582143" cy="76660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3600" b="1" dirty="0" err="1" smtClean="0">
                <a:latin typeface="Arial Unicode MS" pitchFamily="50" charset="-128"/>
                <a:ea typeface="Arial Unicode MS" pitchFamily="50" charset="-128"/>
                <a:cs typeface="Arial Unicode MS" pitchFamily="50" charset="-128"/>
              </a:rPr>
              <a:t>dodai</a:t>
            </a:r>
            <a:r>
              <a:rPr kumimoji="1" lang="en-US" altLang="ja-JP" sz="3600" b="1" dirty="0" smtClean="0">
                <a:latin typeface="Arial Unicode MS" pitchFamily="50" charset="-128"/>
                <a:ea typeface="Arial Unicode MS" pitchFamily="50" charset="-128"/>
                <a:cs typeface="Arial Unicode MS" pitchFamily="50" charset="-128"/>
              </a:rPr>
              <a:t>-deploy</a:t>
            </a:r>
            <a:endParaRPr kumimoji="1" lang="ja-JP" altLang="en-US" sz="3600" b="1" dirty="0">
              <a:latin typeface="Arial Unicode MS" pitchFamily="50" charset="-128"/>
              <a:ea typeface="Arial Unicode MS" pitchFamily="50" charset="-128"/>
              <a:cs typeface="Arial Unicode MS" pitchFamily="50" charset="-128"/>
            </a:endParaRPr>
          </a:p>
        </p:txBody>
      </p:sp>
      <p:cxnSp>
        <p:nvCxnSpPr>
          <p:cNvPr id="9" name="直線コネクタ 8"/>
          <p:cNvCxnSpPr/>
          <p:nvPr/>
        </p:nvCxnSpPr>
        <p:spPr>
          <a:xfrm flipV="1">
            <a:off x="4499503" y="4513892"/>
            <a:ext cx="3589323" cy="1"/>
          </a:xfrm>
          <a:prstGeom prst="line">
            <a:avLst/>
          </a:prstGeom>
          <a:ln w="44450">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4463465" y="3250322"/>
            <a:ext cx="3963733" cy="0"/>
          </a:xfrm>
          <a:prstGeom prst="line">
            <a:avLst/>
          </a:prstGeom>
          <a:ln w="44450">
            <a:prstDash val="sysDot"/>
          </a:ln>
        </p:spPr>
        <p:style>
          <a:lnRef idx="1">
            <a:schemeClr val="accent1"/>
          </a:lnRef>
          <a:fillRef idx="0">
            <a:schemeClr val="accent1"/>
          </a:fillRef>
          <a:effectRef idx="0">
            <a:schemeClr val="accent1"/>
          </a:effectRef>
          <a:fontRef idx="minor">
            <a:schemeClr val="tx1"/>
          </a:fontRef>
        </p:style>
      </p:cxnSp>
      <p:sp>
        <p:nvSpPr>
          <p:cNvPr id="11" name="右中かっこ 10"/>
          <p:cNvSpPr/>
          <p:nvPr/>
        </p:nvSpPr>
        <p:spPr>
          <a:xfrm>
            <a:off x="8221763" y="3429000"/>
            <a:ext cx="271903" cy="21602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sp>
        <p:nvSpPr>
          <p:cNvPr id="12" name="タイトル 1"/>
          <p:cNvSpPr txBox="1">
            <a:spLocks/>
          </p:cNvSpPr>
          <p:nvPr/>
        </p:nvSpPr>
        <p:spPr bwMode="auto">
          <a:xfrm rot="16200000">
            <a:off x="6842777" y="3628163"/>
            <a:ext cx="3960440" cy="53777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2400" dirty="0" smtClean="0">
                <a:latin typeface="Arial Unicode MS" pitchFamily="50" charset="-128"/>
                <a:ea typeface="Arial Unicode MS" pitchFamily="50" charset="-128"/>
                <a:cs typeface="Arial Unicode MS" pitchFamily="50" charset="-128"/>
              </a:rPr>
              <a:t>Cluster as a Service</a:t>
            </a:r>
            <a:endParaRPr kumimoji="1" lang="ja-JP" altLang="en-US" sz="2400" b="0" i="0" u="none" strike="noStrike" kern="1200" cap="none" spc="0" normalizeH="0" baseline="0" noProof="0" dirty="0">
              <a:ln>
                <a:noFill/>
              </a:ln>
              <a:solidFill>
                <a:schemeClr val="tx1"/>
              </a:solidFill>
              <a:effectLst/>
              <a:uLnTx/>
              <a:uFillTx/>
              <a:latin typeface="Arial Unicode MS" pitchFamily="50" charset="-128"/>
              <a:ea typeface="Arial Unicode MS" pitchFamily="50" charset="-128"/>
              <a:cs typeface="Arial Unicode MS" pitchFamily="50" charset="-128"/>
            </a:endParaRPr>
          </a:p>
        </p:txBody>
      </p:sp>
      <p:pic>
        <p:nvPicPr>
          <p:cNvPr id="13" name="Picture 2" descr="https://encrypted-tbn2.google.com/images?q=tbn:ANd9GcQ1OgOw6KmRSI3WnBtX4iiEi68aeKicFZu0A1h8jST1q3Wg-842-A"/>
          <p:cNvPicPr>
            <a:picLocks noChangeAspect="1" noChangeArrowheads="1"/>
          </p:cNvPicPr>
          <p:nvPr/>
        </p:nvPicPr>
        <p:blipFill>
          <a:blip r:embed="rId3" cstate="print"/>
          <a:srcRect/>
          <a:stretch>
            <a:fillRect/>
          </a:stretch>
        </p:blipFill>
        <p:spPr bwMode="auto">
          <a:xfrm>
            <a:off x="4499503" y="1484784"/>
            <a:ext cx="1098735" cy="792088"/>
          </a:xfrm>
          <a:prstGeom prst="rect">
            <a:avLst/>
          </a:prstGeom>
          <a:noFill/>
        </p:spPr>
      </p:pic>
      <p:sp>
        <p:nvSpPr>
          <p:cNvPr id="14" name="角丸四角形 13"/>
          <p:cNvSpPr/>
          <p:nvPr/>
        </p:nvSpPr>
        <p:spPr>
          <a:xfrm>
            <a:off x="5843237" y="1340768"/>
            <a:ext cx="1262910" cy="172819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0" b="1" dirty="0">
              <a:latin typeface="Arial Unicode MS" pitchFamily="50" charset="-128"/>
              <a:ea typeface="Arial Unicode MS" pitchFamily="50" charset="-128"/>
              <a:cs typeface="Arial Unicode MS" pitchFamily="50" charset="-128"/>
            </a:endParaRPr>
          </a:p>
        </p:txBody>
      </p:sp>
      <p:sp>
        <p:nvSpPr>
          <p:cNvPr id="15" name="タイトル 1"/>
          <p:cNvSpPr txBox="1">
            <a:spLocks/>
          </p:cNvSpPr>
          <p:nvPr/>
        </p:nvSpPr>
        <p:spPr bwMode="auto">
          <a:xfrm>
            <a:off x="5583390" y="2348880"/>
            <a:ext cx="1780305"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ja-JP" dirty="0" smtClean="0">
                <a:latin typeface="Arial Unicode MS" pitchFamily="50" charset="-128"/>
                <a:ea typeface="Arial Unicode MS" pitchFamily="50" charset="-128"/>
                <a:cs typeface="Arial Unicode MS" pitchFamily="50" charset="-128"/>
              </a:rPr>
              <a:t>o</a:t>
            </a:r>
            <a:r>
              <a:rPr kumimoji="1" lang="en-US" altLang="ja-JP" b="0" i="0" u="none" strike="noStrike" kern="1200" cap="none" spc="0" normalizeH="0" baseline="0" noProof="0" dirty="0" smtClean="0">
                <a:ln>
                  <a:noFill/>
                </a:ln>
                <a:solidFill>
                  <a:schemeClr val="tx1"/>
                </a:solidFill>
                <a:effectLst/>
                <a:uLnTx/>
                <a:uFillTx/>
                <a:latin typeface="Arial Unicode MS" pitchFamily="50" charset="-128"/>
                <a:ea typeface="Arial Unicode MS" pitchFamily="50" charset="-128"/>
                <a:cs typeface="Arial Unicode MS" pitchFamily="50" charset="-128"/>
              </a:rPr>
              <a:t>n demand</a:t>
            </a:r>
            <a:endParaRPr kumimoji="1" lang="ja-JP" altLang="en-US" b="0" i="0" u="none" strike="noStrike" kern="1200" cap="none" spc="0" normalizeH="0" baseline="0" noProof="0" dirty="0">
              <a:ln>
                <a:noFill/>
              </a:ln>
              <a:solidFill>
                <a:schemeClr val="tx1"/>
              </a:solidFill>
              <a:effectLst/>
              <a:uLnTx/>
              <a:uFillTx/>
              <a:latin typeface="Arial Unicode MS" pitchFamily="50" charset="-128"/>
              <a:ea typeface="Arial Unicode MS" pitchFamily="50" charset="-128"/>
              <a:cs typeface="Arial Unicode MS" pitchFamily="50" charset="-128"/>
            </a:endParaRPr>
          </a:p>
        </p:txBody>
      </p:sp>
      <p:sp>
        <p:nvSpPr>
          <p:cNvPr id="16" name="角丸四角形 15"/>
          <p:cNvSpPr/>
          <p:nvPr/>
        </p:nvSpPr>
        <p:spPr>
          <a:xfrm>
            <a:off x="7239085" y="1340768"/>
            <a:ext cx="1262910" cy="172819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0" b="1" dirty="0">
              <a:latin typeface="Arial Unicode MS" pitchFamily="50" charset="-128"/>
              <a:ea typeface="Arial Unicode MS" pitchFamily="50" charset="-128"/>
              <a:cs typeface="Arial Unicode MS" pitchFamily="50" charset="-128"/>
            </a:endParaRPr>
          </a:p>
        </p:txBody>
      </p:sp>
      <p:sp>
        <p:nvSpPr>
          <p:cNvPr id="17" name="タイトル 1"/>
          <p:cNvSpPr txBox="1">
            <a:spLocks/>
          </p:cNvSpPr>
          <p:nvPr/>
        </p:nvSpPr>
        <p:spPr bwMode="auto">
          <a:xfrm>
            <a:off x="6979237" y="2348880"/>
            <a:ext cx="1780305"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ja-JP" dirty="0" smtClean="0">
                <a:latin typeface="Arial Unicode MS" pitchFamily="50" charset="-128"/>
                <a:ea typeface="Arial Unicode MS" pitchFamily="50" charset="-128"/>
                <a:cs typeface="Arial Unicode MS" pitchFamily="50" charset="-128"/>
              </a:rPr>
              <a:t>o</a:t>
            </a:r>
            <a:r>
              <a:rPr kumimoji="1" lang="en-US" altLang="ja-JP" b="0" i="0" u="none" strike="noStrike" kern="1200" cap="none" spc="0" normalizeH="0" baseline="0" noProof="0" dirty="0" smtClean="0">
                <a:ln>
                  <a:noFill/>
                </a:ln>
                <a:solidFill>
                  <a:schemeClr val="tx1"/>
                </a:solidFill>
                <a:effectLst/>
                <a:uLnTx/>
                <a:uFillTx/>
                <a:latin typeface="Arial Unicode MS" pitchFamily="50" charset="-128"/>
                <a:ea typeface="Arial Unicode MS" pitchFamily="50" charset="-128"/>
                <a:cs typeface="Arial Unicode MS" pitchFamily="50" charset="-128"/>
              </a:rPr>
              <a:t>n demand</a:t>
            </a:r>
            <a:endParaRPr kumimoji="1" lang="ja-JP" altLang="en-US" b="0" i="0" u="none" strike="noStrike" kern="1200" cap="none" spc="0" normalizeH="0" baseline="0" noProof="0" dirty="0">
              <a:ln>
                <a:noFill/>
              </a:ln>
              <a:solidFill>
                <a:schemeClr val="tx1"/>
              </a:solidFill>
              <a:effectLst/>
              <a:uLnTx/>
              <a:uFillTx/>
              <a:latin typeface="Arial Unicode MS" pitchFamily="50" charset="-128"/>
              <a:ea typeface="Arial Unicode MS" pitchFamily="50" charset="-128"/>
              <a:cs typeface="Arial Unicode MS" pitchFamily="50" charset="-128"/>
            </a:endParaRPr>
          </a:p>
        </p:txBody>
      </p:sp>
      <p:pic>
        <p:nvPicPr>
          <p:cNvPr id="18" name="Picture 4" descr="https://encrypted-tbn3.google.com/images?q=tbn:ANd9GcTxmRj0BceVETzxEn9t1UcJlHGa0sOJtJNn47_pQ34LcqQMr0qo"/>
          <p:cNvPicPr>
            <a:picLocks noChangeAspect="1" noChangeArrowheads="1"/>
          </p:cNvPicPr>
          <p:nvPr/>
        </p:nvPicPr>
        <p:blipFill>
          <a:blip r:embed="rId4" cstate="print"/>
          <a:srcRect/>
          <a:stretch>
            <a:fillRect/>
          </a:stretch>
        </p:blipFill>
        <p:spPr bwMode="auto">
          <a:xfrm>
            <a:off x="6167254" y="1556792"/>
            <a:ext cx="664689" cy="540060"/>
          </a:xfrm>
          <a:prstGeom prst="rect">
            <a:avLst/>
          </a:prstGeom>
          <a:noFill/>
        </p:spPr>
      </p:pic>
      <p:pic>
        <p:nvPicPr>
          <p:cNvPr id="19" name="Picture 7"/>
          <p:cNvPicPr>
            <a:picLocks noChangeAspect="1" noChangeArrowheads="1"/>
          </p:cNvPicPr>
          <p:nvPr/>
        </p:nvPicPr>
        <p:blipFill>
          <a:blip r:embed="rId5" cstate="print"/>
          <a:srcRect/>
          <a:stretch>
            <a:fillRect/>
          </a:stretch>
        </p:blipFill>
        <p:spPr bwMode="auto">
          <a:xfrm>
            <a:off x="7563102" y="1412777"/>
            <a:ext cx="597877" cy="847725"/>
          </a:xfrm>
          <a:prstGeom prst="rect">
            <a:avLst/>
          </a:prstGeom>
          <a:noFill/>
          <a:ln w="9525">
            <a:noFill/>
            <a:miter lim="800000"/>
            <a:headEnd/>
            <a:tailEnd/>
          </a:ln>
        </p:spPr>
      </p:pic>
      <p:sp>
        <p:nvSpPr>
          <p:cNvPr id="20" name="タイトル 1"/>
          <p:cNvSpPr txBox="1">
            <a:spLocks/>
          </p:cNvSpPr>
          <p:nvPr/>
        </p:nvSpPr>
        <p:spPr bwMode="auto">
          <a:xfrm>
            <a:off x="4173187" y="2348880"/>
            <a:ext cx="1780305"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ja-JP" dirty="0" smtClean="0">
                <a:latin typeface="Arial Unicode MS" pitchFamily="50" charset="-128"/>
                <a:ea typeface="Arial Unicode MS" pitchFamily="50" charset="-128"/>
                <a:cs typeface="Arial Unicode MS" pitchFamily="50" charset="-128"/>
              </a:rPr>
              <a:t>o</a:t>
            </a:r>
            <a:r>
              <a:rPr kumimoji="1" lang="en-US" altLang="ja-JP" b="0" i="0" u="none" strike="noStrike" kern="1200" cap="none" spc="0" normalizeH="0" baseline="0" noProof="0" dirty="0" smtClean="0">
                <a:ln>
                  <a:noFill/>
                </a:ln>
                <a:solidFill>
                  <a:schemeClr val="tx1"/>
                </a:solidFill>
                <a:effectLst/>
                <a:uLnTx/>
                <a:uFillTx/>
                <a:latin typeface="Arial Unicode MS" pitchFamily="50" charset="-128"/>
                <a:ea typeface="Arial Unicode MS" pitchFamily="50" charset="-128"/>
                <a:cs typeface="Arial Unicode MS" pitchFamily="50" charset="-128"/>
              </a:rPr>
              <a:t>n demand</a:t>
            </a:r>
            <a:endParaRPr kumimoji="1" lang="ja-JP" altLang="en-US" b="0" i="0" u="none" strike="noStrike" kern="1200" cap="none" spc="0" normalizeH="0" baseline="0" noProof="0" dirty="0">
              <a:ln>
                <a:noFill/>
              </a:ln>
              <a:solidFill>
                <a:schemeClr val="tx1"/>
              </a:solidFill>
              <a:effectLst/>
              <a:uLnTx/>
              <a:uFillTx/>
              <a:latin typeface="Arial Unicode MS" pitchFamily="50" charset="-128"/>
              <a:ea typeface="Arial Unicode MS" pitchFamily="50" charset="-128"/>
              <a:cs typeface="Arial Unicode MS" pitchFamily="50" charset="-128"/>
            </a:endParaRPr>
          </a:p>
        </p:txBody>
      </p:sp>
      <p:pic>
        <p:nvPicPr>
          <p:cNvPr id="22" name="Picture 2" descr="https://encrypted-tbn2.google.com/images?q=tbn:ANd9GcQ1OgOw6KmRSI3WnBtX4iiEi68aeKicFZu0A1h8jST1q3Wg-842-A"/>
          <p:cNvPicPr>
            <a:picLocks noChangeAspect="1" noChangeArrowheads="1"/>
          </p:cNvPicPr>
          <p:nvPr/>
        </p:nvPicPr>
        <p:blipFill>
          <a:blip r:embed="rId3" cstate="print"/>
          <a:srcRect/>
          <a:stretch>
            <a:fillRect/>
          </a:stretch>
        </p:blipFill>
        <p:spPr bwMode="auto">
          <a:xfrm>
            <a:off x="60442" y="3433375"/>
            <a:ext cx="1248554" cy="900094"/>
          </a:xfrm>
          <a:prstGeom prst="rect">
            <a:avLst/>
          </a:prstGeom>
          <a:noFill/>
        </p:spPr>
      </p:pic>
      <p:pic>
        <p:nvPicPr>
          <p:cNvPr id="23" name="Picture 2" descr="https://encrypted-tbn2.google.com/images?q=tbn:ANd9GcQ1OgOw6KmRSI3WnBtX4iiEi68aeKicFZu0A1h8jST1q3Wg-842-A"/>
          <p:cNvPicPr>
            <a:picLocks noChangeAspect="1" noChangeArrowheads="1"/>
          </p:cNvPicPr>
          <p:nvPr/>
        </p:nvPicPr>
        <p:blipFill>
          <a:blip r:embed="rId3" cstate="print"/>
          <a:srcRect/>
          <a:stretch>
            <a:fillRect/>
          </a:stretch>
        </p:blipFill>
        <p:spPr bwMode="auto">
          <a:xfrm>
            <a:off x="60441" y="4773891"/>
            <a:ext cx="1248554" cy="900094"/>
          </a:xfrm>
          <a:prstGeom prst="rect">
            <a:avLst/>
          </a:prstGeom>
          <a:noFill/>
        </p:spPr>
      </p:pic>
      <p:sp>
        <p:nvSpPr>
          <p:cNvPr id="24" name="コンテンツ プレースホルダ 2"/>
          <p:cNvSpPr txBox="1">
            <a:spLocks/>
          </p:cNvSpPr>
          <p:nvPr/>
        </p:nvSpPr>
        <p:spPr bwMode="auto">
          <a:xfrm>
            <a:off x="1043119" y="3631394"/>
            <a:ext cx="2312057" cy="504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charset="0"/>
              <a:buNone/>
              <a:tabLst/>
              <a:defRPr/>
            </a:pPr>
            <a:r>
              <a:rPr kumimoji="1" lang="en-US" altLang="ja-JP" sz="2400" b="0" i="0" u="none" strike="noStrike" kern="1200" cap="none" spc="0" normalizeH="0" noProof="0" dirty="0" smtClean="0">
                <a:ln>
                  <a:noFill/>
                </a:ln>
                <a:solidFill>
                  <a:schemeClr val="tx1"/>
                </a:solidFill>
                <a:effectLst/>
                <a:uLnTx/>
                <a:uFillTx/>
                <a:latin typeface="Arial" pitchFamily="34" charset="0"/>
                <a:ea typeface="+mn-ea"/>
                <a:cs typeface="Arial" pitchFamily="34" charset="0"/>
              </a:rPr>
              <a:t>Deployment Tool</a:t>
            </a:r>
          </a:p>
        </p:txBody>
      </p:sp>
      <p:sp>
        <p:nvSpPr>
          <p:cNvPr id="25" name="コンテンツ プレースホルダ 2"/>
          <p:cNvSpPr txBox="1">
            <a:spLocks/>
          </p:cNvSpPr>
          <p:nvPr/>
        </p:nvSpPr>
        <p:spPr bwMode="auto">
          <a:xfrm>
            <a:off x="1043119" y="4971910"/>
            <a:ext cx="1595254" cy="504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charset="0"/>
              <a:buNone/>
              <a:tabLst/>
              <a:defRPr/>
            </a:pPr>
            <a:r>
              <a:rPr kumimoji="1" lang="en-US" altLang="ja-JP" sz="2400" b="0" i="0" u="none" strike="noStrike" kern="1200" cap="none" spc="0" normalizeH="0" noProof="0" dirty="0" smtClean="0">
                <a:ln>
                  <a:noFill/>
                </a:ln>
                <a:solidFill>
                  <a:schemeClr val="tx1"/>
                </a:solidFill>
                <a:effectLst/>
                <a:uLnTx/>
                <a:uFillTx/>
                <a:latin typeface="Arial" pitchFamily="34" charset="0"/>
                <a:ea typeface="+mn-ea"/>
                <a:cs typeface="Arial" pitchFamily="34" charset="0"/>
              </a:rPr>
              <a:t>Compute</a:t>
            </a:r>
          </a:p>
        </p:txBody>
      </p:sp>
      <p:sp>
        <p:nvSpPr>
          <p:cNvPr id="26" name="右矢印 25"/>
          <p:cNvSpPr/>
          <p:nvPr/>
        </p:nvSpPr>
        <p:spPr>
          <a:xfrm>
            <a:off x="3436001" y="3631394"/>
            <a:ext cx="731158"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26"/>
          <p:cNvSpPr/>
          <p:nvPr/>
        </p:nvSpPr>
        <p:spPr>
          <a:xfrm>
            <a:off x="3436001" y="4971910"/>
            <a:ext cx="731158"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タイトル 1"/>
          <p:cNvSpPr txBox="1">
            <a:spLocks/>
          </p:cNvSpPr>
          <p:nvPr/>
        </p:nvSpPr>
        <p:spPr bwMode="auto">
          <a:xfrm>
            <a:off x="1043119" y="2996952"/>
            <a:ext cx="1944216"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ja-JP" sz="32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Based on</a:t>
            </a:r>
            <a:endParaRPr kumimoji="1" lang="ja-JP" altLang="en-US" sz="32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29" name="タイトル 1"/>
          <p:cNvSpPr txBox="1">
            <a:spLocks/>
          </p:cNvSpPr>
          <p:nvPr/>
        </p:nvSpPr>
        <p:spPr bwMode="auto">
          <a:xfrm>
            <a:off x="2771310" y="5497318"/>
            <a:ext cx="2016713"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2400" dirty="0" smtClean="0">
                <a:latin typeface="Arial" pitchFamily="34" charset="0"/>
                <a:ea typeface="+mj-ea"/>
                <a:cs typeface="Arial" pitchFamily="34" charset="0"/>
              </a:rPr>
              <a:t>b</a:t>
            </a:r>
            <a:r>
              <a:rPr kumimoji="1" lang="en-US" altLang="ja-JP" sz="24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are metal</a:t>
            </a:r>
            <a:r>
              <a:rPr kumimoji="1" lang="en-US" altLang="ja-JP" sz="2400" b="0" i="0" u="none" strike="noStrike" kern="1200" cap="none" spc="0" normalizeH="0" noProof="0" dirty="0" smtClean="0">
                <a:ln>
                  <a:noFill/>
                </a:ln>
                <a:solidFill>
                  <a:schemeClr val="tx1"/>
                </a:solidFill>
                <a:effectLst/>
                <a:uLnTx/>
                <a:uFillTx/>
                <a:latin typeface="Arial" pitchFamily="34" charset="0"/>
                <a:ea typeface="+mj-ea"/>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2400" dirty="0" smtClean="0">
                <a:latin typeface="Arial" pitchFamily="34" charset="0"/>
                <a:ea typeface="+mj-ea"/>
                <a:cs typeface="Arial" pitchFamily="34" charset="0"/>
              </a:rPr>
              <a:t>supported</a:t>
            </a:r>
            <a:endParaRPr kumimoji="1" lang="ja-JP" altLang="en-US" sz="24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30" name="タイトル 1"/>
          <p:cNvSpPr txBox="1">
            <a:spLocks/>
          </p:cNvSpPr>
          <p:nvPr/>
        </p:nvSpPr>
        <p:spPr bwMode="auto">
          <a:xfrm>
            <a:off x="2704842" y="4005064"/>
            <a:ext cx="1867158"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2400" dirty="0" smtClean="0">
                <a:latin typeface="Arial" pitchFamily="34" charset="0"/>
                <a:ea typeface="+mj-ea"/>
                <a:cs typeface="Arial" pitchFamily="34" charset="0"/>
              </a:rPr>
              <a:t>generalized</a:t>
            </a:r>
            <a:endParaRPr kumimoji="1" lang="ja-JP" altLang="en-US" sz="24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31" name="タイトル 1"/>
          <p:cNvSpPr txBox="1">
            <a:spLocks/>
          </p:cNvSpPr>
          <p:nvPr/>
        </p:nvSpPr>
        <p:spPr bwMode="auto">
          <a:xfrm>
            <a:off x="185051" y="1838294"/>
            <a:ext cx="4458957"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ja-JP" sz="32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“Elastic Private Cloud”</a:t>
            </a:r>
            <a:endParaRPr kumimoji="1" lang="ja-JP" altLang="en-US" sz="32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32" name="正方形/長方形 31"/>
          <p:cNvSpPr/>
          <p:nvPr/>
        </p:nvSpPr>
        <p:spPr>
          <a:xfrm>
            <a:off x="5265613" y="5877273"/>
            <a:ext cx="3557384" cy="369332"/>
          </a:xfrm>
          <a:prstGeom prst="rect">
            <a:avLst/>
          </a:prstGeom>
        </p:spPr>
        <p:txBody>
          <a:bodyPr wrap="none">
            <a:spAutoFit/>
          </a:bodyPr>
          <a:lstStyle/>
          <a:p>
            <a:r>
              <a:rPr lang="en-US" altLang="ja-JP" dirty="0" smtClean="0"/>
              <a:t>https://github.com/nii-cloud/dodai</a:t>
            </a:r>
            <a:endParaRPr lang="ja-JP"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タイトル 1"/>
          <p:cNvSpPr txBox="1">
            <a:spLocks/>
          </p:cNvSpPr>
          <p:nvPr/>
        </p:nvSpPr>
        <p:spPr>
          <a:xfrm>
            <a:off x="467544" y="-99392"/>
            <a:ext cx="8229600" cy="692696"/>
          </a:xfrm>
          <a:prstGeom prst="rect">
            <a:avLst/>
          </a:prstGeom>
        </p:spPr>
        <p:txBody>
          <a:bodyPr/>
          <a:lstStyle/>
          <a:p>
            <a:pPr lvl="0" algn="ctr" eaLnBrk="0" hangingPunct="0"/>
            <a:endParaRPr kumimoji="1" lang="ja-JP" altLang="en-US" sz="360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endParaRPr>
          </a:p>
        </p:txBody>
      </p:sp>
      <p:sp>
        <p:nvSpPr>
          <p:cNvPr id="79" name="タイトル 1"/>
          <p:cNvSpPr txBox="1">
            <a:spLocks/>
          </p:cNvSpPr>
          <p:nvPr/>
        </p:nvSpPr>
        <p:spPr>
          <a:xfrm>
            <a:off x="611560" y="980728"/>
            <a:ext cx="8229600" cy="504056"/>
          </a:xfrm>
          <a:prstGeom prst="rect">
            <a:avLst/>
          </a:prstGeom>
        </p:spPr>
        <p:txBody>
          <a:bodyPr/>
          <a:lstStyle/>
          <a:p>
            <a:pPr lvl="0" algn="ctr" eaLnBrk="0" hangingPunct="0"/>
            <a:r>
              <a:rPr lang="en-US" altLang="ja-JP" sz="2400" dirty="0" smtClean="0">
                <a:latin typeface="+mn-ea"/>
                <a:ea typeface="+mn-ea"/>
                <a:cs typeface="+mj-cs"/>
              </a:rPr>
              <a:t>- </a:t>
            </a:r>
            <a:r>
              <a:rPr lang="ja-JP" altLang="en-US" sz="2400" dirty="0" smtClean="0">
                <a:latin typeface="+mn-ea"/>
                <a:ea typeface="+mn-ea"/>
                <a:cs typeface="+mj-cs"/>
              </a:rPr>
              <a:t>物理マシンも扱え，既存資産を活用できるクラウド </a:t>
            </a:r>
            <a:r>
              <a:rPr lang="en-US" altLang="ja-JP" sz="2400" dirty="0" smtClean="0">
                <a:latin typeface="+mn-ea"/>
                <a:ea typeface="+mn-ea"/>
                <a:cs typeface="+mj-cs"/>
              </a:rPr>
              <a:t>-</a:t>
            </a:r>
            <a:endParaRPr kumimoji="1" lang="ja-JP" altLang="en-US" sz="2400" i="0" u="none" strike="noStrike" kern="1200" cap="none" spc="0" normalizeH="0" baseline="0" noProof="0" dirty="0" smtClean="0">
              <a:ln>
                <a:noFill/>
              </a:ln>
              <a:solidFill>
                <a:schemeClr val="tx1"/>
              </a:solidFill>
              <a:effectLst/>
              <a:uLnTx/>
              <a:uFillTx/>
              <a:latin typeface="+mn-ea"/>
              <a:ea typeface="+mn-ea"/>
              <a:cs typeface="+mj-cs"/>
            </a:endParaRPr>
          </a:p>
        </p:txBody>
      </p:sp>
      <p:grpSp>
        <p:nvGrpSpPr>
          <p:cNvPr id="2" name="グループ化 73"/>
          <p:cNvGrpSpPr/>
          <p:nvPr/>
        </p:nvGrpSpPr>
        <p:grpSpPr>
          <a:xfrm>
            <a:off x="3235387" y="4157837"/>
            <a:ext cx="1527052" cy="521571"/>
            <a:chOff x="5220072" y="1556792"/>
            <a:chExt cx="1296144" cy="576064"/>
          </a:xfrm>
        </p:grpSpPr>
        <p:pic>
          <p:nvPicPr>
            <p:cNvPr id="6" name="Picture 8" descr="MCj04289690000[1]"/>
            <p:cNvPicPr>
              <a:picLocks noChangeAspect="1" noChangeArrowheads="1"/>
            </p:cNvPicPr>
            <p:nvPr/>
          </p:nvPicPr>
          <p:blipFill>
            <a:blip r:embed="rId3"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7" name="円柱 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8" name="Picture 8" descr="MCj04289690000[1]"/>
            <p:cNvPicPr>
              <a:picLocks noChangeAspect="1" noChangeArrowheads="1"/>
            </p:cNvPicPr>
            <p:nvPr/>
          </p:nvPicPr>
          <p:blipFill>
            <a:blip r:embed="rId3"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9" name="円柱 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10" name="Picture 8" descr="MCj04289690000[1]"/>
            <p:cNvPicPr>
              <a:picLocks noChangeAspect="1" noChangeArrowheads="1"/>
            </p:cNvPicPr>
            <p:nvPr/>
          </p:nvPicPr>
          <p:blipFill>
            <a:blip r:embed="rId3"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1" name="円柱 1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12" name="Picture 8" descr="MCj04289690000[1]"/>
            <p:cNvPicPr>
              <a:picLocks noChangeAspect="1" noChangeArrowheads="1"/>
            </p:cNvPicPr>
            <p:nvPr/>
          </p:nvPicPr>
          <p:blipFill>
            <a:blip r:embed="rId3"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3" name="円柱 1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sp>
          <p:nvSpPr>
            <p:cNvPr id="14" name="正方形/長方形 1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cs typeface="Times New Roman" pitchFamily="18" charset="0"/>
              </a:endParaRPr>
            </a:p>
          </p:txBody>
        </p:sp>
      </p:grpSp>
      <p:grpSp>
        <p:nvGrpSpPr>
          <p:cNvPr id="3" name="グループ化 74"/>
          <p:cNvGrpSpPr/>
          <p:nvPr/>
        </p:nvGrpSpPr>
        <p:grpSpPr>
          <a:xfrm>
            <a:off x="3235387" y="2984302"/>
            <a:ext cx="1527052" cy="521571"/>
            <a:chOff x="5220072" y="1556792"/>
            <a:chExt cx="1296144" cy="576064"/>
          </a:xfrm>
        </p:grpSpPr>
        <p:pic>
          <p:nvPicPr>
            <p:cNvPr id="16" name="Picture 8" descr="MCj04289690000[1]"/>
            <p:cNvPicPr>
              <a:picLocks noChangeAspect="1" noChangeArrowheads="1"/>
            </p:cNvPicPr>
            <p:nvPr/>
          </p:nvPicPr>
          <p:blipFill>
            <a:blip r:embed="rId3"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17" name="円柱 1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18" name="Picture 8" descr="MCj04289690000[1]"/>
            <p:cNvPicPr>
              <a:picLocks noChangeAspect="1" noChangeArrowheads="1"/>
            </p:cNvPicPr>
            <p:nvPr/>
          </p:nvPicPr>
          <p:blipFill>
            <a:blip r:embed="rId3"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9" name="円柱 1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20" name="Picture 8" descr="MCj04289690000[1]"/>
            <p:cNvPicPr>
              <a:picLocks noChangeAspect="1" noChangeArrowheads="1"/>
            </p:cNvPicPr>
            <p:nvPr/>
          </p:nvPicPr>
          <p:blipFill>
            <a:blip r:embed="rId3"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21" name="円柱 2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22" name="Picture 8" descr="MCj04289690000[1]"/>
            <p:cNvPicPr>
              <a:picLocks noChangeAspect="1" noChangeArrowheads="1"/>
            </p:cNvPicPr>
            <p:nvPr/>
          </p:nvPicPr>
          <p:blipFill>
            <a:blip r:embed="rId3"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23" name="円柱 2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sp>
          <p:nvSpPr>
            <p:cNvPr id="24" name="正方形/長方形 2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cs typeface="Times New Roman" pitchFamily="18" charset="0"/>
              </a:endParaRPr>
            </a:p>
          </p:txBody>
        </p:sp>
      </p:grpSp>
      <p:sp>
        <p:nvSpPr>
          <p:cNvPr id="25" name="テキスト ボックス 24"/>
          <p:cNvSpPr txBox="1"/>
          <p:nvPr/>
        </p:nvSpPr>
        <p:spPr>
          <a:xfrm>
            <a:off x="4961620" y="2873362"/>
            <a:ext cx="597542" cy="306529"/>
          </a:xfrm>
          <a:prstGeom prst="rect">
            <a:avLst/>
          </a:prstGeom>
          <a:solidFill>
            <a:schemeClr val="bg1"/>
          </a:solidFill>
        </p:spPr>
        <p:txBody>
          <a:bodyPr wrap="square" rtlCol="0">
            <a:spAutoFit/>
          </a:bodyPr>
          <a:lstStyle/>
          <a:p>
            <a:r>
              <a:rPr lang="ja-JP" altLang="en-US" sz="1400" dirty="0" smtClean="0">
                <a:latin typeface="+mn-ea"/>
                <a:ea typeface="+mn-ea"/>
                <a:cs typeface="Times New Roman" pitchFamily="18" charset="0"/>
              </a:rPr>
              <a:t>貸出</a:t>
            </a:r>
            <a:endParaRPr kumimoji="1" lang="ja-JP" altLang="en-US" sz="1400" dirty="0">
              <a:latin typeface="+mn-ea"/>
              <a:ea typeface="+mn-ea"/>
              <a:cs typeface="Times New Roman" pitchFamily="18" charset="0"/>
            </a:endParaRPr>
          </a:p>
        </p:txBody>
      </p:sp>
      <p:sp>
        <p:nvSpPr>
          <p:cNvPr id="26" name="角丸四角形 25"/>
          <p:cNvSpPr/>
          <p:nvPr/>
        </p:nvSpPr>
        <p:spPr>
          <a:xfrm>
            <a:off x="2856352" y="1941159"/>
            <a:ext cx="5624128" cy="3520607"/>
          </a:xfrm>
          <a:prstGeom prst="roundRect">
            <a:avLst>
              <a:gd name="adj" fmla="val 475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27" name="テキスト ボックス 26"/>
          <p:cNvSpPr txBox="1"/>
          <p:nvPr/>
        </p:nvSpPr>
        <p:spPr>
          <a:xfrm>
            <a:off x="4762440" y="1484784"/>
            <a:ext cx="1816523" cy="461665"/>
          </a:xfrm>
          <a:prstGeom prst="rect">
            <a:avLst/>
          </a:prstGeom>
          <a:noFill/>
        </p:spPr>
        <p:txBody>
          <a:bodyPr wrap="none" rtlCol="0">
            <a:spAutoFit/>
          </a:bodyPr>
          <a:lstStyle/>
          <a:p>
            <a:r>
              <a:rPr kumimoji="1" lang="ja-JP" altLang="en-US" sz="2400" dirty="0" smtClean="0">
                <a:solidFill>
                  <a:schemeClr val="tx2">
                    <a:lumMod val="50000"/>
                  </a:schemeClr>
                </a:solidFill>
                <a:latin typeface="+mn-ea"/>
                <a:ea typeface="+mn-ea"/>
              </a:rPr>
              <a:t>研究クラウド</a:t>
            </a:r>
            <a:endParaRPr kumimoji="1" lang="ja-JP" altLang="en-US" sz="2400" dirty="0">
              <a:solidFill>
                <a:schemeClr val="tx2">
                  <a:lumMod val="50000"/>
                </a:schemeClr>
              </a:solidFill>
              <a:latin typeface="+mn-ea"/>
              <a:ea typeface="+mn-ea"/>
            </a:endParaRPr>
          </a:p>
        </p:txBody>
      </p:sp>
      <p:sp>
        <p:nvSpPr>
          <p:cNvPr id="28" name="正方形/長方形 27"/>
          <p:cNvSpPr/>
          <p:nvPr/>
        </p:nvSpPr>
        <p:spPr>
          <a:xfrm>
            <a:off x="5691950" y="2853909"/>
            <a:ext cx="2522956" cy="1890696"/>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cs typeface="Times New Roman" pitchFamily="18" charset="0"/>
            </a:endParaRPr>
          </a:p>
        </p:txBody>
      </p:sp>
      <p:pic>
        <p:nvPicPr>
          <p:cNvPr id="29" name="Picture 8" descr="MCj04289690000[1]"/>
          <p:cNvPicPr>
            <a:picLocks noChangeAspect="1" noChangeArrowheads="1"/>
          </p:cNvPicPr>
          <p:nvPr/>
        </p:nvPicPr>
        <p:blipFill>
          <a:blip r:embed="rId3" cstate="print"/>
          <a:srcRect/>
          <a:stretch>
            <a:fillRect/>
          </a:stretch>
        </p:blipFill>
        <p:spPr bwMode="auto">
          <a:xfrm>
            <a:off x="5862275" y="3025575"/>
            <a:ext cx="353093" cy="481564"/>
          </a:xfrm>
          <a:prstGeom prst="rect">
            <a:avLst/>
          </a:prstGeom>
          <a:noFill/>
          <a:ln w="9525">
            <a:noFill/>
            <a:miter lim="800000"/>
            <a:headEnd/>
            <a:tailEnd/>
          </a:ln>
        </p:spPr>
      </p:pic>
      <p:sp>
        <p:nvSpPr>
          <p:cNvPr id="30" name="円柱 29"/>
          <p:cNvSpPr/>
          <p:nvPr/>
        </p:nvSpPr>
        <p:spPr>
          <a:xfrm>
            <a:off x="6061455" y="3351558"/>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31" name="Picture 8" descr="MCj04289690000[1]"/>
          <p:cNvPicPr>
            <a:picLocks noChangeAspect="1" noChangeArrowheads="1"/>
          </p:cNvPicPr>
          <p:nvPr/>
        </p:nvPicPr>
        <p:blipFill>
          <a:blip r:embed="rId3" cstate="print"/>
          <a:srcRect/>
          <a:stretch>
            <a:fillRect/>
          </a:stretch>
        </p:blipFill>
        <p:spPr bwMode="auto">
          <a:xfrm>
            <a:off x="6106723" y="3188566"/>
            <a:ext cx="353093" cy="481564"/>
          </a:xfrm>
          <a:prstGeom prst="rect">
            <a:avLst/>
          </a:prstGeom>
          <a:noFill/>
          <a:ln w="9525">
            <a:noFill/>
            <a:miter lim="800000"/>
            <a:headEnd/>
            <a:tailEnd/>
          </a:ln>
        </p:spPr>
      </p:pic>
      <p:sp>
        <p:nvSpPr>
          <p:cNvPr id="32" name="円柱 31"/>
          <p:cNvSpPr/>
          <p:nvPr/>
        </p:nvSpPr>
        <p:spPr>
          <a:xfrm>
            <a:off x="6305904" y="3514549"/>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33" name="Picture 8" descr="MCj04289690000[1]"/>
          <p:cNvPicPr>
            <a:picLocks noChangeAspect="1" noChangeArrowheads="1"/>
          </p:cNvPicPr>
          <p:nvPr/>
        </p:nvPicPr>
        <p:blipFill>
          <a:blip r:embed="rId3" cstate="print"/>
          <a:srcRect/>
          <a:stretch>
            <a:fillRect/>
          </a:stretch>
        </p:blipFill>
        <p:spPr bwMode="auto">
          <a:xfrm>
            <a:off x="6393423" y="3090772"/>
            <a:ext cx="353093" cy="481564"/>
          </a:xfrm>
          <a:prstGeom prst="rect">
            <a:avLst/>
          </a:prstGeom>
          <a:noFill/>
          <a:ln w="9525">
            <a:noFill/>
            <a:miter lim="800000"/>
            <a:headEnd/>
            <a:tailEnd/>
          </a:ln>
        </p:spPr>
      </p:pic>
      <p:sp>
        <p:nvSpPr>
          <p:cNvPr id="34" name="円柱 33"/>
          <p:cNvSpPr/>
          <p:nvPr/>
        </p:nvSpPr>
        <p:spPr>
          <a:xfrm>
            <a:off x="6592604" y="3416754"/>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35" name="Picture 8" descr="MCj04289690000[1]"/>
          <p:cNvPicPr>
            <a:picLocks noChangeAspect="1" noChangeArrowheads="1"/>
          </p:cNvPicPr>
          <p:nvPr/>
        </p:nvPicPr>
        <p:blipFill>
          <a:blip r:embed="rId3" cstate="print"/>
          <a:srcRect/>
          <a:stretch>
            <a:fillRect/>
          </a:stretch>
        </p:blipFill>
        <p:spPr bwMode="auto">
          <a:xfrm>
            <a:off x="6002792" y="3962248"/>
            <a:ext cx="353093" cy="481564"/>
          </a:xfrm>
          <a:prstGeom prst="rect">
            <a:avLst/>
          </a:prstGeom>
          <a:noFill/>
          <a:ln w="9525">
            <a:noFill/>
            <a:miter lim="800000"/>
            <a:headEnd/>
            <a:tailEnd/>
          </a:ln>
        </p:spPr>
      </p:pic>
      <p:sp>
        <p:nvSpPr>
          <p:cNvPr id="36" name="円柱 35"/>
          <p:cNvSpPr/>
          <p:nvPr/>
        </p:nvSpPr>
        <p:spPr>
          <a:xfrm>
            <a:off x="6201973" y="4288230"/>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37" name="Picture 8" descr="MCj04289690000[1]"/>
          <p:cNvPicPr>
            <a:picLocks noChangeAspect="1" noChangeArrowheads="1"/>
          </p:cNvPicPr>
          <p:nvPr/>
        </p:nvPicPr>
        <p:blipFill>
          <a:blip r:embed="rId3" cstate="print"/>
          <a:srcRect/>
          <a:stretch>
            <a:fillRect/>
          </a:stretch>
        </p:blipFill>
        <p:spPr bwMode="auto">
          <a:xfrm>
            <a:off x="6247241" y="4125239"/>
            <a:ext cx="353093" cy="481564"/>
          </a:xfrm>
          <a:prstGeom prst="rect">
            <a:avLst/>
          </a:prstGeom>
          <a:noFill/>
          <a:ln w="9525">
            <a:noFill/>
            <a:miter lim="800000"/>
            <a:headEnd/>
            <a:tailEnd/>
          </a:ln>
        </p:spPr>
      </p:pic>
      <p:sp>
        <p:nvSpPr>
          <p:cNvPr id="38" name="円柱 37"/>
          <p:cNvSpPr/>
          <p:nvPr/>
        </p:nvSpPr>
        <p:spPr>
          <a:xfrm>
            <a:off x="6446422" y="4451221"/>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39" name="Picture 8" descr="MCj04289690000[1]"/>
          <p:cNvPicPr>
            <a:picLocks noChangeAspect="1" noChangeArrowheads="1"/>
          </p:cNvPicPr>
          <p:nvPr/>
        </p:nvPicPr>
        <p:blipFill>
          <a:blip r:embed="rId3" cstate="print"/>
          <a:srcRect/>
          <a:stretch>
            <a:fillRect/>
          </a:stretch>
        </p:blipFill>
        <p:spPr bwMode="auto">
          <a:xfrm>
            <a:off x="6533941" y="4027444"/>
            <a:ext cx="353093" cy="481564"/>
          </a:xfrm>
          <a:prstGeom prst="rect">
            <a:avLst/>
          </a:prstGeom>
          <a:noFill/>
          <a:ln w="9525">
            <a:noFill/>
            <a:miter lim="800000"/>
            <a:headEnd/>
            <a:tailEnd/>
          </a:ln>
        </p:spPr>
      </p:pic>
      <p:sp>
        <p:nvSpPr>
          <p:cNvPr id="40" name="円柱 39"/>
          <p:cNvSpPr/>
          <p:nvPr/>
        </p:nvSpPr>
        <p:spPr>
          <a:xfrm>
            <a:off x="6733121" y="4353426"/>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41" name="Picture 8" descr="MCj04289690000[1]"/>
          <p:cNvPicPr>
            <a:picLocks noChangeAspect="1" noChangeArrowheads="1"/>
          </p:cNvPicPr>
          <p:nvPr/>
        </p:nvPicPr>
        <p:blipFill>
          <a:blip r:embed="rId3" cstate="print"/>
          <a:srcRect/>
          <a:stretch>
            <a:fillRect/>
          </a:stretch>
        </p:blipFill>
        <p:spPr bwMode="auto">
          <a:xfrm>
            <a:off x="6934102" y="3897052"/>
            <a:ext cx="353093" cy="481564"/>
          </a:xfrm>
          <a:prstGeom prst="rect">
            <a:avLst/>
          </a:prstGeom>
          <a:noFill/>
          <a:ln w="9525">
            <a:noFill/>
            <a:miter lim="800000"/>
            <a:headEnd/>
            <a:tailEnd/>
          </a:ln>
        </p:spPr>
      </p:pic>
      <p:sp>
        <p:nvSpPr>
          <p:cNvPr id="42" name="円柱 41"/>
          <p:cNvSpPr/>
          <p:nvPr/>
        </p:nvSpPr>
        <p:spPr>
          <a:xfrm>
            <a:off x="7133283" y="4223034"/>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43" name="Picture 8" descr="MCj04289690000[1]"/>
          <p:cNvPicPr>
            <a:picLocks noChangeAspect="1" noChangeArrowheads="1"/>
          </p:cNvPicPr>
          <p:nvPr/>
        </p:nvPicPr>
        <p:blipFill>
          <a:blip r:embed="rId3" cstate="print"/>
          <a:srcRect/>
          <a:stretch>
            <a:fillRect/>
          </a:stretch>
        </p:blipFill>
        <p:spPr bwMode="auto">
          <a:xfrm>
            <a:off x="7178551" y="4060043"/>
            <a:ext cx="353093" cy="481564"/>
          </a:xfrm>
          <a:prstGeom prst="rect">
            <a:avLst/>
          </a:prstGeom>
          <a:noFill/>
          <a:ln w="9525">
            <a:noFill/>
            <a:miter lim="800000"/>
            <a:headEnd/>
            <a:tailEnd/>
          </a:ln>
        </p:spPr>
      </p:pic>
      <p:sp>
        <p:nvSpPr>
          <p:cNvPr id="44" name="円柱 43"/>
          <p:cNvSpPr/>
          <p:nvPr/>
        </p:nvSpPr>
        <p:spPr>
          <a:xfrm>
            <a:off x="7377731" y="4386025"/>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45" name="Picture 8" descr="MCj04289690000[1]"/>
          <p:cNvPicPr>
            <a:picLocks noChangeAspect="1" noChangeArrowheads="1"/>
          </p:cNvPicPr>
          <p:nvPr/>
        </p:nvPicPr>
        <p:blipFill>
          <a:blip r:embed="rId3" cstate="print"/>
          <a:srcRect/>
          <a:stretch>
            <a:fillRect/>
          </a:stretch>
        </p:blipFill>
        <p:spPr bwMode="auto">
          <a:xfrm>
            <a:off x="7465251" y="3962248"/>
            <a:ext cx="353093" cy="481564"/>
          </a:xfrm>
          <a:prstGeom prst="rect">
            <a:avLst/>
          </a:prstGeom>
          <a:noFill/>
          <a:ln w="9525">
            <a:noFill/>
            <a:miter lim="800000"/>
            <a:headEnd/>
            <a:tailEnd/>
          </a:ln>
        </p:spPr>
      </p:pic>
      <p:sp>
        <p:nvSpPr>
          <p:cNvPr id="46" name="円柱 45"/>
          <p:cNvSpPr/>
          <p:nvPr/>
        </p:nvSpPr>
        <p:spPr>
          <a:xfrm>
            <a:off x="7664431" y="4288230"/>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47" name="Picture 8" descr="MCj04289690000[1]"/>
          <p:cNvPicPr>
            <a:picLocks noChangeAspect="1" noChangeArrowheads="1"/>
          </p:cNvPicPr>
          <p:nvPr/>
        </p:nvPicPr>
        <p:blipFill>
          <a:blip r:embed="rId3" cstate="print"/>
          <a:srcRect/>
          <a:stretch>
            <a:fillRect/>
          </a:stretch>
        </p:blipFill>
        <p:spPr bwMode="auto">
          <a:xfrm>
            <a:off x="7000496" y="3049498"/>
            <a:ext cx="353093" cy="481564"/>
          </a:xfrm>
          <a:prstGeom prst="rect">
            <a:avLst/>
          </a:prstGeom>
          <a:noFill/>
          <a:ln w="9525">
            <a:noFill/>
            <a:miter lim="800000"/>
            <a:headEnd/>
            <a:tailEnd/>
          </a:ln>
        </p:spPr>
      </p:pic>
      <p:sp>
        <p:nvSpPr>
          <p:cNvPr id="48" name="円柱 47"/>
          <p:cNvSpPr/>
          <p:nvPr/>
        </p:nvSpPr>
        <p:spPr>
          <a:xfrm>
            <a:off x="7199676" y="3375480"/>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49" name="Picture 8" descr="MCj04289690000[1]"/>
          <p:cNvPicPr>
            <a:picLocks noChangeAspect="1" noChangeArrowheads="1"/>
          </p:cNvPicPr>
          <p:nvPr/>
        </p:nvPicPr>
        <p:blipFill>
          <a:blip r:embed="rId3" cstate="print"/>
          <a:srcRect/>
          <a:stretch>
            <a:fillRect/>
          </a:stretch>
        </p:blipFill>
        <p:spPr bwMode="auto">
          <a:xfrm>
            <a:off x="7244944" y="3212489"/>
            <a:ext cx="353093" cy="481564"/>
          </a:xfrm>
          <a:prstGeom prst="rect">
            <a:avLst/>
          </a:prstGeom>
          <a:noFill/>
          <a:ln w="9525">
            <a:noFill/>
            <a:miter lim="800000"/>
            <a:headEnd/>
            <a:tailEnd/>
          </a:ln>
        </p:spPr>
      </p:pic>
      <p:sp>
        <p:nvSpPr>
          <p:cNvPr id="50" name="円柱 49"/>
          <p:cNvSpPr/>
          <p:nvPr/>
        </p:nvSpPr>
        <p:spPr>
          <a:xfrm>
            <a:off x="7444125" y="3538471"/>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51" name="Picture 8" descr="MCj04289690000[1]"/>
          <p:cNvPicPr>
            <a:picLocks noChangeAspect="1" noChangeArrowheads="1"/>
          </p:cNvPicPr>
          <p:nvPr/>
        </p:nvPicPr>
        <p:blipFill>
          <a:blip r:embed="rId3" cstate="print"/>
          <a:srcRect/>
          <a:stretch>
            <a:fillRect/>
          </a:stretch>
        </p:blipFill>
        <p:spPr bwMode="auto">
          <a:xfrm>
            <a:off x="7531644" y="3114694"/>
            <a:ext cx="353093" cy="481564"/>
          </a:xfrm>
          <a:prstGeom prst="rect">
            <a:avLst/>
          </a:prstGeom>
          <a:noFill/>
          <a:ln w="9525">
            <a:noFill/>
            <a:miter lim="800000"/>
            <a:headEnd/>
            <a:tailEnd/>
          </a:ln>
        </p:spPr>
      </p:pic>
      <p:sp>
        <p:nvSpPr>
          <p:cNvPr id="52" name="円柱 51"/>
          <p:cNvSpPr/>
          <p:nvPr/>
        </p:nvSpPr>
        <p:spPr>
          <a:xfrm>
            <a:off x="7730825" y="3440677"/>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53" name="Picture 8" descr="MCj04289690000[1]"/>
          <p:cNvPicPr>
            <a:picLocks noChangeAspect="1" noChangeArrowheads="1"/>
          </p:cNvPicPr>
          <p:nvPr/>
        </p:nvPicPr>
        <p:blipFill>
          <a:blip r:embed="rId3" cstate="print"/>
          <a:srcRect/>
          <a:stretch>
            <a:fillRect/>
          </a:stretch>
        </p:blipFill>
        <p:spPr bwMode="auto">
          <a:xfrm>
            <a:off x="978006" y="2984302"/>
            <a:ext cx="353093" cy="481564"/>
          </a:xfrm>
          <a:prstGeom prst="rect">
            <a:avLst/>
          </a:prstGeom>
          <a:noFill/>
          <a:ln w="9525">
            <a:noFill/>
            <a:miter lim="800000"/>
            <a:headEnd/>
            <a:tailEnd/>
          </a:ln>
        </p:spPr>
      </p:pic>
      <p:sp>
        <p:nvSpPr>
          <p:cNvPr id="54" name="円柱 53"/>
          <p:cNvSpPr/>
          <p:nvPr/>
        </p:nvSpPr>
        <p:spPr>
          <a:xfrm>
            <a:off x="1177186" y="3310284"/>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55" name="Picture 8" descr="MCj04289690000[1]"/>
          <p:cNvPicPr>
            <a:picLocks noChangeAspect="1" noChangeArrowheads="1"/>
          </p:cNvPicPr>
          <p:nvPr/>
        </p:nvPicPr>
        <p:blipFill>
          <a:blip r:embed="rId3" cstate="print"/>
          <a:srcRect/>
          <a:stretch>
            <a:fillRect/>
          </a:stretch>
        </p:blipFill>
        <p:spPr bwMode="auto">
          <a:xfrm>
            <a:off x="1575548" y="2984302"/>
            <a:ext cx="353093" cy="481564"/>
          </a:xfrm>
          <a:prstGeom prst="rect">
            <a:avLst/>
          </a:prstGeom>
          <a:noFill/>
          <a:ln w="9525">
            <a:noFill/>
            <a:miter lim="800000"/>
            <a:headEnd/>
            <a:tailEnd/>
          </a:ln>
        </p:spPr>
      </p:pic>
      <p:sp>
        <p:nvSpPr>
          <p:cNvPr id="56" name="円柱 55"/>
          <p:cNvSpPr/>
          <p:nvPr/>
        </p:nvSpPr>
        <p:spPr>
          <a:xfrm>
            <a:off x="1774729" y="3310284"/>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sp>
        <p:nvSpPr>
          <p:cNvPr id="57" name="正方形/長方形 56"/>
          <p:cNvSpPr/>
          <p:nvPr/>
        </p:nvSpPr>
        <p:spPr>
          <a:xfrm>
            <a:off x="778825" y="2853909"/>
            <a:ext cx="1460659" cy="782357"/>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cs typeface="Times New Roman" pitchFamily="18" charset="0"/>
            </a:endParaRPr>
          </a:p>
        </p:txBody>
      </p:sp>
      <p:cxnSp>
        <p:nvCxnSpPr>
          <p:cNvPr id="58" name="直線矢印コネクタ 57"/>
          <p:cNvCxnSpPr/>
          <p:nvPr/>
        </p:nvCxnSpPr>
        <p:spPr>
          <a:xfrm flipH="1">
            <a:off x="4762440" y="3245087"/>
            <a:ext cx="92951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762440" y="4353426"/>
            <a:ext cx="92951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0" name="角丸四角形 59"/>
          <p:cNvSpPr/>
          <p:nvPr/>
        </p:nvSpPr>
        <p:spPr>
          <a:xfrm>
            <a:off x="446857" y="1941159"/>
            <a:ext cx="2190988" cy="3520607"/>
          </a:xfrm>
          <a:prstGeom prst="roundRect">
            <a:avLst>
              <a:gd name="adj" fmla="val 9798"/>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pic>
        <p:nvPicPr>
          <p:cNvPr id="61" name="Picture 8" descr="MCj04289690000[1]"/>
          <p:cNvPicPr>
            <a:picLocks noChangeAspect="1" noChangeArrowheads="1"/>
          </p:cNvPicPr>
          <p:nvPr/>
        </p:nvPicPr>
        <p:blipFill>
          <a:blip r:embed="rId3" cstate="print"/>
          <a:srcRect/>
          <a:stretch>
            <a:fillRect/>
          </a:stretch>
        </p:blipFill>
        <p:spPr bwMode="auto">
          <a:xfrm>
            <a:off x="978006" y="4157837"/>
            <a:ext cx="353093" cy="481564"/>
          </a:xfrm>
          <a:prstGeom prst="rect">
            <a:avLst/>
          </a:prstGeom>
          <a:noFill/>
          <a:ln w="9525">
            <a:noFill/>
            <a:miter lim="800000"/>
            <a:headEnd/>
            <a:tailEnd/>
          </a:ln>
        </p:spPr>
      </p:pic>
      <p:sp>
        <p:nvSpPr>
          <p:cNvPr id="62" name="円柱 61"/>
          <p:cNvSpPr/>
          <p:nvPr/>
        </p:nvSpPr>
        <p:spPr>
          <a:xfrm>
            <a:off x="1177186" y="4483819"/>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63" name="Picture 8" descr="MCj04289690000[1]"/>
          <p:cNvPicPr>
            <a:picLocks noChangeAspect="1" noChangeArrowheads="1"/>
          </p:cNvPicPr>
          <p:nvPr/>
        </p:nvPicPr>
        <p:blipFill>
          <a:blip r:embed="rId3" cstate="print"/>
          <a:srcRect/>
          <a:stretch>
            <a:fillRect/>
          </a:stretch>
        </p:blipFill>
        <p:spPr bwMode="auto">
          <a:xfrm>
            <a:off x="1575548" y="4157837"/>
            <a:ext cx="353093" cy="481564"/>
          </a:xfrm>
          <a:prstGeom prst="rect">
            <a:avLst/>
          </a:prstGeom>
          <a:noFill/>
          <a:ln w="9525">
            <a:noFill/>
            <a:miter lim="800000"/>
            <a:headEnd/>
            <a:tailEnd/>
          </a:ln>
        </p:spPr>
      </p:pic>
      <p:sp>
        <p:nvSpPr>
          <p:cNvPr id="64" name="円柱 63"/>
          <p:cNvSpPr/>
          <p:nvPr/>
        </p:nvSpPr>
        <p:spPr>
          <a:xfrm>
            <a:off x="1774729" y="4483819"/>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sp>
        <p:nvSpPr>
          <p:cNvPr id="65" name="正方形/長方形 64"/>
          <p:cNvSpPr/>
          <p:nvPr/>
        </p:nvSpPr>
        <p:spPr>
          <a:xfrm>
            <a:off x="778825" y="4027444"/>
            <a:ext cx="1460659" cy="782357"/>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cs typeface="Times New Roman" pitchFamily="18" charset="0"/>
            </a:endParaRPr>
          </a:p>
        </p:txBody>
      </p:sp>
      <p:sp>
        <p:nvSpPr>
          <p:cNvPr id="66" name="テキスト ボックス 65"/>
          <p:cNvSpPr txBox="1"/>
          <p:nvPr/>
        </p:nvSpPr>
        <p:spPr>
          <a:xfrm>
            <a:off x="4961620" y="3981701"/>
            <a:ext cx="597542" cy="306529"/>
          </a:xfrm>
          <a:prstGeom prst="rect">
            <a:avLst/>
          </a:prstGeom>
          <a:solidFill>
            <a:schemeClr val="bg1"/>
          </a:solidFill>
        </p:spPr>
        <p:txBody>
          <a:bodyPr wrap="square" rtlCol="0">
            <a:spAutoFit/>
          </a:bodyPr>
          <a:lstStyle/>
          <a:p>
            <a:r>
              <a:rPr kumimoji="1" lang="ja-JP" altLang="en-US" sz="1400" dirty="0" smtClean="0">
                <a:latin typeface="+mn-ea"/>
                <a:ea typeface="+mn-ea"/>
                <a:cs typeface="Times New Roman" pitchFamily="18" charset="0"/>
              </a:rPr>
              <a:t>返却</a:t>
            </a:r>
            <a:endParaRPr kumimoji="1" lang="ja-JP" altLang="en-US" sz="1400" dirty="0">
              <a:latin typeface="+mn-ea"/>
              <a:ea typeface="+mn-ea"/>
              <a:cs typeface="Times New Roman" pitchFamily="18" charset="0"/>
            </a:endParaRPr>
          </a:p>
        </p:txBody>
      </p:sp>
      <p:sp>
        <p:nvSpPr>
          <p:cNvPr id="67" name="テキスト ボックス 66"/>
          <p:cNvSpPr txBox="1"/>
          <p:nvPr/>
        </p:nvSpPr>
        <p:spPr>
          <a:xfrm>
            <a:off x="579644" y="1484784"/>
            <a:ext cx="1845377" cy="461665"/>
          </a:xfrm>
          <a:prstGeom prst="rect">
            <a:avLst/>
          </a:prstGeom>
          <a:noFill/>
        </p:spPr>
        <p:txBody>
          <a:bodyPr wrap="none" rtlCol="0">
            <a:spAutoFit/>
          </a:bodyPr>
          <a:lstStyle/>
          <a:p>
            <a:r>
              <a:rPr kumimoji="1" lang="ja-JP" altLang="en-US" sz="2400" dirty="0" smtClean="0">
                <a:solidFill>
                  <a:schemeClr val="tx2">
                    <a:lumMod val="50000"/>
                  </a:schemeClr>
                </a:solidFill>
                <a:latin typeface="+mn-ea"/>
                <a:ea typeface="+mn-ea"/>
              </a:rPr>
              <a:t>既存クラスタ</a:t>
            </a:r>
            <a:endParaRPr kumimoji="1" lang="ja-JP" altLang="en-US" sz="2400" dirty="0">
              <a:solidFill>
                <a:schemeClr val="tx2">
                  <a:lumMod val="50000"/>
                </a:schemeClr>
              </a:solidFill>
              <a:latin typeface="+mn-ea"/>
              <a:ea typeface="+mn-ea"/>
            </a:endParaRPr>
          </a:p>
        </p:txBody>
      </p:sp>
      <p:cxnSp>
        <p:nvCxnSpPr>
          <p:cNvPr id="68" name="直線コネクタ 67"/>
          <p:cNvCxnSpPr>
            <a:stCxn id="57" idx="3"/>
            <a:endCxn id="24" idx="1"/>
          </p:cNvCxnSpPr>
          <p:nvPr/>
        </p:nvCxnSpPr>
        <p:spPr>
          <a:xfrm>
            <a:off x="2239484" y="3245087"/>
            <a:ext cx="99590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2239484" y="4418623"/>
            <a:ext cx="995904"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5692877" y="4744605"/>
            <a:ext cx="2529860" cy="461665"/>
          </a:xfrm>
          <a:prstGeom prst="rect">
            <a:avLst/>
          </a:prstGeom>
          <a:noFill/>
        </p:spPr>
        <p:txBody>
          <a:bodyPr wrap="none" rtlCol="0">
            <a:spAutoFit/>
          </a:bodyPr>
          <a:lstStyle/>
          <a:p>
            <a:r>
              <a:rPr kumimoji="1" lang="ja-JP" altLang="en-US" sz="2400" dirty="0" smtClean="0">
                <a:solidFill>
                  <a:schemeClr val="accent1">
                    <a:lumMod val="75000"/>
                  </a:schemeClr>
                </a:solidFill>
                <a:latin typeface="+mn-ea"/>
                <a:ea typeface="+mn-ea"/>
              </a:rPr>
              <a:t>物理マシンプール</a:t>
            </a:r>
            <a:endParaRPr kumimoji="1" lang="ja-JP" altLang="en-US" sz="2400" dirty="0">
              <a:solidFill>
                <a:schemeClr val="accent1">
                  <a:lumMod val="75000"/>
                </a:schemeClr>
              </a:solidFill>
              <a:latin typeface="+mn-ea"/>
              <a:ea typeface="+mn-ea"/>
            </a:endParaRPr>
          </a:p>
        </p:txBody>
      </p:sp>
      <p:sp>
        <p:nvSpPr>
          <p:cNvPr id="71" name="左右矢印 70"/>
          <p:cNvSpPr/>
          <p:nvPr/>
        </p:nvSpPr>
        <p:spPr>
          <a:xfrm>
            <a:off x="2969813" y="2136748"/>
            <a:ext cx="2058201" cy="782357"/>
          </a:xfrm>
          <a:prstGeom prst="lef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latin typeface="+mn-ea"/>
              </a:rPr>
              <a:t>グニー </a:t>
            </a:r>
            <a:r>
              <a:rPr kumimoji="1" lang="en-US" altLang="ja-JP" sz="1200" dirty="0" smtClean="0">
                <a:latin typeface="+mn-ea"/>
              </a:rPr>
              <a:t>(</a:t>
            </a:r>
            <a:r>
              <a:rPr kumimoji="1" lang="en-US" altLang="ja-JP" sz="1200" dirty="0" err="1" smtClean="0">
                <a:latin typeface="+mn-ea"/>
              </a:rPr>
              <a:t>gunniii</a:t>
            </a:r>
            <a:r>
              <a:rPr kumimoji="1" lang="en-US" altLang="ja-JP" sz="1200" dirty="0" smtClean="0">
                <a:latin typeface="+mn-ea"/>
              </a:rPr>
              <a:t>)</a:t>
            </a:r>
          </a:p>
          <a:p>
            <a:pPr algn="ctr"/>
            <a:r>
              <a:rPr kumimoji="1" lang="ja-JP" altLang="en-US" sz="1200" dirty="0" err="1" smtClean="0">
                <a:latin typeface="+mn-ea"/>
              </a:rPr>
              <a:t>っと</a:t>
            </a:r>
            <a:r>
              <a:rPr kumimoji="1" lang="ja-JP" altLang="en-US" sz="1200" dirty="0" smtClean="0">
                <a:latin typeface="+mn-ea"/>
              </a:rPr>
              <a:t>伸縮</a:t>
            </a:r>
            <a:endParaRPr kumimoji="1" lang="ja-JP" altLang="en-US" sz="1200" dirty="0">
              <a:latin typeface="+mn-ea"/>
            </a:endParaRPr>
          </a:p>
        </p:txBody>
      </p:sp>
      <p:sp>
        <p:nvSpPr>
          <p:cNvPr id="72" name="テキスト ボックス 71"/>
          <p:cNvSpPr txBox="1"/>
          <p:nvPr/>
        </p:nvSpPr>
        <p:spPr>
          <a:xfrm>
            <a:off x="3500962" y="3488522"/>
            <a:ext cx="1195084" cy="473726"/>
          </a:xfrm>
          <a:prstGeom prst="rect">
            <a:avLst/>
          </a:prstGeom>
          <a:noFill/>
        </p:spPr>
        <p:txBody>
          <a:bodyPr wrap="square" rtlCol="0">
            <a:spAutoFit/>
          </a:bodyPr>
          <a:lstStyle/>
          <a:p>
            <a:r>
              <a:rPr lang="ja-JP" altLang="en-US" sz="1200" dirty="0" smtClean="0">
                <a:solidFill>
                  <a:schemeClr val="accent1">
                    <a:lumMod val="75000"/>
                  </a:schemeClr>
                </a:solidFill>
                <a:latin typeface="+mn-ea"/>
                <a:ea typeface="+mn-ea"/>
              </a:rPr>
              <a:t>クラウド内</a:t>
            </a:r>
            <a:endParaRPr lang="en-US" altLang="ja-JP" sz="1200" dirty="0" smtClean="0">
              <a:solidFill>
                <a:schemeClr val="accent1">
                  <a:lumMod val="75000"/>
                </a:schemeClr>
              </a:solidFill>
              <a:latin typeface="+mn-ea"/>
              <a:ea typeface="+mn-ea"/>
            </a:endParaRPr>
          </a:p>
          <a:p>
            <a:r>
              <a:rPr lang="ja-JP" altLang="en-US" sz="1200" dirty="0" smtClean="0">
                <a:solidFill>
                  <a:schemeClr val="accent1">
                    <a:lumMod val="75000"/>
                  </a:schemeClr>
                </a:solidFill>
                <a:latin typeface="+mn-ea"/>
                <a:ea typeface="+mn-ea"/>
              </a:rPr>
              <a:t>クラスタ</a:t>
            </a:r>
            <a:r>
              <a:rPr lang="en-US" altLang="ja-JP" sz="1200" dirty="0" smtClean="0">
                <a:solidFill>
                  <a:schemeClr val="accent1">
                    <a:lumMod val="75000"/>
                  </a:schemeClr>
                </a:solidFill>
                <a:latin typeface="+mn-ea"/>
                <a:ea typeface="+mn-ea"/>
              </a:rPr>
              <a:t>-A</a:t>
            </a:r>
            <a:endParaRPr kumimoji="1" lang="ja-JP" altLang="en-US" sz="1200" dirty="0">
              <a:solidFill>
                <a:schemeClr val="accent1">
                  <a:lumMod val="75000"/>
                </a:schemeClr>
              </a:solidFill>
              <a:latin typeface="+mn-ea"/>
              <a:ea typeface="+mn-ea"/>
            </a:endParaRPr>
          </a:p>
        </p:txBody>
      </p:sp>
      <p:sp>
        <p:nvSpPr>
          <p:cNvPr id="73" name="テキスト ボックス 72"/>
          <p:cNvSpPr txBox="1"/>
          <p:nvPr/>
        </p:nvSpPr>
        <p:spPr>
          <a:xfrm>
            <a:off x="3500962" y="4662057"/>
            <a:ext cx="1195084" cy="473726"/>
          </a:xfrm>
          <a:prstGeom prst="rect">
            <a:avLst/>
          </a:prstGeom>
          <a:noFill/>
        </p:spPr>
        <p:txBody>
          <a:bodyPr wrap="square" rtlCol="0">
            <a:spAutoFit/>
          </a:bodyPr>
          <a:lstStyle/>
          <a:p>
            <a:r>
              <a:rPr lang="ja-JP" altLang="en-US" sz="1200" dirty="0" smtClean="0">
                <a:solidFill>
                  <a:schemeClr val="accent1">
                    <a:lumMod val="75000"/>
                  </a:schemeClr>
                </a:solidFill>
                <a:latin typeface="+mn-ea"/>
                <a:ea typeface="+mn-ea"/>
              </a:rPr>
              <a:t>クラウド内</a:t>
            </a:r>
            <a:endParaRPr lang="en-US" altLang="ja-JP" sz="1200" dirty="0" smtClean="0">
              <a:solidFill>
                <a:schemeClr val="accent1">
                  <a:lumMod val="75000"/>
                </a:schemeClr>
              </a:solidFill>
              <a:latin typeface="+mn-ea"/>
              <a:ea typeface="+mn-ea"/>
            </a:endParaRPr>
          </a:p>
          <a:p>
            <a:r>
              <a:rPr lang="ja-JP" altLang="en-US" sz="1200" dirty="0" smtClean="0">
                <a:solidFill>
                  <a:schemeClr val="accent1">
                    <a:lumMod val="75000"/>
                  </a:schemeClr>
                </a:solidFill>
                <a:latin typeface="+mn-ea"/>
                <a:ea typeface="+mn-ea"/>
              </a:rPr>
              <a:t>クラスタ</a:t>
            </a:r>
            <a:r>
              <a:rPr lang="en-US" altLang="ja-JP" sz="1200" dirty="0" smtClean="0">
                <a:solidFill>
                  <a:schemeClr val="accent1">
                    <a:lumMod val="75000"/>
                  </a:schemeClr>
                </a:solidFill>
                <a:latin typeface="+mn-ea"/>
                <a:ea typeface="+mn-ea"/>
              </a:rPr>
              <a:t>-B</a:t>
            </a:r>
            <a:endParaRPr kumimoji="1" lang="ja-JP" altLang="en-US" sz="1200" dirty="0">
              <a:solidFill>
                <a:schemeClr val="accent1">
                  <a:lumMod val="75000"/>
                </a:schemeClr>
              </a:solidFill>
              <a:latin typeface="+mn-ea"/>
              <a:ea typeface="+mn-ea"/>
            </a:endParaRPr>
          </a:p>
        </p:txBody>
      </p:sp>
      <p:sp>
        <p:nvSpPr>
          <p:cNvPr id="74" name="テキスト ボックス 73"/>
          <p:cNvSpPr txBox="1"/>
          <p:nvPr/>
        </p:nvSpPr>
        <p:spPr>
          <a:xfrm>
            <a:off x="778825" y="3618389"/>
            <a:ext cx="1394265" cy="278663"/>
          </a:xfrm>
          <a:prstGeom prst="rect">
            <a:avLst/>
          </a:prstGeom>
          <a:noFill/>
        </p:spPr>
        <p:txBody>
          <a:bodyPr wrap="square" rtlCol="0">
            <a:spAutoFit/>
          </a:bodyPr>
          <a:lstStyle/>
          <a:p>
            <a:r>
              <a:rPr lang="ja-JP" altLang="en-US" sz="1200" dirty="0" smtClean="0">
                <a:solidFill>
                  <a:schemeClr val="accent1">
                    <a:lumMod val="75000"/>
                  </a:schemeClr>
                </a:solidFill>
                <a:latin typeface="+mn-ea"/>
                <a:ea typeface="+mn-ea"/>
              </a:rPr>
              <a:t>既存クラスタ</a:t>
            </a:r>
            <a:r>
              <a:rPr lang="en-US" altLang="ja-JP" sz="1200" dirty="0" smtClean="0">
                <a:solidFill>
                  <a:schemeClr val="accent1">
                    <a:lumMod val="75000"/>
                  </a:schemeClr>
                </a:solidFill>
                <a:latin typeface="+mn-ea"/>
                <a:ea typeface="+mn-ea"/>
              </a:rPr>
              <a:t>-A</a:t>
            </a:r>
            <a:endParaRPr kumimoji="1" lang="ja-JP" altLang="en-US" sz="1200" dirty="0">
              <a:solidFill>
                <a:schemeClr val="accent1">
                  <a:lumMod val="75000"/>
                </a:schemeClr>
              </a:solidFill>
              <a:latin typeface="+mn-ea"/>
              <a:ea typeface="+mn-ea"/>
            </a:endParaRPr>
          </a:p>
        </p:txBody>
      </p:sp>
      <p:sp>
        <p:nvSpPr>
          <p:cNvPr id="75" name="テキスト ボックス 74"/>
          <p:cNvSpPr txBox="1"/>
          <p:nvPr/>
        </p:nvSpPr>
        <p:spPr>
          <a:xfrm>
            <a:off x="845218" y="4809801"/>
            <a:ext cx="1394265" cy="278663"/>
          </a:xfrm>
          <a:prstGeom prst="rect">
            <a:avLst/>
          </a:prstGeom>
          <a:noFill/>
        </p:spPr>
        <p:txBody>
          <a:bodyPr wrap="square" rtlCol="0">
            <a:spAutoFit/>
          </a:bodyPr>
          <a:lstStyle/>
          <a:p>
            <a:r>
              <a:rPr lang="ja-JP" altLang="en-US" sz="1200" dirty="0" smtClean="0">
                <a:solidFill>
                  <a:schemeClr val="accent1">
                    <a:lumMod val="75000"/>
                  </a:schemeClr>
                </a:solidFill>
                <a:latin typeface="+mn-ea"/>
                <a:ea typeface="+mn-ea"/>
              </a:rPr>
              <a:t>既存クラスタ</a:t>
            </a:r>
            <a:r>
              <a:rPr lang="en-US" altLang="ja-JP" sz="1200" dirty="0" smtClean="0">
                <a:solidFill>
                  <a:schemeClr val="accent1">
                    <a:lumMod val="75000"/>
                  </a:schemeClr>
                </a:solidFill>
                <a:latin typeface="+mn-ea"/>
                <a:ea typeface="+mn-ea"/>
              </a:rPr>
              <a:t>-B</a:t>
            </a:r>
            <a:endParaRPr kumimoji="1" lang="ja-JP" altLang="en-US" sz="1200" dirty="0">
              <a:solidFill>
                <a:schemeClr val="accent1">
                  <a:lumMod val="75000"/>
                </a:schemeClr>
              </a:solidFill>
              <a:latin typeface="+mn-ea"/>
              <a:ea typeface="+mn-ea"/>
            </a:endParaRPr>
          </a:p>
        </p:txBody>
      </p:sp>
      <p:sp>
        <p:nvSpPr>
          <p:cNvPr id="76" name="角丸四角形吹き出し 75"/>
          <p:cNvSpPr/>
          <p:nvPr/>
        </p:nvSpPr>
        <p:spPr>
          <a:xfrm>
            <a:off x="4164896" y="5331373"/>
            <a:ext cx="2945751" cy="764627"/>
          </a:xfrm>
          <a:prstGeom prst="wedgeRoundRectCallout">
            <a:avLst>
              <a:gd name="adj1" fmla="val -27998"/>
              <a:gd name="adj2" fmla="val -122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latin typeface="+mn-ea"/>
              </a:rPr>
              <a:t>あたかも仮想マシンのごとく</a:t>
            </a:r>
            <a:r>
              <a:rPr kumimoji="1" lang="en-US" altLang="ja-JP" sz="1600" dirty="0" smtClean="0">
                <a:latin typeface="+mn-ea"/>
              </a:rPr>
              <a:t>GUI/CLI</a:t>
            </a:r>
            <a:r>
              <a:rPr kumimoji="1" lang="ja-JP" altLang="en-US" sz="1600" dirty="0" smtClean="0">
                <a:latin typeface="+mn-ea"/>
              </a:rPr>
              <a:t>でクラスタ構築</a:t>
            </a:r>
            <a:endParaRPr kumimoji="1" lang="ja-JP" altLang="en-US" sz="1600" dirty="0">
              <a:latin typeface="+mn-ea"/>
            </a:endParaRPr>
          </a:p>
        </p:txBody>
      </p:sp>
      <p:sp>
        <p:nvSpPr>
          <p:cNvPr id="77" name="角丸四角形吹き出し 76"/>
          <p:cNvSpPr/>
          <p:nvPr/>
        </p:nvSpPr>
        <p:spPr>
          <a:xfrm>
            <a:off x="611560" y="5331373"/>
            <a:ext cx="2889401" cy="764627"/>
          </a:xfrm>
          <a:prstGeom prst="wedgeRoundRectCallout">
            <a:avLst>
              <a:gd name="adj1" fmla="val 9421"/>
              <a:gd name="adj2" fmla="val -1348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latin typeface="+mn-ea"/>
              </a:rPr>
              <a:t>あたかもプロジェクトセグメントにクラスタが追加されたごとく</a:t>
            </a:r>
            <a:endParaRPr kumimoji="1" lang="ja-JP" altLang="en-US" sz="1600" dirty="0">
              <a:latin typeface="+mn-ea"/>
            </a:endParaRPr>
          </a:p>
        </p:txBody>
      </p:sp>
      <p:sp>
        <p:nvSpPr>
          <p:cNvPr id="81" name="四角形吹き出し 80"/>
          <p:cNvSpPr/>
          <p:nvPr/>
        </p:nvSpPr>
        <p:spPr>
          <a:xfrm>
            <a:off x="778825" y="2071552"/>
            <a:ext cx="2124595" cy="717161"/>
          </a:xfrm>
          <a:prstGeom prst="wedgeRectCallout">
            <a:avLst>
              <a:gd name="adj1" fmla="val 44857"/>
              <a:gd name="adj2" fmla="val 11329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bg1"/>
                </a:solidFill>
                <a:latin typeface="+mn-ea"/>
              </a:rPr>
              <a:t>既存クラスタの</a:t>
            </a:r>
            <a:r>
              <a:rPr lang="en-US" altLang="ja-JP" sz="1200" dirty="0" smtClean="0">
                <a:solidFill>
                  <a:schemeClr val="bg1"/>
                </a:solidFill>
                <a:latin typeface="+mn-ea"/>
              </a:rPr>
              <a:t>VLAN_ID</a:t>
            </a:r>
            <a:r>
              <a:rPr lang="ja-JP" altLang="en-US" sz="1200" dirty="0" smtClean="0">
                <a:solidFill>
                  <a:schemeClr val="bg1"/>
                </a:solidFill>
                <a:latin typeface="+mn-ea"/>
              </a:rPr>
              <a:t>とクラウド内クラスタ</a:t>
            </a:r>
            <a:r>
              <a:rPr lang="en-US" altLang="ja-JP" sz="1200" dirty="0" smtClean="0">
                <a:solidFill>
                  <a:schemeClr val="bg1"/>
                </a:solidFill>
                <a:latin typeface="+mn-ea"/>
              </a:rPr>
              <a:t>ID</a:t>
            </a:r>
            <a:r>
              <a:rPr lang="ja-JP" altLang="en-US" sz="1200" dirty="0" smtClean="0">
                <a:solidFill>
                  <a:schemeClr val="bg1"/>
                </a:solidFill>
                <a:latin typeface="+mn-ea"/>
              </a:rPr>
              <a:t>をマッピング</a:t>
            </a:r>
            <a:endParaRPr lang="en-US" altLang="ja-JP" sz="1200" dirty="0" smtClean="0">
              <a:solidFill>
                <a:schemeClr val="bg1"/>
              </a:solidFill>
              <a:latin typeface="+mn-ea"/>
            </a:endParaRPr>
          </a:p>
        </p:txBody>
      </p:sp>
      <p:sp>
        <p:nvSpPr>
          <p:cNvPr id="82" name="円柱 81"/>
          <p:cNvSpPr/>
          <p:nvPr/>
        </p:nvSpPr>
        <p:spPr>
          <a:xfrm>
            <a:off x="5957524" y="2071552"/>
            <a:ext cx="1593446" cy="684562"/>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ja-JP" altLang="en-US" sz="1050" dirty="0" smtClean="0">
                <a:solidFill>
                  <a:schemeClr val="bg1"/>
                </a:solidFill>
                <a:latin typeface="+mn-ea"/>
              </a:rPr>
              <a:t>クラスタ共有</a:t>
            </a:r>
            <a:endParaRPr lang="en-US" altLang="ja-JP" sz="1050" dirty="0" smtClean="0">
              <a:solidFill>
                <a:schemeClr val="bg1"/>
              </a:solidFill>
              <a:latin typeface="+mn-ea"/>
            </a:endParaRPr>
          </a:p>
          <a:p>
            <a:pPr algn="ctr" fontAlgn="auto">
              <a:spcBef>
                <a:spcPts val="0"/>
              </a:spcBef>
              <a:spcAft>
                <a:spcPts val="0"/>
              </a:spcAft>
              <a:defRPr/>
            </a:pPr>
            <a:r>
              <a:rPr lang="en-US" altLang="ja-JP" sz="1050" dirty="0" smtClean="0">
                <a:solidFill>
                  <a:schemeClr val="bg1"/>
                </a:solidFill>
                <a:latin typeface="+mn-ea"/>
              </a:rPr>
              <a:t>Object Store Service</a:t>
            </a:r>
          </a:p>
          <a:p>
            <a:pPr algn="ctr" fontAlgn="auto">
              <a:spcBef>
                <a:spcPts val="0"/>
              </a:spcBef>
              <a:spcAft>
                <a:spcPts val="0"/>
              </a:spcAft>
              <a:defRPr/>
            </a:pPr>
            <a:r>
              <a:rPr lang="en-US" altLang="ja-JP" sz="1600" dirty="0" err="1" smtClean="0">
                <a:solidFill>
                  <a:schemeClr val="bg1"/>
                </a:solidFill>
                <a:latin typeface="+mn-ea"/>
              </a:rPr>
              <a:t>tinii</a:t>
            </a:r>
            <a:endParaRPr lang="ja-JP" altLang="en-US" sz="1600" dirty="0">
              <a:solidFill>
                <a:schemeClr val="bg1"/>
              </a:solidFill>
              <a:latin typeface="+mn-ea"/>
            </a:endParaRPr>
          </a:p>
        </p:txBody>
      </p:sp>
      <p:sp>
        <p:nvSpPr>
          <p:cNvPr id="4" name="タイトル 3"/>
          <p:cNvSpPr>
            <a:spLocks noGrp="1"/>
          </p:cNvSpPr>
          <p:nvPr>
            <p:ph type="title"/>
          </p:nvPr>
        </p:nvSpPr>
        <p:spPr/>
        <p:txBody>
          <a:bodyPr/>
          <a:lstStyle/>
          <a:p>
            <a:r>
              <a:rPr lang="ja-JP" altLang="ja-JP" dirty="0" smtClean="0"/>
              <a:t>研究クラウド</a:t>
            </a:r>
            <a:r>
              <a:rPr lang="en-US" altLang="ja-JP" dirty="0" smtClean="0"/>
              <a:t> - </a:t>
            </a:r>
            <a:r>
              <a:rPr lang="en-US" altLang="ja-JP" dirty="0" err="1" smtClean="0"/>
              <a:t>gunnii+tinii</a:t>
            </a:r>
            <a:endParaRPr lang="ja-JP" altLang="en-US" dirty="0"/>
          </a:p>
        </p:txBody>
      </p:sp>
      <p:sp>
        <p:nvSpPr>
          <p:cNvPr id="80" name="スライド番号プレースホルダ 2"/>
          <p:cNvSpPr>
            <a:spLocks noGrp="1"/>
          </p:cNvSpPr>
          <p:nvPr>
            <p:ph type="sldNum" sz="quarter" idx="10"/>
          </p:nvPr>
        </p:nvSpPr>
        <p:spPr/>
        <p:txBody>
          <a:bodyPr/>
          <a:lstStyle/>
          <a:p>
            <a:fld id="{2D49EB63-8A47-42A8-B1AF-7D6D75D2383C}" type="slidenum">
              <a:rPr lang="ja-JP" altLang="en-US" smtClean="0"/>
              <a:pPr/>
              <a:t>29</a:t>
            </a:fld>
            <a:endParaRPr lang="ja-JP"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自己紹介</a:t>
            </a:r>
            <a:endParaRPr lang="ja-JP" altLang="en-US" dirty="0"/>
          </a:p>
        </p:txBody>
      </p:sp>
      <p:sp>
        <p:nvSpPr>
          <p:cNvPr id="7" name="コンテンツ プレースホルダー 6"/>
          <p:cNvSpPr>
            <a:spLocks noGrp="1"/>
          </p:cNvSpPr>
          <p:nvPr>
            <p:ph idx="1"/>
          </p:nvPr>
        </p:nvSpPr>
        <p:spPr>
          <a:xfrm>
            <a:off x="482600" y="1481139"/>
            <a:ext cx="8229600" cy="3802062"/>
          </a:xfrm>
        </p:spPr>
        <p:txBody>
          <a:bodyPr/>
          <a:lstStyle/>
          <a:p>
            <a:pPr marL="0" indent="0">
              <a:buNone/>
            </a:pPr>
            <a:r>
              <a:rPr lang="ja-JP" altLang="en-US" dirty="0" smtClean="0">
                <a:latin typeface="HGP創英角ｺﾞｼｯｸUB" pitchFamily="50" charset="-128"/>
                <a:ea typeface="HGP創英角ｺﾞｼｯｸUB" pitchFamily="50" charset="-128"/>
              </a:rPr>
              <a:t>国立情報学研究所（</a:t>
            </a:r>
            <a:r>
              <a:rPr lang="en-US" altLang="ja-JP" dirty="0" smtClean="0">
                <a:latin typeface="HGP創英角ｺﾞｼｯｸUB" pitchFamily="50" charset="-128"/>
                <a:ea typeface="HGP創英角ｺﾞｼｯｸUB" pitchFamily="50" charset="-128"/>
              </a:rPr>
              <a:t>NII</a:t>
            </a:r>
            <a:r>
              <a:rPr lang="ja-JP" altLang="en-US" dirty="0" smtClean="0">
                <a:latin typeface="HGP創英角ｺﾞｼｯｸUB" pitchFamily="50" charset="-128"/>
                <a:ea typeface="HGP創英角ｺﾞｼｯｸUB" pitchFamily="50" charset="-128"/>
              </a:rPr>
              <a:t>）において，</a:t>
            </a:r>
            <a:endParaRPr lang="en-US" altLang="ja-JP" dirty="0" smtClean="0">
              <a:latin typeface="HGP創英角ｺﾞｼｯｸUB" pitchFamily="50" charset="-128"/>
              <a:ea typeface="HGP創英角ｺﾞｼｯｸUB" pitchFamily="50" charset="-128"/>
            </a:endParaRPr>
          </a:p>
          <a:p>
            <a:pPr marL="0" indent="0" algn="ctr">
              <a:buNone/>
            </a:pPr>
            <a:r>
              <a:rPr lang="ja-JP" altLang="en-US" dirty="0" smtClean="0">
                <a:latin typeface="HGP創英角ｺﾞｼｯｸUB" pitchFamily="50" charset="-128"/>
                <a:ea typeface="HGP創英角ｺﾞｼｯｸUB" pitchFamily="50" charset="-128"/>
              </a:rPr>
              <a:t>「教育クラウド」と「研究クラウド」の運用を担当</a:t>
            </a:r>
            <a:endParaRPr lang="en-US" altLang="ja-JP" dirty="0" smtClean="0">
              <a:latin typeface="HGP創英角ｺﾞｼｯｸUB" pitchFamily="50" charset="-128"/>
              <a:ea typeface="HGP創英角ｺﾞｼｯｸUB" pitchFamily="50" charset="-128"/>
            </a:endParaRPr>
          </a:p>
          <a:p>
            <a:pPr marL="0" indent="0" algn="ctr">
              <a:buNone/>
            </a:pPr>
            <a:endParaRPr lang="en-US" altLang="ja-JP" dirty="0" smtClean="0">
              <a:latin typeface="HGP創英角ｺﾞｼｯｸUB" pitchFamily="50" charset="-128"/>
              <a:ea typeface="HGP創英角ｺﾞｼｯｸUB" pitchFamily="50" charset="-128"/>
            </a:endParaRPr>
          </a:p>
          <a:p>
            <a:pPr marL="0" lvl="0" indent="0">
              <a:buNone/>
            </a:pPr>
            <a:r>
              <a:rPr lang="ja-JP" altLang="en-US" dirty="0" smtClean="0">
                <a:latin typeface="HGP創英角ｺﾞｼｯｸUB" pitchFamily="50" charset="-128"/>
                <a:ea typeface="HGP創英角ｺﾞｼｯｸUB" pitchFamily="50" charset="-128"/>
              </a:rPr>
              <a:t>本日の内容</a:t>
            </a:r>
            <a:endParaRPr lang="en-US" altLang="ja-JP" dirty="0" smtClean="0">
              <a:latin typeface="HGP創英角ｺﾞｼｯｸUB" pitchFamily="50" charset="-128"/>
              <a:ea typeface="HGP創英角ｺﾞｼｯｸUB" pitchFamily="50" charset="-128"/>
            </a:endParaRPr>
          </a:p>
          <a:p>
            <a:r>
              <a:rPr lang="ja-JP" altLang="en-US" dirty="0" smtClean="0">
                <a:latin typeface="HGP創英角ｺﾞｼｯｸUB" pitchFamily="50" charset="-128"/>
                <a:ea typeface="HGP創英角ｺﾞｼｯｸUB" pitchFamily="50" charset="-128"/>
              </a:rPr>
              <a:t>オープンクラウドを活用した</a:t>
            </a:r>
            <a:endParaRPr lang="en-US" altLang="ja-JP" dirty="0" smtClean="0">
              <a:latin typeface="HGP創英角ｺﾞｼｯｸUB" pitchFamily="50" charset="-128"/>
              <a:ea typeface="HGP創英角ｺﾞｼｯｸUB" pitchFamily="50" charset="-128"/>
            </a:endParaRPr>
          </a:p>
          <a:p>
            <a:pPr>
              <a:buNone/>
            </a:pPr>
            <a:r>
              <a:rPr lang="ja-JP" altLang="en-US" dirty="0" smtClean="0">
                <a:latin typeface="HGP創英角ｺﾞｼｯｸUB" pitchFamily="50" charset="-128"/>
                <a:ea typeface="HGP創英角ｺﾞｼｯｸUB" pitchFamily="50" charset="-128"/>
              </a:rPr>
              <a:t>　アカデミッククラウド構築事例として，</a:t>
            </a:r>
            <a:endParaRPr lang="en-US" altLang="ja-JP" dirty="0" smtClean="0">
              <a:latin typeface="HGP創英角ｺﾞｼｯｸUB" pitchFamily="50" charset="-128"/>
              <a:ea typeface="HGP創英角ｺﾞｼｯｸUB" pitchFamily="50" charset="-128"/>
            </a:endParaRPr>
          </a:p>
          <a:p>
            <a:pPr>
              <a:buNone/>
            </a:pPr>
            <a:r>
              <a:rPr lang="en-US" altLang="ja-JP" dirty="0" smtClean="0">
                <a:latin typeface="HGP創英角ｺﾞｼｯｸUB" pitchFamily="50" charset="-128"/>
                <a:ea typeface="HGP創英角ｺﾞｼｯｸUB" pitchFamily="50" charset="-128"/>
              </a:rPr>
              <a:t>  NII</a:t>
            </a:r>
            <a:r>
              <a:rPr lang="ja-JP" altLang="en-US" dirty="0" smtClean="0">
                <a:latin typeface="HGP創英角ｺﾞｼｯｸUB" pitchFamily="50" charset="-128"/>
                <a:ea typeface="HGP創英角ｺﾞｼｯｸUB" pitchFamily="50" charset="-128"/>
              </a:rPr>
              <a:t>の事例を紹介</a:t>
            </a:r>
            <a:endParaRPr lang="en-US" altLang="ja-JP" dirty="0" smtClean="0">
              <a:latin typeface="HGP創英角ｺﾞｼｯｸUB" pitchFamily="50" charset="-128"/>
              <a:ea typeface="HGP創英角ｺﾞｼｯｸUB" pitchFamily="50" charset="-128"/>
            </a:endParaRPr>
          </a:p>
        </p:txBody>
      </p:sp>
      <p:sp>
        <p:nvSpPr>
          <p:cNvPr id="4" name="スライド番号プレースホルダ 3"/>
          <p:cNvSpPr>
            <a:spLocks noGrp="1"/>
          </p:cNvSpPr>
          <p:nvPr>
            <p:ph type="sldNum" sz="quarter" idx="10"/>
          </p:nvPr>
        </p:nvSpPr>
        <p:spPr/>
        <p:txBody>
          <a:bodyPr/>
          <a:lstStyle/>
          <a:p>
            <a:fld id="{65F807F8-E604-4B8C-9F45-9E16D479E221}" type="slidenum">
              <a:rPr lang="ja-JP" altLang="en-US" smtClean="0"/>
              <a:pPr/>
              <a:t>3</a:t>
            </a:fld>
            <a:endParaRPr lang="ja-JP"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CERSERVER\yazawa\document\acloud\Clouds_accloud_20120621.emf"/>
          <p:cNvPicPr>
            <a:picLocks noChangeAspect="1" noChangeArrowheads="1"/>
          </p:cNvPicPr>
          <p:nvPr/>
        </p:nvPicPr>
        <p:blipFill>
          <a:blip r:embed="rId3" cstate="print"/>
          <a:srcRect/>
          <a:stretch>
            <a:fillRect/>
          </a:stretch>
        </p:blipFill>
        <p:spPr bwMode="auto">
          <a:xfrm>
            <a:off x="1547664" y="2132856"/>
            <a:ext cx="6824169" cy="4392488"/>
          </a:xfrm>
          <a:prstGeom prst="rect">
            <a:avLst/>
          </a:prstGeom>
          <a:noFill/>
        </p:spPr>
      </p:pic>
      <p:pic>
        <p:nvPicPr>
          <p:cNvPr id="5" name="Picture 3" descr="C:\Documents and Settings\test\My Documents\ecloud\Clouds_ecloud_20120621.emf"/>
          <p:cNvPicPr>
            <a:picLocks noChangeAspect="1" noChangeArrowheads="1"/>
          </p:cNvPicPr>
          <p:nvPr/>
        </p:nvPicPr>
        <p:blipFill>
          <a:blip r:embed="rId4" cstate="print"/>
          <a:srcRect/>
          <a:stretch>
            <a:fillRect/>
          </a:stretch>
        </p:blipFill>
        <p:spPr bwMode="auto">
          <a:xfrm>
            <a:off x="251520" y="980728"/>
            <a:ext cx="4464496" cy="2821522"/>
          </a:xfrm>
          <a:prstGeom prst="rect">
            <a:avLst/>
          </a:prstGeom>
          <a:noFill/>
        </p:spPr>
      </p:pic>
      <p:sp>
        <p:nvSpPr>
          <p:cNvPr id="6" name="正方形/長方形 5"/>
          <p:cNvSpPr/>
          <p:nvPr/>
        </p:nvSpPr>
        <p:spPr>
          <a:xfrm>
            <a:off x="3707904" y="980728"/>
            <a:ext cx="2376264" cy="576064"/>
          </a:xfrm>
          <a:prstGeom prst="rect">
            <a:avLst/>
          </a:prstGeom>
          <a:solidFill>
            <a:schemeClr val="accent6">
              <a:lumMod val="20000"/>
              <a:lumOff val="8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solidFill>
                  <a:schemeClr val="tx1"/>
                </a:solidFill>
                <a:latin typeface="+mn-ea"/>
              </a:rPr>
              <a:t>(1)</a:t>
            </a:r>
            <a:r>
              <a:rPr kumimoji="1" lang="ja-JP" altLang="en-US" sz="1400" dirty="0" smtClean="0">
                <a:solidFill>
                  <a:schemeClr val="tx1"/>
                </a:solidFill>
                <a:latin typeface="+mn-ea"/>
              </a:rPr>
              <a:t>仮想マシン単位ではなく，物理マシンを占有</a:t>
            </a:r>
            <a:endParaRPr kumimoji="1" lang="en-US" altLang="ja-JP" sz="1400" dirty="0" smtClean="0">
              <a:solidFill>
                <a:schemeClr val="tx1"/>
              </a:solidFill>
              <a:latin typeface="+mn-ea"/>
            </a:endParaRPr>
          </a:p>
        </p:txBody>
      </p:sp>
      <p:cxnSp>
        <p:nvCxnSpPr>
          <p:cNvPr id="7" name="直線矢印コネクタ 6"/>
          <p:cNvCxnSpPr>
            <a:stCxn id="6" idx="2"/>
          </p:cNvCxnSpPr>
          <p:nvPr/>
        </p:nvCxnSpPr>
        <p:spPr>
          <a:xfrm>
            <a:off x="4896036" y="1556792"/>
            <a:ext cx="108012" cy="1368152"/>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6372199" y="1124744"/>
            <a:ext cx="2232249" cy="576064"/>
          </a:xfrm>
          <a:prstGeom prst="rect">
            <a:avLst/>
          </a:prstGeom>
          <a:solidFill>
            <a:schemeClr val="accent6">
              <a:lumMod val="20000"/>
              <a:lumOff val="8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solidFill>
                  <a:schemeClr val="tx1"/>
                </a:solidFill>
                <a:latin typeface="+mn-ea"/>
              </a:rPr>
              <a:t>(2)</a:t>
            </a:r>
            <a:r>
              <a:rPr kumimoji="1" lang="ja-JP" altLang="en-US" sz="1400" dirty="0" smtClean="0">
                <a:solidFill>
                  <a:schemeClr val="tx1"/>
                </a:solidFill>
                <a:latin typeface="+mn-ea"/>
              </a:rPr>
              <a:t>研究グループ</a:t>
            </a:r>
            <a:r>
              <a:rPr kumimoji="1" lang="en-US" altLang="ja-JP" sz="1400" dirty="0" smtClean="0">
                <a:solidFill>
                  <a:schemeClr val="tx1"/>
                </a:solidFill>
                <a:latin typeface="+mn-ea"/>
              </a:rPr>
              <a:t>VLAN</a:t>
            </a:r>
            <a:r>
              <a:rPr kumimoji="1" lang="ja-JP" altLang="en-US" sz="1400" dirty="0" smtClean="0">
                <a:solidFill>
                  <a:schemeClr val="tx1"/>
                </a:solidFill>
                <a:latin typeface="+mn-ea"/>
              </a:rPr>
              <a:t>に</a:t>
            </a:r>
            <a:endParaRPr kumimoji="1" lang="en-US" altLang="ja-JP" sz="1400" dirty="0" smtClean="0">
              <a:solidFill>
                <a:schemeClr val="tx1"/>
              </a:solidFill>
              <a:latin typeface="+mn-ea"/>
            </a:endParaRPr>
          </a:p>
          <a:p>
            <a:pPr algn="ctr"/>
            <a:r>
              <a:rPr lang="ja-JP" altLang="en-US" sz="1400" dirty="0">
                <a:solidFill>
                  <a:schemeClr val="tx1"/>
                </a:solidFill>
                <a:latin typeface="+mn-ea"/>
              </a:rPr>
              <a:t>直接接続</a:t>
            </a:r>
            <a:endParaRPr kumimoji="1" lang="en-US" altLang="ja-JP" sz="1400" dirty="0" smtClean="0">
              <a:solidFill>
                <a:schemeClr val="tx1"/>
              </a:solidFill>
              <a:latin typeface="+mn-ea"/>
            </a:endParaRPr>
          </a:p>
        </p:txBody>
      </p:sp>
      <p:cxnSp>
        <p:nvCxnSpPr>
          <p:cNvPr id="9" name="直線矢印コネクタ 8"/>
          <p:cNvCxnSpPr>
            <a:stCxn id="8" idx="2"/>
          </p:cNvCxnSpPr>
          <p:nvPr/>
        </p:nvCxnSpPr>
        <p:spPr>
          <a:xfrm flipH="1">
            <a:off x="6516216" y="1700808"/>
            <a:ext cx="972108" cy="936104"/>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6156176" y="3068959"/>
            <a:ext cx="1080120" cy="305611"/>
          </a:xfrm>
          <a:prstGeom prst="rect">
            <a:avLst/>
          </a:prstGeom>
          <a:solidFill>
            <a:srgbClr val="FFFF0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mn-ea"/>
              </a:rPr>
              <a:t>研究グループ</a:t>
            </a:r>
            <a:r>
              <a:rPr kumimoji="1" lang="en-US" altLang="ja-JP" sz="800" dirty="0" smtClean="0">
                <a:solidFill>
                  <a:schemeClr val="tx1"/>
                </a:solidFill>
                <a:latin typeface="+mn-ea"/>
              </a:rPr>
              <a:t>A VLAN</a:t>
            </a:r>
          </a:p>
        </p:txBody>
      </p:sp>
      <p:sp>
        <p:nvSpPr>
          <p:cNvPr id="11" name="正方形/長方形 10"/>
          <p:cNvSpPr/>
          <p:nvPr/>
        </p:nvSpPr>
        <p:spPr>
          <a:xfrm>
            <a:off x="7524328" y="4581128"/>
            <a:ext cx="1152128" cy="288032"/>
          </a:xfrm>
          <a:prstGeom prst="rect">
            <a:avLst/>
          </a:prstGeom>
          <a:solidFill>
            <a:srgbClr val="92D05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mn-ea"/>
              </a:rPr>
              <a:t>研究グループ</a:t>
            </a:r>
            <a:r>
              <a:rPr lang="en-US" altLang="ja-JP" sz="800" dirty="0">
                <a:solidFill>
                  <a:schemeClr val="tx1"/>
                </a:solidFill>
                <a:latin typeface="+mn-ea"/>
              </a:rPr>
              <a:t>B</a:t>
            </a:r>
            <a:r>
              <a:rPr kumimoji="1" lang="en-US" altLang="ja-JP" sz="800" dirty="0" smtClean="0">
                <a:solidFill>
                  <a:schemeClr val="tx1"/>
                </a:solidFill>
                <a:latin typeface="+mn-ea"/>
              </a:rPr>
              <a:t> VLAN</a:t>
            </a:r>
          </a:p>
        </p:txBody>
      </p:sp>
      <p:sp>
        <p:nvSpPr>
          <p:cNvPr id="12" name="正方形/長方形 11"/>
          <p:cNvSpPr/>
          <p:nvPr/>
        </p:nvSpPr>
        <p:spPr>
          <a:xfrm>
            <a:off x="5580112" y="5805264"/>
            <a:ext cx="1224136" cy="216024"/>
          </a:xfrm>
          <a:prstGeom prst="rect">
            <a:avLst/>
          </a:prstGeom>
          <a:solidFill>
            <a:schemeClr val="tx2">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mn-ea"/>
              </a:rPr>
              <a:t>研究クラウド</a:t>
            </a:r>
            <a:r>
              <a:rPr lang="ja-JP" altLang="en-US" sz="800" dirty="0" smtClean="0">
                <a:solidFill>
                  <a:schemeClr val="tx1"/>
                </a:solidFill>
                <a:latin typeface="+mn-ea"/>
              </a:rPr>
              <a:t>共用</a:t>
            </a:r>
            <a:r>
              <a:rPr kumimoji="1" lang="en-US" altLang="ja-JP" sz="800" dirty="0" smtClean="0">
                <a:solidFill>
                  <a:schemeClr val="tx1"/>
                </a:solidFill>
                <a:latin typeface="+mn-ea"/>
              </a:rPr>
              <a:t> VLAN</a:t>
            </a:r>
          </a:p>
        </p:txBody>
      </p:sp>
      <p:sp>
        <p:nvSpPr>
          <p:cNvPr id="13" name="正方形/長方形 12"/>
          <p:cNvSpPr/>
          <p:nvPr/>
        </p:nvSpPr>
        <p:spPr>
          <a:xfrm>
            <a:off x="6300192" y="6093296"/>
            <a:ext cx="2592288" cy="648072"/>
          </a:xfrm>
          <a:prstGeom prst="rect">
            <a:avLst/>
          </a:prstGeom>
          <a:solidFill>
            <a:schemeClr val="accent5">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solidFill>
                  <a:schemeClr val="tx1"/>
                </a:solidFill>
                <a:latin typeface="+mn-ea"/>
              </a:rPr>
              <a:t>(4)</a:t>
            </a:r>
            <a:r>
              <a:rPr lang="en-US" altLang="ja-JP" sz="1400" dirty="0" smtClean="0">
                <a:solidFill>
                  <a:schemeClr val="tx1"/>
                </a:solidFill>
                <a:latin typeface="+mn-ea"/>
              </a:rPr>
              <a:t>Cluster Installer(</a:t>
            </a:r>
            <a:r>
              <a:rPr lang="en-US" altLang="ja-JP" sz="1400" dirty="0" err="1" smtClean="0">
                <a:solidFill>
                  <a:schemeClr val="tx1"/>
                </a:solidFill>
                <a:latin typeface="+mn-ea"/>
              </a:rPr>
              <a:t>d</a:t>
            </a:r>
            <a:r>
              <a:rPr kumimoji="1" lang="en-US" altLang="ja-JP" sz="1400" dirty="0" err="1" smtClean="0">
                <a:solidFill>
                  <a:schemeClr val="tx1"/>
                </a:solidFill>
                <a:latin typeface="+mn-ea"/>
              </a:rPr>
              <a:t>odai</a:t>
            </a:r>
            <a:r>
              <a:rPr kumimoji="1" lang="en-US" altLang="ja-JP" sz="1400" dirty="0" smtClean="0">
                <a:solidFill>
                  <a:schemeClr val="tx1"/>
                </a:solidFill>
                <a:latin typeface="+mn-ea"/>
              </a:rPr>
              <a:t>)</a:t>
            </a:r>
            <a:r>
              <a:rPr kumimoji="1" lang="ja-JP" altLang="en-US" sz="1400" dirty="0" smtClean="0">
                <a:solidFill>
                  <a:schemeClr val="tx1"/>
                </a:solidFill>
                <a:latin typeface="+mn-ea"/>
              </a:rPr>
              <a:t>により</a:t>
            </a:r>
            <a:endParaRPr kumimoji="1" lang="en-US" altLang="ja-JP" sz="1400" dirty="0" smtClean="0">
              <a:solidFill>
                <a:schemeClr val="tx1"/>
              </a:solidFill>
              <a:latin typeface="+mn-ea"/>
            </a:endParaRPr>
          </a:p>
          <a:p>
            <a:pPr algn="ctr"/>
            <a:r>
              <a:rPr lang="ja-JP" altLang="en-US" sz="1400" dirty="0" smtClean="0">
                <a:solidFill>
                  <a:schemeClr val="tx1"/>
                </a:solidFill>
                <a:latin typeface="+mn-ea"/>
              </a:rPr>
              <a:t>グループ内</a:t>
            </a:r>
            <a:r>
              <a:rPr lang="en-US" altLang="ja-JP" sz="1400" dirty="0" err="1" smtClean="0">
                <a:solidFill>
                  <a:schemeClr val="tx1"/>
                </a:solidFill>
                <a:latin typeface="+mn-ea"/>
              </a:rPr>
              <a:t>IaaS</a:t>
            </a:r>
            <a:r>
              <a:rPr lang="ja-JP" altLang="en-US" sz="1400" dirty="0" smtClean="0">
                <a:solidFill>
                  <a:schemeClr val="tx1"/>
                </a:solidFill>
                <a:latin typeface="+mn-ea"/>
              </a:rPr>
              <a:t>などの</a:t>
            </a:r>
            <a:endParaRPr lang="en-US" altLang="ja-JP" sz="1400" dirty="0" smtClean="0">
              <a:solidFill>
                <a:schemeClr val="tx1"/>
              </a:solidFill>
              <a:latin typeface="+mn-ea"/>
            </a:endParaRPr>
          </a:p>
          <a:p>
            <a:pPr algn="ctr"/>
            <a:r>
              <a:rPr lang="ja-JP" altLang="en-US" sz="1400" dirty="0" smtClean="0">
                <a:solidFill>
                  <a:schemeClr val="tx1"/>
                </a:solidFill>
                <a:latin typeface="+mn-ea"/>
              </a:rPr>
              <a:t>計算環境が構築が容易</a:t>
            </a:r>
            <a:endParaRPr kumimoji="1" lang="en-US" altLang="ja-JP" sz="1400" dirty="0" smtClean="0">
              <a:solidFill>
                <a:schemeClr val="tx1"/>
              </a:solidFill>
              <a:latin typeface="+mn-ea"/>
            </a:endParaRPr>
          </a:p>
        </p:txBody>
      </p:sp>
      <p:cxnSp>
        <p:nvCxnSpPr>
          <p:cNvPr id="14" name="直線矢印コネクタ 13"/>
          <p:cNvCxnSpPr>
            <a:stCxn id="13" idx="0"/>
          </p:cNvCxnSpPr>
          <p:nvPr/>
        </p:nvCxnSpPr>
        <p:spPr>
          <a:xfrm flipH="1" flipV="1">
            <a:off x="6300192" y="4653136"/>
            <a:ext cx="1296144" cy="1440160"/>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395536" y="4797152"/>
            <a:ext cx="3240360" cy="864096"/>
          </a:xfrm>
          <a:prstGeom prst="rect">
            <a:avLst/>
          </a:prstGeom>
          <a:solidFill>
            <a:schemeClr val="accent5">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smtClean="0">
                <a:solidFill>
                  <a:schemeClr val="tx1"/>
                </a:solidFill>
                <a:latin typeface="+mn-ea"/>
              </a:rPr>
              <a:t>(5)</a:t>
            </a:r>
            <a:r>
              <a:rPr kumimoji="1" lang="ja-JP" altLang="en-US" sz="1400" dirty="0" smtClean="0">
                <a:solidFill>
                  <a:schemeClr val="tx1"/>
                </a:solidFill>
                <a:latin typeface="+mn-ea"/>
              </a:rPr>
              <a:t>教育クラウドの拡張が可能</a:t>
            </a:r>
            <a:endParaRPr kumimoji="1" lang="en-US" altLang="ja-JP" sz="1400" dirty="0" smtClean="0">
              <a:solidFill>
                <a:schemeClr val="tx1"/>
              </a:solidFill>
              <a:latin typeface="+mn-ea"/>
            </a:endParaRPr>
          </a:p>
          <a:p>
            <a:r>
              <a:rPr kumimoji="1" lang="en-US" altLang="ja-JP" sz="2000" dirty="0" err="1" smtClean="0">
                <a:solidFill>
                  <a:schemeClr val="accent1">
                    <a:lumMod val="75000"/>
                  </a:schemeClr>
                </a:solidFill>
                <a:latin typeface="+mn-ea"/>
              </a:rPr>
              <a:t>edubase</a:t>
            </a:r>
            <a:r>
              <a:rPr kumimoji="1" lang="en-US" altLang="ja-JP" sz="2000" dirty="0" smtClean="0">
                <a:solidFill>
                  <a:schemeClr val="accent1">
                    <a:lumMod val="75000"/>
                  </a:schemeClr>
                </a:solidFill>
                <a:latin typeface="+mn-ea"/>
              </a:rPr>
              <a:t> Cloud #16., #17, …</a:t>
            </a:r>
          </a:p>
        </p:txBody>
      </p:sp>
      <p:cxnSp>
        <p:nvCxnSpPr>
          <p:cNvPr id="16" name="直線矢印コネクタ 15"/>
          <p:cNvCxnSpPr>
            <a:stCxn id="15" idx="0"/>
          </p:cNvCxnSpPr>
          <p:nvPr/>
        </p:nvCxnSpPr>
        <p:spPr>
          <a:xfrm flipV="1">
            <a:off x="2015716" y="4581128"/>
            <a:ext cx="900100" cy="216024"/>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9" name="角丸四角形 18"/>
          <p:cNvSpPr/>
          <p:nvPr/>
        </p:nvSpPr>
        <p:spPr>
          <a:xfrm>
            <a:off x="251520" y="6021288"/>
            <a:ext cx="216024" cy="21602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20" name="正方形/長方形 19"/>
          <p:cNvSpPr/>
          <p:nvPr/>
        </p:nvSpPr>
        <p:spPr>
          <a:xfrm>
            <a:off x="251520" y="5733256"/>
            <a:ext cx="216024" cy="2160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21" name="テキスト ボックス 20"/>
          <p:cNvSpPr txBox="1"/>
          <p:nvPr/>
        </p:nvSpPr>
        <p:spPr>
          <a:xfrm>
            <a:off x="482490" y="5733256"/>
            <a:ext cx="1899879" cy="276999"/>
          </a:xfrm>
          <a:prstGeom prst="rect">
            <a:avLst/>
          </a:prstGeom>
          <a:noFill/>
        </p:spPr>
        <p:txBody>
          <a:bodyPr wrap="none" rtlCol="0">
            <a:spAutoFit/>
          </a:bodyPr>
          <a:lstStyle/>
          <a:p>
            <a:r>
              <a:rPr lang="en-US" altLang="ja-JP" sz="1200" dirty="0" smtClean="0">
                <a:latin typeface="+mn-ea"/>
                <a:ea typeface="+mn-ea"/>
              </a:rPr>
              <a:t>Machine</a:t>
            </a:r>
            <a:r>
              <a:rPr kumimoji="1" lang="en-US" altLang="ja-JP" sz="1200" dirty="0" smtClean="0">
                <a:latin typeface="+mn-ea"/>
                <a:ea typeface="+mn-ea"/>
              </a:rPr>
              <a:t>(Physical/Virtual)</a:t>
            </a:r>
            <a:endParaRPr kumimoji="1" lang="ja-JP" altLang="en-US" sz="1200" dirty="0">
              <a:latin typeface="+mn-ea"/>
              <a:ea typeface="+mn-ea"/>
            </a:endParaRPr>
          </a:p>
        </p:txBody>
      </p:sp>
      <p:sp>
        <p:nvSpPr>
          <p:cNvPr id="22" name="テキスト ボックス 21"/>
          <p:cNvSpPr txBox="1"/>
          <p:nvPr/>
        </p:nvSpPr>
        <p:spPr>
          <a:xfrm>
            <a:off x="464417" y="6021288"/>
            <a:ext cx="1745991" cy="276999"/>
          </a:xfrm>
          <a:prstGeom prst="rect">
            <a:avLst/>
          </a:prstGeom>
          <a:noFill/>
        </p:spPr>
        <p:txBody>
          <a:bodyPr wrap="none" rtlCol="0">
            <a:spAutoFit/>
          </a:bodyPr>
          <a:lstStyle/>
          <a:p>
            <a:r>
              <a:rPr lang="en-US" altLang="ja-JP" sz="1200" dirty="0" smtClean="0">
                <a:latin typeface="+mn-ea"/>
                <a:ea typeface="+mn-ea"/>
              </a:rPr>
              <a:t>Software</a:t>
            </a:r>
            <a:r>
              <a:rPr kumimoji="1" lang="en-US" altLang="ja-JP" sz="1200" dirty="0" smtClean="0">
                <a:latin typeface="+mn-ea"/>
                <a:ea typeface="+mn-ea"/>
              </a:rPr>
              <a:t>(OS, Apps, …)</a:t>
            </a:r>
            <a:endParaRPr kumimoji="1" lang="ja-JP" altLang="en-US" sz="1200" dirty="0">
              <a:latin typeface="+mn-ea"/>
              <a:ea typeface="+mn-ea"/>
            </a:endParaRPr>
          </a:p>
        </p:txBody>
      </p:sp>
      <p:sp>
        <p:nvSpPr>
          <p:cNvPr id="24" name="タイトル 1"/>
          <p:cNvSpPr txBox="1">
            <a:spLocks/>
          </p:cNvSpPr>
          <p:nvPr/>
        </p:nvSpPr>
        <p:spPr>
          <a:xfrm>
            <a:off x="179512" y="0"/>
            <a:ext cx="8229600" cy="70609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endParaRPr kumimoji="1" lang="ja-JP" altLang="en-US" sz="44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30" name="正方形/長方形 29"/>
          <p:cNvSpPr/>
          <p:nvPr/>
        </p:nvSpPr>
        <p:spPr>
          <a:xfrm>
            <a:off x="395536" y="3789040"/>
            <a:ext cx="1224136" cy="432048"/>
          </a:xfrm>
          <a:prstGeom prst="rect">
            <a:avLst/>
          </a:prstGeom>
          <a:solidFill>
            <a:schemeClr val="accent5">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smtClean="0">
                <a:solidFill>
                  <a:schemeClr val="tx1"/>
                </a:solidFill>
                <a:latin typeface="+mn-ea"/>
              </a:rPr>
              <a:t>(6)</a:t>
            </a:r>
            <a:r>
              <a:rPr lang="ja-JP" altLang="en-US" sz="1400" dirty="0" smtClean="0">
                <a:solidFill>
                  <a:schemeClr val="tx1"/>
                </a:solidFill>
                <a:latin typeface="+mn-ea"/>
              </a:rPr>
              <a:t>学認連携</a:t>
            </a:r>
            <a:endParaRPr kumimoji="1" lang="en-US" altLang="ja-JP" sz="1400" dirty="0" smtClean="0">
              <a:solidFill>
                <a:schemeClr val="tx1"/>
              </a:solidFill>
              <a:latin typeface="+mn-ea"/>
            </a:endParaRPr>
          </a:p>
        </p:txBody>
      </p:sp>
      <p:sp>
        <p:nvSpPr>
          <p:cNvPr id="45" name="円柱 44"/>
          <p:cNvSpPr/>
          <p:nvPr/>
        </p:nvSpPr>
        <p:spPr>
          <a:xfrm>
            <a:off x="7524328" y="2787199"/>
            <a:ext cx="1368152" cy="77954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sz="1100" dirty="0" smtClean="0">
                <a:solidFill>
                  <a:schemeClr val="bg1"/>
                </a:solidFill>
                <a:latin typeface="+mn-ea"/>
              </a:rPr>
              <a:t>Object Store Service</a:t>
            </a:r>
          </a:p>
          <a:p>
            <a:pPr algn="ctr" fontAlgn="auto">
              <a:spcBef>
                <a:spcPts val="0"/>
              </a:spcBef>
              <a:spcAft>
                <a:spcPts val="0"/>
              </a:spcAft>
              <a:defRPr/>
            </a:pPr>
            <a:r>
              <a:rPr lang="en-US" altLang="ja-JP" dirty="0" err="1" smtClean="0">
                <a:solidFill>
                  <a:schemeClr val="bg1"/>
                </a:solidFill>
                <a:latin typeface="+mn-ea"/>
              </a:rPr>
              <a:t>tinii</a:t>
            </a:r>
            <a:endParaRPr lang="ja-JP" altLang="en-US" dirty="0">
              <a:solidFill>
                <a:schemeClr val="bg1"/>
              </a:solidFill>
              <a:latin typeface="+mn-ea"/>
            </a:endParaRPr>
          </a:p>
        </p:txBody>
      </p:sp>
      <p:sp>
        <p:nvSpPr>
          <p:cNvPr id="47" name="正方形/長方形 46"/>
          <p:cNvSpPr/>
          <p:nvPr/>
        </p:nvSpPr>
        <p:spPr>
          <a:xfrm>
            <a:off x="7596336" y="1916832"/>
            <a:ext cx="1512168" cy="648072"/>
          </a:xfrm>
          <a:prstGeom prst="rect">
            <a:avLst/>
          </a:prstGeom>
          <a:solidFill>
            <a:schemeClr val="accent5">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smtClean="0">
                <a:solidFill>
                  <a:schemeClr val="tx1"/>
                </a:solidFill>
              </a:rPr>
              <a:t>(3)</a:t>
            </a:r>
            <a:r>
              <a:rPr kumimoji="1" lang="ja-JP" altLang="en-US" sz="1400" b="1" dirty="0" smtClean="0">
                <a:solidFill>
                  <a:schemeClr val="tx1"/>
                </a:solidFill>
              </a:rPr>
              <a:t>クラスタ共有</a:t>
            </a:r>
            <a:r>
              <a:rPr lang="en-US" altLang="ja-JP" sz="1400" b="1" dirty="0" smtClean="0">
                <a:solidFill>
                  <a:schemeClr val="tx1"/>
                </a:solidFill>
              </a:rPr>
              <a:t> Object Store Service</a:t>
            </a:r>
          </a:p>
        </p:txBody>
      </p:sp>
      <p:cxnSp>
        <p:nvCxnSpPr>
          <p:cNvPr id="48" name="直線矢印コネクタ 47"/>
          <p:cNvCxnSpPr>
            <a:stCxn id="47" idx="2"/>
            <a:endCxn id="45" idx="1"/>
          </p:cNvCxnSpPr>
          <p:nvPr/>
        </p:nvCxnSpPr>
        <p:spPr>
          <a:xfrm flipH="1">
            <a:off x="8208404" y="2564904"/>
            <a:ext cx="144016" cy="222295"/>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pic>
        <p:nvPicPr>
          <p:cNvPr id="26" name="Picture 2"/>
          <p:cNvPicPr>
            <a:picLocks noChangeAspect="1" noChangeArrowheads="1"/>
          </p:cNvPicPr>
          <p:nvPr/>
        </p:nvPicPr>
        <p:blipFill>
          <a:blip r:embed="rId5" cstate="print"/>
          <a:srcRect/>
          <a:stretch>
            <a:fillRect/>
          </a:stretch>
        </p:blipFill>
        <p:spPr bwMode="auto">
          <a:xfrm>
            <a:off x="3203848" y="3140968"/>
            <a:ext cx="1296144" cy="806677"/>
          </a:xfrm>
          <a:prstGeom prst="rect">
            <a:avLst/>
          </a:prstGeom>
          <a:noFill/>
          <a:ln w="9525">
            <a:noFill/>
            <a:miter lim="800000"/>
            <a:headEnd/>
            <a:tailEnd/>
          </a:ln>
        </p:spPr>
      </p:pic>
      <p:pic>
        <p:nvPicPr>
          <p:cNvPr id="20482" name="Picture 2" descr="https://upki-portal.nii.ac.jp/docs/files/image/fed/logo2.png"/>
          <p:cNvPicPr>
            <a:picLocks noChangeAspect="1" noChangeArrowheads="1"/>
          </p:cNvPicPr>
          <p:nvPr/>
        </p:nvPicPr>
        <p:blipFill>
          <a:blip r:embed="rId6" cstate="print"/>
          <a:srcRect/>
          <a:stretch>
            <a:fillRect/>
          </a:stretch>
        </p:blipFill>
        <p:spPr bwMode="auto">
          <a:xfrm>
            <a:off x="3491880" y="2780928"/>
            <a:ext cx="720080" cy="685628"/>
          </a:xfrm>
          <a:prstGeom prst="rect">
            <a:avLst/>
          </a:prstGeom>
          <a:noFill/>
        </p:spPr>
      </p:pic>
      <p:cxnSp>
        <p:nvCxnSpPr>
          <p:cNvPr id="31" name="直線矢印コネクタ 30"/>
          <p:cNvCxnSpPr>
            <a:stCxn id="30" idx="3"/>
            <a:endCxn id="20482" idx="1"/>
          </p:cNvCxnSpPr>
          <p:nvPr/>
        </p:nvCxnSpPr>
        <p:spPr>
          <a:xfrm flipV="1">
            <a:off x="1619672" y="3123742"/>
            <a:ext cx="1872208" cy="881322"/>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lang="ja-JP" altLang="ja-JP" smtClean="0"/>
              <a:t>研究クラウドの特徴</a:t>
            </a:r>
            <a:endParaRPr lang="ja-JP" altLang="en-US" dirty="0"/>
          </a:p>
        </p:txBody>
      </p:sp>
      <p:sp>
        <p:nvSpPr>
          <p:cNvPr id="27" name="スライド番号プレースホルダ 2"/>
          <p:cNvSpPr>
            <a:spLocks noGrp="1"/>
          </p:cNvSpPr>
          <p:nvPr>
            <p:ph type="sldNum" sz="quarter" idx="10"/>
          </p:nvPr>
        </p:nvSpPr>
        <p:spPr/>
        <p:txBody>
          <a:bodyPr/>
          <a:lstStyle/>
          <a:p>
            <a:fld id="{2D49EB63-8A47-42A8-B1AF-7D6D75D2383C}" type="slidenum">
              <a:rPr lang="ja-JP" altLang="en-US" smtClean="0"/>
              <a:pPr/>
              <a:t>30</a:t>
            </a:fld>
            <a:endParaRPr lang="ja-JP"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研究クラウド利用例</a:t>
            </a:r>
            <a:endParaRPr lang="ja-JP" altLang="en-US" dirty="0"/>
          </a:p>
        </p:txBody>
      </p:sp>
      <p:sp>
        <p:nvSpPr>
          <p:cNvPr id="3" name="コンテンツ プレースホルダ 2"/>
          <p:cNvSpPr>
            <a:spLocks noGrp="1"/>
          </p:cNvSpPr>
          <p:nvPr>
            <p:ph idx="1"/>
          </p:nvPr>
        </p:nvSpPr>
        <p:spPr>
          <a:xfrm>
            <a:off x="500742" y="1072924"/>
            <a:ext cx="8643257" cy="5197247"/>
          </a:xfrm>
        </p:spPr>
        <p:txBody>
          <a:bodyPr/>
          <a:lstStyle/>
          <a:p>
            <a:r>
              <a:rPr lang="ja-JP" altLang="en-US" sz="2000" dirty="0" smtClean="0">
                <a:latin typeface="HGP創英角ｺﾞｼｯｸUB" pitchFamily="50" charset="-128"/>
                <a:ea typeface="HGP創英角ｺﾞｼｯｸUB" pitchFamily="50" charset="-128"/>
              </a:rPr>
              <a:t>ネットワークシミュレーションパラメータサーベイ</a:t>
            </a:r>
            <a:endParaRPr lang="en-US" altLang="ja-JP" sz="2000" dirty="0" smtClean="0">
              <a:latin typeface="HGP創英角ｺﾞｼｯｸUB" pitchFamily="50" charset="-128"/>
              <a:ea typeface="HGP創英角ｺﾞｼｯｸUB" pitchFamily="50" charset="-128"/>
            </a:endParaRPr>
          </a:p>
          <a:p>
            <a:r>
              <a:rPr lang="ja-JP" altLang="en-US" sz="2000" dirty="0" smtClean="0">
                <a:latin typeface="HGP創英角ｺﾞｼｯｸUB" pitchFamily="50" charset="-128"/>
                <a:ea typeface="HGP創英角ｺﾞｼｯｸUB" pitchFamily="50" charset="-128"/>
              </a:rPr>
              <a:t>インターネットトラヒックの解析</a:t>
            </a:r>
            <a:endParaRPr lang="en-US" altLang="ja-JP" sz="2000" dirty="0" smtClean="0">
              <a:latin typeface="HGP創英角ｺﾞｼｯｸUB" pitchFamily="50" charset="-128"/>
              <a:ea typeface="HGP創英角ｺﾞｼｯｸUB" pitchFamily="50" charset="-128"/>
            </a:endParaRPr>
          </a:p>
          <a:p>
            <a:r>
              <a:rPr lang="ja-JP" altLang="en-US" sz="2000" dirty="0" smtClean="0">
                <a:latin typeface="HGP創英角ｺﾞｼｯｸUB" pitchFamily="50" charset="-128"/>
                <a:ea typeface="HGP創英角ｺﾞｼｯｸUB" pitchFamily="50" charset="-128"/>
              </a:rPr>
              <a:t>量子情報シミュレーション</a:t>
            </a:r>
            <a:endParaRPr lang="en-US" altLang="ja-JP" sz="2000" dirty="0" smtClean="0">
              <a:latin typeface="HGP創英角ｺﾞｼｯｸUB" pitchFamily="50" charset="-128"/>
              <a:ea typeface="HGP創英角ｺﾞｼｯｸUB" pitchFamily="50" charset="-128"/>
            </a:endParaRPr>
          </a:p>
          <a:p>
            <a:r>
              <a:rPr lang="ja-JP" altLang="en-US" sz="2000" dirty="0" smtClean="0">
                <a:latin typeface="HGP創英角ｺﾞｼｯｸUB" pitchFamily="50" charset="-128"/>
                <a:ea typeface="HGP創英角ｺﾞｼｯｸUB" pitchFamily="50" charset="-128"/>
              </a:rPr>
              <a:t>物理系（レーザーネットワーク）のシミュレーション</a:t>
            </a:r>
            <a:endParaRPr lang="en-US" altLang="ja-JP" sz="2000" dirty="0" smtClean="0">
              <a:latin typeface="HGP創英角ｺﾞｼｯｸUB" pitchFamily="50" charset="-128"/>
              <a:ea typeface="HGP創英角ｺﾞｼｯｸUB" pitchFamily="50" charset="-128"/>
            </a:endParaRPr>
          </a:p>
          <a:p>
            <a:r>
              <a:rPr lang="ja-JP" altLang="en-US" sz="2000" dirty="0" smtClean="0">
                <a:latin typeface="HGP創英角ｺﾞｼｯｸUB" pitchFamily="50" charset="-128"/>
                <a:ea typeface="HGP創英角ｺﾞｼｯｸUB" pitchFamily="50" charset="-128"/>
              </a:rPr>
              <a:t>分散処理アルゴリズム開発</a:t>
            </a:r>
            <a:endParaRPr lang="en-US" altLang="ja-JP" sz="2000" dirty="0" smtClean="0">
              <a:latin typeface="HGP創英角ｺﾞｼｯｸUB" pitchFamily="50" charset="-128"/>
              <a:ea typeface="HGP創英角ｺﾞｼｯｸUB" pitchFamily="50" charset="-128"/>
            </a:endParaRPr>
          </a:p>
          <a:p>
            <a:r>
              <a:rPr lang="ja-JP" altLang="en-US" sz="2000" dirty="0" smtClean="0">
                <a:latin typeface="HGP創英角ｺﾞｼｯｸUB" pitchFamily="50" charset="-128"/>
                <a:ea typeface="HGP創英角ｺﾞｼｯｸUB" pitchFamily="50" charset="-128"/>
              </a:rPr>
              <a:t>動画像解析</a:t>
            </a:r>
            <a:endParaRPr lang="en-US" altLang="ja-JP" sz="2000" dirty="0" smtClean="0">
              <a:latin typeface="HGP創英角ｺﾞｼｯｸUB" pitchFamily="50" charset="-128"/>
              <a:ea typeface="HGP創英角ｺﾞｼｯｸUB" pitchFamily="50" charset="-128"/>
            </a:endParaRPr>
          </a:p>
          <a:p>
            <a:r>
              <a:rPr lang="ja-JP" altLang="en-US" sz="2000" dirty="0" smtClean="0">
                <a:latin typeface="HGP創英角ｺﾞｼｯｸUB" pitchFamily="50" charset="-128"/>
                <a:ea typeface="HGP創英角ｺﾞｼｯｸUB" pitchFamily="50" charset="-128"/>
              </a:rPr>
              <a:t>クラウド利用技術に関する研究開発</a:t>
            </a:r>
            <a:endParaRPr lang="en-US" altLang="ja-JP" sz="2000" dirty="0" smtClean="0">
              <a:latin typeface="HGP創英角ｺﾞｼｯｸUB" pitchFamily="50" charset="-128"/>
              <a:ea typeface="HGP創英角ｺﾞｼｯｸUB" pitchFamily="50" charset="-128"/>
            </a:endParaRPr>
          </a:p>
          <a:p>
            <a:r>
              <a:rPr lang="zh-CN" altLang="en-US" sz="2000" dirty="0" smtClean="0">
                <a:latin typeface="HGP創英角ｺﾞｼｯｸUB" pitchFamily="50" charset="-128"/>
                <a:ea typeface="HGP創英角ｺﾞｼｯｸUB" pitchFamily="50" charset="-128"/>
              </a:rPr>
              <a:t>実験社会心理学研究</a:t>
            </a:r>
            <a:r>
              <a:rPr lang="ja-JP" altLang="en-US" sz="2000" dirty="0" smtClean="0">
                <a:latin typeface="HGP創英角ｺﾞｼｯｸUB" pitchFamily="50" charset="-128"/>
                <a:ea typeface="HGP創英角ｺﾞｼｯｸUB" pitchFamily="50" charset="-128"/>
              </a:rPr>
              <a:t>用実験サーバ</a:t>
            </a:r>
            <a:endParaRPr lang="en-US" altLang="ja-JP" sz="2000" dirty="0" smtClean="0">
              <a:latin typeface="HGP創英角ｺﾞｼｯｸUB" pitchFamily="50" charset="-128"/>
              <a:ea typeface="HGP創英角ｺﾞｼｯｸUB" pitchFamily="50" charset="-128"/>
            </a:endParaRPr>
          </a:p>
          <a:p>
            <a:r>
              <a:rPr lang="ja-JP" altLang="en-US" sz="2000" dirty="0" smtClean="0">
                <a:latin typeface="HGP創英角ｺﾞｼｯｸUB" pitchFamily="50" charset="-128"/>
                <a:ea typeface="HGP創英角ｺﾞｼｯｸUB" pitchFamily="50" charset="-128"/>
              </a:rPr>
              <a:t>分散処理によるネットワークトラフィック分析</a:t>
            </a:r>
            <a:endParaRPr lang="en-US" altLang="ja-JP" sz="2000" dirty="0" smtClean="0">
              <a:latin typeface="HGP創英角ｺﾞｼｯｸUB" pitchFamily="50" charset="-128"/>
              <a:ea typeface="HGP創英角ｺﾞｼｯｸUB" pitchFamily="50" charset="-128"/>
            </a:endParaRPr>
          </a:p>
          <a:p>
            <a:r>
              <a:rPr lang="ja-JP" altLang="en-US" sz="2000" dirty="0" smtClean="0">
                <a:latin typeface="HGP創英角ｺﾞｼｯｸUB" pitchFamily="50" charset="-128"/>
                <a:ea typeface="HGP創英角ｺﾞｼｯｸUB" pitchFamily="50" charset="-128"/>
              </a:rPr>
              <a:t>分散ストレージ実験の１サイトとして参加</a:t>
            </a:r>
            <a:endParaRPr lang="en-US" altLang="ja-JP" sz="2000" dirty="0" smtClean="0">
              <a:latin typeface="HGP創英角ｺﾞｼｯｸUB" pitchFamily="50" charset="-128"/>
              <a:ea typeface="HGP創英角ｺﾞｼｯｸUB" pitchFamily="50" charset="-128"/>
            </a:endParaRPr>
          </a:p>
          <a:p>
            <a:r>
              <a:rPr lang="ja-JP" altLang="en-US" sz="2000" dirty="0" smtClean="0">
                <a:latin typeface="HGP創英角ｺﾞｼｯｸUB" pitchFamily="50" charset="-128"/>
                <a:ea typeface="HGP創英角ｺﾞｼｯｸUB" pitchFamily="50" charset="-128"/>
              </a:rPr>
              <a:t>分散オブジェクトストア実験</a:t>
            </a:r>
            <a:endParaRPr lang="en-US" altLang="ja-JP" sz="2000" dirty="0" smtClean="0">
              <a:latin typeface="HGP創英角ｺﾞｼｯｸUB" pitchFamily="50" charset="-128"/>
              <a:ea typeface="HGP創英角ｺﾞｼｯｸUB" pitchFamily="50" charset="-128"/>
            </a:endParaRPr>
          </a:p>
          <a:p>
            <a:r>
              <a:rPr lang="ja-JP" altLang="en-US" sz="2000" dirty="0" smtClean="0">
                <a:latin typeface="HGP創英角ｺﾞｼｯｸUB" pitchFamily="50" charset="-128"/>
                <a:ea typeface="HGP創英角ｺﾞｼｯｸUB" pitchFamily="50" charset="-128"/>
              </a:rPr>
              <a:t>自然言語処理</a:t>
            </a:r>
            <a:endParaRPr lang="en-US" altLang="ja-JP" sz="2000" dirty="0" smtClean="0">
              <a:latin typeface="HGP創英角ｺﾞｼｯｸUB" pitchFamily="50" charset="-128"/>
              <a:ea typeface="HGP創英角ｺﾞｼｯｸUB" pitchFamily="50" charset="-128"/>
            </a:endParaRPr>
          </a:p>
          <a:p>
            <a:r>
              <a:rPr lang="ja-JP" altLang="en-US" sz="2000" dirty="0" smtClean="0">
                <a:latin typeface="HGP創英角ｺﾞｼｯｸUB" pitchFamily="50" charset="-128"/>
                <a:ea typeface="HGP創英角ｺﾞｼｯｸUB" pitchFamily="50" charset="-128"/>
              </a:rPr>
              <a:t>クラウド基盤</a:t>
            </a:r>
            <a:r>
              <a:rPr lang="en-US" altLang="ja-JP" sz="2000" dirty="0" err="1" smtClean="0">
                <a:latin typeface="HGP創英角ｺﾞｼｯｸUB" pitchFamily="50" charset="-128"/>
                <a:ea typeface="HGP創英角ｺﾞｼｯｸUB" pitchFamily="50" charset="-128"/>
              </a:rPr>
              <a:t>IaaS</a:t>
            </a:r>
            <a:r>
              <a:rPr lang="ja-JP" altLang="en-US" sz="2000" dirty="0" smtClean="0">
                <a:latin typeface="HGP創英角ｺﾞｼｯｸUB" pitchFamily="50" charset="-128"/>
                <a:ea typeface="HGP創英角ｺﾞｼｯｸUB" pitchFamily="50" charset="-128"/>
              </a:rPr>
              <a:t>構築演習（教育）</a:t>
            </a:r>
            <a:endParaRPr lang="en-US" altLang="ja-JP" sz="2000" dirty="0" smtClean="0">
              <a:latin typeface="HGP創英角ｺﾞｼｯｸUB" pitchFamily="50" charset="-128"/>
              <a:ea typeface="HGP創英角ｺﾞｼｯｸUB" pitchFamily="50" charset="-128"/>
            </a:endParaRPr>
          </a:p>
          <a:p>
            <a:r>
              <a:rPr lang="ja-JP" altLang="en-US" sz="2000" dirty="0" smtClean="0">
                <a:latin typeface="HGP創英角ｺﾞｼｯｸUB" pitchFamily="50" charset="-128"/>
                <a:ea typeface="HGP創英角ｺﾞｼｯｸUB" pitchFamily="50" charset="-128"/>
              </a:rPr>
              <a:t>クラウド基盤提供 </a:t>
            </a:r>
            <a:r>
              <a:rPr lang="en-US" altLang="ja-JP" sz="2000" dirty="0" err="1" smtClean="0">
                <a:latin typeface="HGP創英角ｺﾞｼｯｸUB" pitchFamily="50" charset="-128"/>
                <a:ea typeface="HGP創英角ｺﾞｼｯｸUB" pitchFamily="50" charset="-128"/>
              </a:rPr>
              <a:t>edubase</a:t>
            </a:r>
            <a:r>
              <a:rPr lang="en-US" altLang="ja-JP" sz="2000" dirty="0" smtClean="0">
                <a:latin typeface="HGP創英角ｺﾞｼｯｸUB" pitchFamily="50" charset="-128"/>
                <a:ea typeface="HGP創英角ｺﾞｼｯｸUB" pitchFamily="50" charset="-128"/>
              </a:rPr>
              <a:t> Cloud #16, #17 </a:t>
            </a:r>
            <a:r>
              <a:rPr lang="ja-JP" altLang="en-US" sz="2000" dirty="0" smtClean="0">
                <a:latin typeface="HGP創英角ｺﾞｼｯｸUB" pitchFamily="50" charset="-128"/>
                <a:ea typeface="HGP創英角ｺﾞｼｯｸUB" pitchFamily="50" charset="-128"/>
              </a:rPr>
              <a:t>（教育）</a:t>
            </a:r>
            <a:endParaRPr lang="en-US" altLang="ja-JP" sz="2000" dirty="0" smtClean="0">
              <a:latin typeface="HGP創英角ｺﾞｼｯｸUB" pitchFamily="50" charset="-128"/>
              <a:ea typeface="HGP創英角ｺﾞｼｯｸUB" pitchFamily="50" charset="-128"/>
            </a:endParaRPr>
          </a:p>
          <a:p>
            <a:endParaRPr lang="ja-JP" altLang="en-US" sz="2000" dirty="0">
              <a:latin typeface="HGP創英角ｺﾞｼｯｸUB" pitchFamily="50" charset="-128"/>
              <a:ea typeface="HGP創英角ｺﾞｼｯｸUB" pitchFamily="50" charset="-128"/>
            </a:endParaRPr>
          </a:p>
        </p:txBody>
      </p:sp>
      <p:sp>
        <p:nvSpPr>
          <p:cNvPr id="4" name="スライド番号プレースホルダ 3"/>
          <p:cNvSpPr>
            <a:spLocks noGrp="1"/>
          </p:cNvSpPr>
          <p:nvPr>
            <p:ph type="sldNum" sz="quarter" idx="10"/>
          </p:nvPr>
        </p:nvSpPr>
        <p:spPr/>
        <p:txBody>
          <a:bodyPr/>
          <a:lstStyle/>
          <a:p>
            <a:fld id="{65F807F8-E604-4B8C-9F45-9E16D479E221}" type="slidenum">
              <a:rPr lang="ja-JP" altLang="en-US" smtClean="0"/>
              <a:pPr/>
              <a:t>31</a:t>
            </a:fld>
            <a:endParaRPr lang="ja-JP"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研究クラウドのアーキテクチャ</a:t>
            </a:r>
            <a:endParaRPr lang="ja-JP" altLang="en-US" dirty="0"/>
          </a:p>
        </p:txBody>
      </p:sp>
      <p:sp>
        <p:nvSpPr>
          <p:cNvPr id="74" name="スライド番号プレースホルダ 2"/>
          <p:cNvSpPr>
            <a:spLocks noGrp="1"/>
          </p:cNvSpPr>
          <p:nvPr>
            <p:ph type="sldNum" sz="quarter" idx="10"/>
          </p:nvPr>
        </p:nvSpPr>
        <p:spPr/>
        <p:txBody>
          <a:bodyPr/>
          <a:lstStyle/>
          <a:p>
            <a:fld id="{2D49EB63-8A47-42A8-B1AF-7D6D75D2383C}" type="slidenum">
              <a:rPr lang="ja-JP" altLang="en-US" smtClean="0"/>
              <a:pPr/>
              <a:t>32</a:t>
            </a:fld>
            <a:endParaRPr lang="ja-JP" altLang="en-US" dirty="0"/>
          </a:p>
        </p:txBody>
      </p:sp>
      <p:sp>
        <p:nvSpPr>
          <p:cNvPr id="21" name="正方形/長方形 20"/>
          <p:cNvSpPr/>
          <p:nvPr/>
        </p:nvSpPr>
        <p:spPr bwMode="auto">
          <a:xfrm>
            <a:off x="3671900" y="1412776"/>
            <a:ext cx="36004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cxnSp>
        <p:nvCxnSpPr>
          <p:cNvPr id="25" name="直線コネクタ 24"/>
          <p:cNvCxnSpPr/>
          <p:nvPr/>
        </p:nvCxnSpPr>
        <p:spPr bwMode="auto">
          <a:xfrm>
            <a:off x="611560" y="2456892"/>
            <a:ext cx="7632848" cy="0"/>
          </a:xfrm>
          <a:prstGeom prst="line">
            <a:avLst/>
          </a:prstGeom>
          <a:solidFill>
            <a:schemeClr val="accent1"/>
          </a:solidFill>
          <a:ln w="9525" cap="flat" cmpd="sng" algn="ctr">
            <a:solidFill>
              <a:schemeClr val="tx1"/>
            </a:solidFill>
            <a:prstDash val="sysDash"/>
            <a:miter lim="800000"/>
            <a:headEnd type="none" w="med" len="med"/>
            <a:tailEnd type="none" w="med" len="med"/>
          </a:ln>
          <a:effectLst/>
        </p:spPr>
      </p:cxnSp>
      <p:sp>
        <p:nvSpPr>
          <p:cNvPr id="26" name="正方形/長方形 25"/>
          <p:cNvSpPr/>
          <p:nvPr/>
        </p:nvSpPr>
        <p:spPr bwMode="auto">
          <a:xfrm>
            <a:off x="4103948" y="1412776"/>
            <a:ext cx="36004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27" name="正方形/長方形 26"/>
          <p:cNvSpPr/>
          <p:nvPr/>
        </p:nvSpPr>
        <p:spPr bwMode="auto">
          <a:xfrm>
            <a:off x="5004048" y="1412776"/>
            <a:ext cx="36004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30" name="フローチャート : 磁気ディスク 29"/>
          <p:cNvSpPr/>
          <p:nvPr/>
        </p:nvSpPr>
        <p:spPr bwMode="auto">
          <a:xfrm>
            <a:off x="6120172" y="1376772"/>
            <a:ext cx="576064" cy="540060"/>
          </a:xfrm>
          <a:prstGeom prst="flowChartMagneticDisk">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31" name="タイトル 1"/>
          <p:cNvSpPr txBox="1">
            <a:spLocks/>
          </p:cNvSpPr>
          <p:nvPr/>
        </p:nvSpPr>
        <p:spPr bwMode="auto">
          <a:xfrm>
            <a:off x="467544" y="1484784"/>
            <a:ext cx="2376264"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mn-ea"/>
                <a:ea typeface="+mn-ea"/>
                <a:cs typeface="+mj-cs"/>
              </a:rPr>
              <a:t>教育クラウド</a:t>
            </a:r>
            <a:endParaRPr lang="en-US" altLang="ja-JP" sz="2800" kern="0" dirty="0" smtClean="0">
              <a:latin typeface="+mn-ea"/>
              <a:ea typeface="+mn-ea"/>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600" kern="0" dirty="0" smtClean="0">
                <a:latin typeface="+mn-ea"/>
                <a:ea typeface="+mn-ea"/>
                <a:cs typeface="+mj-cs"/>
              </a:rPr>
              <a:t>(e</a:t>
            </a:r>
            <a:r>
              <a:rPr kumimoji="1" lang="en-US" altLang="ja-JP" sz="1600" b="0" i="0" u="none" strike="noStrike" kern="0" cap="none" spc="0" normalizeH="0" baseline="0" noProof="0" dirty="0" err="1" smtClean="0">
                <a:ln>
                  <a:noFill/>
                </a:ln>
                <a:solidFill>
                  <a:schemeClr val="tx1"/>
                </a:solidFill>
                <a:effectLst/>
                <a:uLnTx/>
                <a:uFillTx/>
                <a:latin typeface="+mn-ea"/>
                <a:ea typeface="+mn-ea"/>
                <a:cs typeface="+mj-cs"/>
              </a:rPr>
              <a:t>dubase</a:t>
            </a: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 Cloud</a:t>
            </a:r>
            <a:r>
              <a:rPr lang="en-US" altLang="ja-JP" sz="1600" kern="0" dirty="0" smtClean="0">
                <a:latin typeface="+mn-ea"/>
                <a:ea typeface="+mn-ea"/>
                <a:cs typeface="+mj-cs"/>
              </a:rPr>
              <a:t>)</a:t>
            </a:r>
            <a:endParaRPr kumimoji="1" lang="ja-JP" altLang="en-US" sz="1600" b="0" i="0" u="none" strike="noStrike" kern="0" cap="none" spc="0" normalizeH="0" baseline="0" noProof="0" dirty="0">
              <a:ln>
                <a:noFill/>
              </a:ln>
              <a:solidFill>
                <a:schemeClr val="tx1"/>
              </a:solidFill>
              <a:effectLst/>
              <a:uLnTx/>
              <a:uFillTx/>
              <a:latin typeface="+mn-ea"/>
              <a:ea typeface="+mn-ea"/>
              <a:cs typeface="+mj-cs"/>
            </a:endParaRPr>
          </a:p>
        </p:txBody>
      </p:sp>
      <p:sp>
        <p:nvSpPr>
          <p:cNvPr id="32" name="タイトル 1"/>
          <p:cNvSpPr txBox="1">
            <a:spLocks/>
          </p:cNvSpPr>
          <p:nvPr/>
        </p:nvSpPr>
        <p:spPr bwMode="auto">
          <a:xfrm>
            <a:off x="467544" y="2954418"/>
            <a:ext cx="2088232"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mn-ea"/>
                <a:ea typeface="+mn-ea"/>
                <a:cs typeface="+mj-cs"/>
              </a:rPr>
              <a:t>研究クラウド</a:t>
            </a:r>
            <a:endParaRPr lang="en-US" altLang="ja-JP" sz="2800" kern="0" dirty="0" smtClean="0">
              <a:latin typeface="+mn-ea"/>
              <a:ea typeface="+mn-ea"/>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600" kern="0" dirty="0" smtClean="0">
                <a:latin typeface="+mn-ea"/>
                <a:ea typeface="+mn-ea"/>
                <a:cs typeface="+mj-cs"/>
              </a:rPr>
              <a:t>(</a:t>
            </a:r>
            <a:r>
              <a:rPr lang="en-US" altLang="ja-JP" sz="1600" kern="0" dirty="0" err="1" smtClean="0">
                <a:latin typeface="+mn-ea"/>
                <a:ea typeface="+mn-ea"/>
                <a:cs typeface="+mj-cs"/>
              </a:rPr>
              <a:t>gunnii</a:t>
            </a:r>
            <a:r>
              <a:rPr lang="ja-JP" altLang="en-US" sz="1600" kern="0" dirty="0" smtClean="0">
                <a:latin typeface="+mn-ea"/>
                <a:ea typeface="+mn-ea"/>
                <a:cs typeface="+mj-cs"/>
              </a:rPr>
              <a:t>　</a:t>
            </a:r>
            <a:r>
              <a:rPr lang="en-US" altLang="ja-JP" sz="1600" kern="0" dirty="0" smtClean="0">
                <a:latin typeface="+mn-ea"/>
                <a:ea typeface="+mn-ea"/>
                <a:cs typeface="+mj-cs"/>
              </a:rPr>
              <a:t>+ </a:t>
            </a:r>
            <a:r>
              <a:rPr lang="en-US" altLang="ja-JP" sz="1600" kern="0" dirty="0" err="1" smtClean="0">
                <a:latin typeface="+mn-ea"/>
                <a:ea typeface="+mn-ea"/>
                <a:cs typeface="+mj-cs"/>
              </a:rPr>
              <a:t>tinii</a:t>
            </a:r>
            <a:r>
              <a:rPr lang="en-US" altLang="ja-JP" sz="1600" kern="0" dirty="0" smtClean="0">
                <a:latin typeface="+mn-ea"/>
                <a:ea typeface="+mn-ea"/>
                <a:cs typeface="+mj-cs"/>
              </a:rPr>
              <a:t>)</a:t>
            </a:r>
            <a:endParaRPr kumimoji="1" lang="ja-JP" altLang="en-US" sz="1600" b="0" i="0" u="none" strike="noStrike" kern="0" cap="none" spc="0" normalizeH="0" baseline="0" noProof="0" dirty="0">
              <a:ln>
                <a:noFill/>
              </a:ln>
              <a:solidFill>
                <a:schemeClr val="tx1"/>
              </a:solidFill>
              <a:effectLst/>
              <a:uLnTx/>
              <a:uFillTx/>
              <a:latin typeface="+mn-ea"/>
              <a:ea typeface="+mn-ea"/>
              <a:cs typeface="+mj-cs"/>
            </a:endParaRPr>
          </a:p>
        </p:txBody>
      </p:sp>
      <p:sp>
        <p:nvSpPr>
          <p:cNvPr id="33" name="タイトル 1"/>
          <p:cNvSpPr txBox="1">
            <a:spLocks/>
          </p:cNvSpPr>
          <p:nvPr/>
        </p:nvSpPr>
        <p:spPr bwMode="auto">
          <a:xfrm>
            <a:off x="5940152" y="1952836"/>
            <a:ext cx="1152128"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100" kern="0" noProof="0" dirty="0" smtClean="0">
                <a:latin typeface="+mn-ea"/>
                <a:ea typeface="+mn-ea"/>
                <a:cs typeface="+mj-cs"/>
              </a:rPr>
              <a:t>ミニクラウド共有</a:t>
            </a:r>
            <a:endParaRPr lang="en-US" altLang="ja-JP" sz="1100" kern="0" noProof="0" dirty="0" smtClean="0">
              <a:latin typeface="+mn-ea"/>
              <a:ea typeface="+mn-ea"/>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100" kern="0" noProof="0" dirty="0" smtClean="0">
                <a:latin typeface="+mn-ea"/>
                <a:ea typeface="+mn-ea"/>
                <a:cs typeface="+mj-cs"/>
              </a:rPr>
              <a:t>アーカイブ</a:t>
            </a:r>
            <a:endParaRPr kumimoji="1" lang="ja-JP" altLang="en-US" sz="800" b="0" i="0" u="none" strike="noStrike" kern="0" cap="none" spc="0" normalizeH="0" baseline="0" noProof="0" dirty="0">
              <a:ln>
                <a:noFill/>
              </a:ln>
              <a:solidFill>
                <a:schemeClr val="tx1"/>
              </a:solidFill>
              <a:effectLst/>
              <a:uLnTx/>
              <a:uFillTx/>
              <a:latin typeface="+mn-ea"/>
              <a:ea typeface="+mn-ea"/>
              <a:cs typeface="+mj-cs"/>
            </a:endParaRPr>
          </a:p>
        </p:txBody>
      </p:sp>
      <p:sp>
        <p:nvSpPr>
          <p:cNvPr id="34" name="タイトル 1"/>
          <p:cNvSpPr txBox="1">
            <a:spLocks/>
          </p:cNvSpPr>
          <p:nvPr/>
        </p:nvSpPr>
        <p:spPr bwMode="auto">
          <a:xfrm>
            <a:off x="3779912" y="1520788"/>
            <a:ext cx="1584176"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050" kern="0" noProof="0" dirty="0" smtClean="0">
                <a:latin typeface="+mn-ea"/>
                <a:ea typeface="+mn-ea"/>
                <a:cs typeface="+mj-cs"/>
              </a:rPr>
              <a:t>ミニクラウド　</a:t>
            </a:r>
            <a:r>
              <a:rPr lang="en-US" altLang="ja-JP" sz="1050" kern="0" noProof="0" dirty="0" smtClean="0">
                <a:latin typeface="+mn-ea"/>
                <a:ea typeface="+mn-ea"/>
                <a:cs typeface="+mj-cs"/>
              </a:rPr>
              <a:t>#1-#15</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35" name="左右矢印 34"/>
          <p:cNvSpPr/>
          <p:nvPr/>
        </p:nvSpPr>
        <p:spPr bwMode="auto">
          <a:xfrm>
            <a:off x="5508104" y="1520788"/>
            <a:ext cx="396044" cy="252028"/>
          </a:xfrm>
          <a:prstGeom prst="leftRightArrow">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37" name="正方形/長方形 36"/>
          <p:cNvSpPr/>
          <p:nvPr/>
        </p:nvSpPr>
        <p:spPr bwMode="auto">
          <a:xfrm>
            <a:off x="3671900" y="105273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38" name="正方形/長方形 37"/>
          <p:cNvSpPr/>
          <p:nvPr/>
        </p:nvSpPr>
        <p:spPr bwMode="auto">
          <a:xfrm>
            <a:off x="3779912" y="112474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39" name="正方形/長方形 38"/>
          <p:cNvSpPr/>
          <p:nvPr/>
        </p:nvSpPr>
        <p:spPr bwMode="auto">
          <a:xfrm>
            <a:off x="3887924" y="1160748"/>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0" name="正方形/長方形 39"/>
          <p:cNvSpPr/>
          <p:nvPr/>
        </p:nvSpPr>
        <p:spPr bwMode="auto">
          <a:xfrm>
            <a:off x="4067944" y="105273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1" name="正方形/長方形 40"/>
          <p:cNvSpPr/>
          <p:nvPr/>
        </p:nvSpPr>
        <p:spPr bwMode="auto">
          <a:xfrm>
            <a:off x="4175956" y="112474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2" name="正方形/長方形 41"/>
          <p:cNvSpPr/>
          <p:nvPr/>
        </p:nvSpPr>
        <p:spPr bwMode="auto">
          <a:xfrm>
            <a:off x="4283968" y="1160748"/>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3" name="正方形/長方形 42"/>
          <p:cNvSpPr/>
          <p:nvPr/>
        </p:nvSpPr>
        <p:spPr bwMode="auto">
          <a:xfrm>
            <a:off x="5004048" y="101673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4" name="正方形/長方形 43"/>
          <p:cNvSpPr/>
          <p:nvPr/>
        </p:nvSpPr>
        <p:spPr bwMode="auto">
          <a:xfrm>
            <a:off x="5112060" y="1088740"/>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5" name="正方形/長方形 44"/>
          <p:cNvSpPr/>
          <p:nvPr/>
        </p:nvSpPr>
        <p:spPr bwMode="auto">
          <a:xfrm>
            <a:off x="5220072" y="112474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6" name="タイトル 1"/>
          <p:cNvSpPr txBox="1">
            <a:spLocks/>
          </p:cNvSpPr>
          <p:nvPr/>
        </p:nvSpPr>
        <p:spPr bwMode="auto">
          <a:xfrm>
            <a:off x="4211960" y="980728"/>
            <a:ext cx="972108"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050" kern="0" dirty="0" smtClean="0">
                <a:latin typeface="+mn-ea"/>
                <a:ea typeface="+mn-ea"/>
                <a:cs typeface="+mj-cs"/>
              </a:rPr>
              <a:t>仮想マシン</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47" name="正方形/長方形 46"/>
          <p:cNvSpPr/>
          <p:nvPr/>
        </p:nvSpPr>
        <p:spPr bwMode="auto">
          <a:xfrm>
            <a:off x="3671900" y="1988840"/>
            <a:ext cx="1692188" cy="288032"/>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r>
              <a:rPr lang="ja-JP" altLang="en-US" sz="1800" dirty="0" smtClean="0">
                <a:solidFill>
                  <a:srgbClr val="333333"/>
                </a:solidFill>
                <a:latin typeface="+mn-ea"/>
                <a:ea typeface="+mn-ea"/>
              </a:rPr>
              <a:t>物理マシン</a:t>
            </a:r>
            <a:r>
              <a:rPr lang="en-US" altLang="ja-JP" sz="1800" dirty="0" smtClean="0">
                <a:solidFill>
                  <a:srgbClr val="333333"/>
                </a:solidFill>
                <a:latin typeface="+mn-ea"/>
                <a:ea typeface="+mn-ea"/>
              </a:rPr>
              <a:t>/NW</a:t>
            </a:r>
            <a:endParaRPr kumimoji="1" lang="ja-JP" altLang="en-US" sz="1800" b="0" dirty="0">
              <a:solidFill>
                <a:srgbClr val="333333"/>
              </a:solidFill>
              <a:latin typeface="+mn-ea"/>
              <a:ea typeface="+mn-ea"/>
            </a:endParaRPr>
          </a:p>
        </p:txBody>
      </p:sp>
      <p:sp>
        <p:nvSpPr>
          <p:cNvPr id="48" name="正方形/長方形 47"/>
          <p:cNvSpPr/>
          <p:nvPr/>
        </p:nvSpPr>
        <p:spPr bwMode="auto">
          <a:xfrm>
            <a:off x="3671900" y="2960948"/>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9" name="正方形/長方形 48"/>
          <p:cNvSpPr/>
          <p:nvPr/>
        </p:nvSpPr>
        <p:spPr bwMode="auto">
          <a:xfrm>
            <a:off x="4427984" y="2960948"/>
            <a:ext cx="288032"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50" name="正方形/長方形 49"/>
          <p:cNvSpPr/>
          <p:nvPr/>
        </p:nvSpPr>
        <p:spPr bwMode="auto">
          <a:xfrm>
            <a:off x="4752020" y="2960948"/>
            <a:ext cx="612068"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52" name="正方形/長方形 51"/>
          <p:cNvSpPr/>
          <p:nvPr/>
        </p:nvSpPr>
        <p:spPr bwMode="auto">
          <a:xfrm>
            <a:off x="3635896" y="3933056"/>
            <a:ext cx="1692188" cy="288032"/>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lang="ja-JP" altLang="en-US" sz="1600" dirty="0" smtClean="0">
                <a:solidFill>
                  <a:srgbClr val="333333"/>
                </a:solidFill>
                <a:latin typeface="+mn-ea"/>
                <a:ea typeface="+mn-ea"/>
              </a:rPr>
              <a:t>物理マシン</a:t>
            </a:r>
            <a:r>
              <a:rPr lang="en-US" altLang="ja-JP" sz="1600" dirty="0" smtClean="0">
                <a:solidFill>
                  <a:srgbClr val="333333"/>
                </a:solidFill>
                <a:latin typeface="+mn-ea"/>
                <a:ea typeface="+mn-ea"/>
              </a:rPr>
              <a:t>/NW</a:t>
            </a:r>
            <a:endParaRPr kumimoji="1" lang="ja-JP" altLang="en-US" sz="1600" b="0" dirty="0">
              <a:solidFill>
                <a:srgbClr val="333333"/>
              </a:solidFill>
              <a:latin typeface="+mn-ea"/>
              <a:ea typeface="+mn-ea"/>
            </a:endParaRPr>
          </a:p>
        </p:txBody>
      </p:sp>
      <p:sp>
        <p:nvSpPr>
          <p:cNvPr id="53" name="角丸四角形 52"/>
          <p:cNvSpPr/>
          <p:nvPr/>
        </p:nvSpPr>
        <p:spPr>
          <a:xfrm>
            <a:off x="3635896" y="3537012"/>
            <a:ext cx="1728192" cy="324036"/>
          </a:xfrm>
          <a:prstGeom prst="roundRect">
            <a:avLst/>
          </a:prstGeom>
          <a:solidFill>
            <a:srgbClr val="0070C0"/>
          </a:solidFill>
          <a:ln>
            <a:solidFill>
              <a:schemeClr val="accent1"/>
            </a:solid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1800" dirty="0" err="1" smtClean="0">
                <a:latin typeface="+mn-ea"/>
                <a:cs typeface="Arial Unicode MS" pitchFamily="50" charset="-128"/>
              </a:rPr>
              <a:t>dodai</a:t>
            </a:r>
            <a:endParaRPr lang="ja-JP" altLang="en-US" sz="1800" dirty="0">
              <a:latin typeface="+mn-ea"/>
              <a:cs typeface="Arial Unicode MS" pitchFamily="50" charset="-128"/>
            </a:endParaRPr>
          </a:p>
        </p:txBody>
      </p:sp>
      <p:sp>
        <p:nvSpPr>
          <p:cNvPr id="54" name="フローチャート : 磁気ディスク 53"/>
          <p:cNvSpPr/>
          <p:nvPr/>
        </p:nvSpPr>
        <p:spPr bwMode="auto">
          <a:xfrm>
            <a:off x="6084168" y="2996952"/>
            <a:ext cx="576064" cy="540060"/>
          </a:xfrm>
          <a:prstGeom prst="flowChartMagneticDisk">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55" name="タイトル 1"/>
          <p:cNvSpPr txBox="1">
            <a:spLocks/>
          </p:cNvSpPr>
          <p:nvPr/>
        </p:nvSpPr>
        <p:spPr bwMode="auto">
          <a:xfrm>
            <a:off x="5508103" y="3501008"/>
            <a:ext cx="2079239" cy="57606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ja-JP" altLang="en-US" sz="1050" kern="0" dirty="0" smtClean="0">
                <a:latin typeface="+mn-ea"/>
                <a:ea typeface="+mn-ea"/>
                <a:cs typeface="+mj-cs"/>
              </a:rPr>
              <a:t>クラスタ共有　オブジェクトストア</a:t>
            </a:r>
            <a:r>
              <a:rPr kumimoji="1" lang="ja-JP" altLang="en-US" sz="1050" b="0" i="0" u="none" strike="noStrike" kern="0" cap="none" spc="0" normalizeH="0" baseline="0" noProof="0" dirty="0" smtClean="0">
                <a:ln>
                  <a:noFill/>
                </a:ln>
                <a:solidFill>
                  <a:schemeClr val="tx1"/>
                </a:solidFill>
                <a:effectLst/>
                <a:uLnTx/>
                <a:uFillTx/>
                <a:latin typeface="+mn-ea"/>
                <a:ea typeface="+mn-ea"/>
                <a:cs typeface="+mj-cs"/>
              </a:rPr>
              <a:t>　</a:t>
            </a:r>
            <a:r>
              <a:rPr kumimoji="1" lang="en-US" altLang="ja-JP" sz="1050" b="0" i="0" u="none" strike="noStrike" kern="0" cap="none" spc="0" normalizeH="0" baseline="0" noProof="0" dirty="0" err="1" smtClean="0">
                <a:ln>
                  <a:noFill/>
                </a:ln>
                <a:solidFill>
                  <a:schemeClr val="tx1"/>
                </a:solidFill>
                <a:effectLst/>
                <a:uLnTx/>
                <a:uFillTx/>
                <a:latin typeface="+mn-ea"/>
                <a:ea typeface="+mn-ea"/>
                <a:cs typeface="+mj-cs"/>
              </a:rPr>
              <a:t>tinii</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56" name="左右矢印 55"/>
          <p:cNvSpPr/>
          <p:nvPr/>
        </p:nvSpPr>
        <p:spPr bwMode="auto">
          <a:xfrm>
            <a:off x="5472100" y="3140968"/>
            <a:ext cx="396044" cy="252028"/>
          </a:xfrm>
          <a:prstGeom prst="leftRightArrow">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57" name="タイトル 1"/>
          <p:cNvSpPr txBox="1">
            <a:spLocks/>
          </p:cNvSpPr>
          <p:nvPr/>
        </p:nvSpPr>
        <p:spPr bwMode="auto">
          <a:xfrm>
            <a:off x="539552" y="4581128"/>
            <a:ext cx="1440160" cy="112265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mn-ea"/>
                <a:ea typeface="+mn-ea"/>
                <a:cs typeface="+mj-cs"/>
              </a:rPr>
              <a:t>インター</a:t>
            </a:r>
            <a:endParaRPr lang="en-US" altLang="ja-JP" sz="2800" kern="0" dirty="0" smtClean="0">
              <a:latin typeface="+mn-ea"/>
              <a:ea typeface="+mn-ea"/>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mn-ea"/>
                <a:ea typeface="+mn-ea"/>
                <a:cs typeface="+mj-cs"/>
              </a:rPr>
              <a:t>クラウド</a:t>
            </a:r>
            <a:endParaRPr lang="en-US" altLang="ja-JP" sz="2800" kern="0" dirty="0" smtClean="0">
              <a:latin typeface="+mn-ea"/>
              <a:ea typeface="+mn-ea"/>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mn-ea"/>
                <a:ea typeface="+mn-ea"/>
                <a:cs typeface="+mj-cs"/>
              </a:rPr>
              <a:t>基盤</a:t>
            </a:r>
            <a:endParaRPr lang="en-US" altLang="ja-JP" sz="2800" kern="0" dirty="0" smtClean="0">
              <a:latin typeface="+mn-ea"/>
              <a:ea typeface="+mn-ea"/>
              <a:cs typeface="+mj-cs"/>
            </a:endParaRPr>
          </a:p>
        </p:txBody>
      </p:sp>
      <p:cxnSp>
        <p:nvCxnSpPr>
          <p:cNvPr id="58" name="直線コネクタ 57"/>
          <p:cNvCxnSpPr/>
          <p:nvPr/>
        </p:nvCxnSpPr>
        <p:spPr bwMode="auto">
          <a:xfrm>
            <a:off x="647564" y="4293096"/>
            <a:ext cx="7596844" cy="0"/>
          </a:xfrm>
          <a:prstGeom prst="line">
            <a:avLst/>
          </a:prstGeom>
          <a:solidFill>
            <a:schemeClr val="accent1"/>
          </a:solidFill>
          <a:ln w="9525" cap="flat" cmpd="sng" algn="ctr">
            <a:solidFill>
              <a:schemeClr val="tx1"/>
            </a:solidFill>
            <a:prstDash val="sysDash"/>
            <a:miter lim="800000"/>
            <a:headEnd type="none" w="med" len="med"/>
            <a:tailEnd type="none" w="med" len="med"/>
          </a:ln>
          <a:effectLst/>
        </p:spPr>
      </p:cxnSp>
      <p:sp>
        <p:nvSpPr>
          <p:cNvPr id="59" name="タイトル 1"/>
          <p:cNvSpPr txBox="1">
            <a:spLocks/>
          </p:cNvSpPr>
          <p:nvPr/>
        </p:nvSpPr>
        <p:spPr bwMode="auto">
          <a:xfrm>
            <a:off x="3599892" y="3086962"/>
            <a:ext cx="936104"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050" kern="0" noProof="0" dirty="0" err="1" smtClean="0">
                <a:latin typeface="+mn-ea"/>
                <a:ea typeface="+mn-ea"/>
                <a:cs typeface="+mj-cs"/>
              </a:rPr>
              <a:t>OpenStack</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60" name="タイトル 1"/>
          <p:cNvSpPr txBox="1">
            <a:spLocks/>
          </p:cNvSpPr>
          <p:nvPr/>
        </p:nvSpPr>
        <p:spPr bwMode="auto">
          <a:xfrm>
            <a:off x="4352630" y="3086962"/>
            <a:ext cx="468052"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050" kern="0" noProof="0" dirty="0" smtClean="0">
                <a:latin typeface="+mn-ea"/>
                <a:ea typeface="+mn-ea"/>
                <a:cs typeface="+mj-cs"/>
              </a:rPr>
              <a:t>#16</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61" name="タイトル 1"/>
          <p:cNvSpPr txBox="1">
            <a:spLocks/>
          </p:cNvSpPr>
          <p:nvPr/>
        </p:nvSpPr>
        <p:spPr bwMode="auto">
          <a:xfrm>
            <a:off x="4716016" y="3086962"/>
            <a:ext cx="720080"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050" b="0" i="0" u="none" strike="noStrike" kern="0" cap="none" spc="0" normalizeH="0" baseline="0" noProof="0" dirty="0" err="1" smtClean="0">
                <a:ln>
                  <a:noFill/>
                </a:ln>
                <a:solidFill>
                  <a:schemeClr val="tx1"/>
                </a:solidFill>
                <a:effectLst/>
                <a:uLnTx/>
                <a:uFillTx/>
                <a:latin typeface="+mn-ea"/>
                <a:ea typeface="+mn-ea"/>
                <a:cs typeface="+mj-cs"/>
              </a:rPr>
              <a:t>Hadoop</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62" name="正方形/長方形 61"/>
          <p:cNvSpPr/>
          <p:nvPr/>
        </p:nvSpPr>
        <p:spPr bwMode="auto">
          <a:xfrm>
            <a:off x="3599892" y="256490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3" name="正方形/長方形 62"/>
          <p:cNvSpPr/>
          <p:nvPr/>
        </p:nvSpPr>
        <p:spPr bwMode="auto">
          <a:xfrm>
            <a:off x="3707904" y="263691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4" name="正方形/長方形 63"/>
          <p:cNvSpPr/>
          <p:nvPr/>
        </p:nvSpPr>
        <p:spPr bwMode="auto">
          <a:xfrm>
            <a:off x="3815916" y="267291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5" name="正方形/長方形 64"/>
          <p:cNvSpPr/>
          <p:nvPr/>
        </p:nvSpPr>
        <p:spPr bwMode="auto">
          <a:xfrm>
            <a:off x="3995936" y="256490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6" name="正方形/長方形 65"/>
          <p:cNvSpPr/>
          <p:nvPr/>
        </p:nvSpPr>
        <p:spPr bwMode="auto">
          <a:xfrm>
            <a:off x="4103948" y="263691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7" name="正方形/長方形 66"/>
          <p:cNvSpPr/>
          <p:nvPr/>
        </p:nvSpPr>
        <p:spPr bwMode="auto">
          <a:xfrm>
            <a:off x="4211960" y="267291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8" name="正方形/長方形 67"/>
          <p:cNvSpPr/>
          <p:nvPr/>
        </p:nvSpPr>
        <p:spPr bwMode="auto">
          <a:xfrm>
            <a:off x="4427984" y="263691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9" name="正方形/長方形 68"/>
          <p:cNvSpPr/>
          <p:nvPr/>
        </p:nvSpPr>
        <p:spPr bwMode="auto">
          <a:xfrm>
            <a:off x="4535996" y="267291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70" name="タイトル 1"/>
          <p:cNvSpPr txBox="1">
            <a:spLocks/>
          </p:cNvSpPr>
          <p:nvPr/>
        </p:nvSpPr>
        <p:spPr bwMode="auto">
          <a:xfrm>
            <a:off x="4708476" y="2575013"/>
            <a:ext cx="972108"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050" kern="0" dirty="0" smtClean="0">
                <a:latin typeface="+mn-ea"/>
                <a:ea typeface="+mn-ea"/>
                <a:cs typeface="+mj-cs"/>
              </a:rPr>
              <a:t>仮想マシン</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77" name="角丸四角形 76"/>
          <p:cNvSpPr/>
          <p:nvPr/>
        </p:nvSpPr>
        <p:spPr>
          <a:xfrm>
            <a:off x="2303748" y="5481227"/>
            <a:ext cx="5328592" cy="252029"/>
          </a:xfrm>
          <a:prstGeom prst="roundRect">
            <a:avLst>
              <a:gd name="adj" fmla="val 11768"/>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1600" dirty="0">
              <a:latin typeface="+mn-ea"/>
              <a:cs typeface="Arial Unicode MS" pitchFamily="50" charset="-128"/>
            </a:endParaRPr>
          </a:p>
        </p:txBody>
      </p:sp>
      <p:pic>
        <p:nvPicPr>
          <p:cNvPr id="79" name="Picture 2"/>
          <p:cNvPicPr>
            <a:picLocks noChangeAspect="1" noChangeArrowheads="1"/>
          </p:cNvPicPr>
          <p:nvPr/>
        </p:nvPicPr>
        <p:blipFill>
          <a:blip r:embed="rId3" cstate="print"/>
          <a:srcRect/>
          <a:stretch>
            <a:fillRect/>
          </a:stretch>
        </p:blipFill>
        <p:spPr bwMode="auto">
          <a:xfrm>
            <a:off x="4494737" y="5517232"/>
            <a:ext cx="266936" cy="180020"/>
          </a:xfrm>
          <a:prstGeom prst="rect">
            <a:avLst/>
          </a:prstGeom>
          <a:noFill/>
          <a:ln w="9525">
            <a:noFill/>
            <a:miter lim="800000"/>
            <a:headEnd/>
            <a:tailEnd/>
          </a:ln>
        </p:spPr>
      </p:pic>
      <p:pic>
        <p:nvPicPr>
          <p:cNvPr id="75" name="Picture 42" descr="H:\home\nobukazu\My Dropbox\dat\201103\GRC-H23-plan\SINET4.png"/>
          <p:cNvPicPr>
            <a:picLocks noChangeAspect="1" noChangeArrowheads="1"/>
          </p:cNvPicPr>
          <p:nvPr/>
        </p:nvPicPr>
        <p:blipFill>
          <a:blip r:embed="rId4" cstate="print"/>
          <a:srcRect/>
          <a:stretch>
            <a:fillRect/>
          </a:stretch>
        </p:blipFill>
        <p:spPr bwMode="auto">
          <a:xfrm>
            <a:off x="5070801" y="5517232"/>
            <a:ext cx="329291" cy="144016"/>
          </a:xfrm>
          <a:prstGeom prst="rect">
            <a:avLst/>
          </a:prstGeom>
          <a:noFill/>
          <a:ln w="9525">
            <a:noFill/>
            <a:miter lim="800000"/>
            <a:headEnd/>
            <a:tailEnd/>
          </a:ln>
        </p:spPr>
      </p:pic>
      <p:sp>
        <p:nvSpPr>
          <p:cNvPr id="82" name="角丸四角形 81"/>
          <p:cNvSpPr/>
          <p:nvPr/>
        </p:nvSpPr>
        <p:spPr>
          <a:xfrm>
            <a:off x="2915816" y="5121188"/>
            <a:ext cx="1800200" cy="288032"/>
          </a:xfrm>
          <a:prstGeom prst="roundRect">
            <a:avLst/>
          </a:prstGeom>
          <a:solidFill>
            <a:srgbClr val="0070C0"/>
          </a:solidFill>
          <a:ln>
            <a:solidFill>
              <a:schemeClr val="accent1">
                <a:lumMod val="75000"/>
              </a:schemeClr>
            </a:solid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1600" dirty="0" err="1" smtClean="0">
                <a:latin typeface="+mn-ea"/>
                <a:cs typeface="Arial Unicode MS" pitchFamily="50" charset="-128"/>
              </a:rPr>
              <a:t>dodai</a:t>
            </a:r>
            <a:r>
              <a:rPr lang="ja-JP" altLang="en-US" sz="1600" dirty="0" smtClean="0">
                <a:latin typeface="+mn-ea"/>
                <a:cs typeface="Arial Unicode MS" pitchFamily="50" charset="-128"/>
              </a:rPr>
              <a:t>　</a:t>
            </a:r>
            <a:r>
              <a:rPr lang="en-US" altLang="ja-JP" sz="1600" dirty="0" smtClean="0">
                <a:latin typeface="+mn-ea"/>
                <a:cs typeface="Arial Unicode MS" pitchFamily="50" charset="-128"/>
              </a:rPr>
              <a:t>@west</a:t>
            </a:r>
            <a:endParaRPr lang="ja-JP" altLang="en-US" sz="1600" b="1" dirty="0">
              <a:latin typeface="+mn-ea"/>
              <a:cs typeface="Arial Unicode MS" pitchFamily="50" charset="-128"/>
            </a:endParaRPr>
          </a:p>
        </p:txBody>
      </p:sp>
      <p:sp>
        <p:nvSpPr>
          <p:cNvPr id="97" name="正方形/長方形 96"/>
          <p:cNvSpPr/>
          <p:nvPr/>
        </p:nvSpPr>
        <p:spPr bwMode="auto">
          <a:xfrm>
            <a:off x="4932040" y="5733256"/>
            <a:ext cx="108012" cy="180020"/>
          </a:xfrm>
          <a:prstGeom prst="rect">
            <a:avLst/>
          </a:prstGeom>
          <a:solidFill>
            <a:schemeClr val="accent1">
              <a:lumMod val="50000"/>
            </a:schemeClr>
          </a:solidFill>
          <a:ln w="9525">
            <a:no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76" name="円柱 75"/>
          <p:cNvSpPr/>
          <p:nvPr/>
        </p:nvSpPr>
        <p:spPr>
          <a:xfrm>
            <a:off x="3275856" y="5805264"/>
            <a:ext cx="3528392" cy="39604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smtClean="0">
                <a:solidFill>
                  <a:schemeClr val="bg1"/>
                </a:solidFill>
                <a:latin typeface="+mn-ea"/>
              </a:rPr>
              <a:t>colony</a:t>
            </a:r>
            <a:endParaRPr lang="ja-JP" altLang="en-US" dirty="0">
              <a:solidFill>
                <a:schemeClr val="bg1"/>
              </a:solidFill>
              <a:latin typeface="+mn-ea"/>
            </a:endParaRPr>
          </a:p>
        </p:txBody>
      </p:sp>
      <p:sp>
        <p:nvSpPr>
          <p:cNvPr id="80" name="正方形/長方形 79"/>
          <p:cNvSpPr/>
          <p:nvPr/>
        </p:nvSpPr>
        <p:spPr bwMode="auto">
          <a:xfrm>
            <a:off x="2987824"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mn-ea"/>
                <a:ea typeface="+mn-ea"/>
              </a:rPr>
              <a:t>研究</a:t>
            </a:r>
            <a:endParaRPr kumimoji="1" lang="en-US" altLang="ja-JP" sz="1200" b="0" dirty="0" smtClean="0">
              <a:solidFill>
                <a:srgbClr val="333333"/>
              </a:solidFill>
              <a:latin typeface="+mn-ea"/>
              <a:ea typeface="+mn-ea"/>
            </a:endParaRPr>
          </a:p>
          <a:p>
            <a:pPr algn="ctr">
              <a:spcBef>
                <a:spcPct val="0"/>
              </a:spcBef>
            </a:pPr>
            <a:r>
              <a:rPr kumimoji="1" lang="ja-JP" altLang="en-US" sz="1200" b="0" dirty="0" smtClean="0">
                <a:solidFill>
                  <a:srgbClr val="333333"/>
                </a:solidFill>
                <a:latin typeface="+mn-ea"/>
                <a:ea typeface="+mn-ea"/>
              </a:rPr>
              <a:t>クラスタ</a:t>
            </a:r>
            <a:endParaRPr kumimoji="1" lang="ja-JP" altLang="en-US" sz="1200" b="0" dirty="0">
              <a:solidFill>
                <a:srgbClr val="333333"/>
              </a:solidFill>
              <a:latin typeface="+mn-ea"/>
              <a:ea typeface="+mn-ea"/>
            </a:endParaRPr>
          </a:p>
        </p:txBody>
      </p:sp>
      <p:sp>
        <p:nvSpPr>
          <p:cNvPr id="81" name="正方形/長方形 80"/>
          <p:cNvSpPr/>
          <p:nvPr/>
        </p:nvSpPr>
        <p:spPr bwMode="auto">
          <a:xfrm>
            <a:off x="3923928"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mn-ea"/>
                <a:ea typeface="+mn-ea"/>
              </a:rPr>
              <a:t>研究</a:t>
            </a:r>
            <a:endParaRPr kumimoji="1" lang="en-US" altLang="ja-JP" sz="1200" b="0" dirty="0" smtClean="0">
              <a:solidFill>
                <a:srgbClr val="333333"/>
              </a:solidFill>
              <a:latin typeface="+mn-ea"/>
              <a:ea typeface="+mn-ea"/>
            </a:endParaRPr>
          </a:p>
          <a:p>
            <a:pPr algn="ctr">
              <a:spcBef>
                <a:spcPct val="0"/>
              </a:spcBef>
            </a:pPr>
            <a:r>
              <a:rPr kumimoji="1" lang="ja-JP" altLang="en-US" sz="1200" b="0" dirty="0" smtClean="0">
                <a:solidFill>
                  <a:srgbClr val="333333"/>
                </a:solidFill>
                <a:latin typeface="+mn-ea"/>
                <a:ea typeface="+mn-ea"/>
              </a:rPr>
              <a:t>クラスタ</a:t>
            </a:r>
            <a:endParaRPr kumimoji="1" lang="ja-JP" altLang="en-US" sz="1200" b="0" dirty="0">
              <a:solidFill>
                <a:srgbClr val="333333"/>
              </a:solidFill>
              <a:latin typeface="+mn-ea"/>
              <a:ea typeface="+mn-ea"/>
            </a:endParaRPr>
          </a:p>
        </p:txBody>
      </p:sp>
      <p:sp>
        <p:nvSpPr>
          <p:cNvPr id="95" name="角丸四角形 94"/>
          <p:cNvSpPr/>
          <p:nvPr/>
        </p:nvSpPr>
        <p:spPr>
          <a:xfrm>
            <a:off x="5220072" y="5121188"/>
            <a:ext cx="1800200" cy="288032"/>
          </a:xfrm>
          <a:prstGeom prst="roundRect">
            <a:avLst/>
          </a:prstGeom>
          <a:solidFill>
            <a:srgbClr val="0070C0"/>
          </a:solidFill>
          <a:ln>
            <a:solidFill>
              <a:schemeClr val="accent1">
                <a:lumMod val="75000"/>
              </a:schemeClr>
            </a:solid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1600" dirty="0" err="1" smtClean="0">
                <a:latin typeface="+mn-ea"/>
                <a:cs typeface="Arial Unicode MS" pitchFamily="50" charset="-128"/>
              </a:rPr>
              <a:t>dodai</a:t>
            </a:r>
            <a:r>
              <a:rPr lang="ja-JP" altLang="en-US" sz="1600" dirty="0" smtClean="0">
                <a:latin typeface="+mn-ea"/>
                <a:cs typeface="Arial Unicode MS" pitchFamily="50" charset="-128"/>
              </a:rPr>
              <a:t>　</a:t>
            </a:r>
            <a:r>
              <a:rPr lang="en-US" altLang="ja-JP" sz="1600" dirty="0" smtClean="0">
                <a:latin typeface="+mn-ea"/>
                <a:cs typeface="Arial Unicode MS" pitchFamily="50" charset="-128"/>
              </a:rPr>
              <a:t>@east</a:t>
            </a:r>
            <a:endParaRPr lang="ja-JP" altLang="en-US" sz="1600" b="1" dirty="0">
              <a:latin typeface="+mn-ea"/>
              <a:cs typeface="Arial Unicode MS" pitchFamily="50" charset="-128"/>
            </a:endParaRPr>
          </a:p>
        </p:txBody>
      </p:sp>
      <p:sp>
        <p:nvSpPr>
          <p:cNvPr id="96" name="正方形/長方形 95"/>
          <p:cNvSpPr/>
          <p:nvPr/>
        </p:nvSpPr>
        <p:spPr bwMode="auto">
          <a:xfrm>
            <a:off x="5292080"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mn-ea"/>
                <a:ea typeface="+mn-ea"/>
              </a:rPr>
              <a:t>研究</a:t>
            </a:r>
            <a:endParaRPr kumimoji="1" lang="en-US" altLang="ja-JP" sz="1200" b="0" dirty="0" smtClean="0">
              <a:solidFill>
                <a:srgbClr val="333333"/>
              </a:solidFill>
              <a:latin typeface="+mn-ea"/>
              <a:ea typeface="+mn-ea"/>
            </a:endParaRPr>
          </a:p>
          <a:p>
            <a:pPr algn="ctr">
              <a:spcBef>
                <a:spcPct val="0"/>
              </a:spcBef>
            </a:pPr>
            <a:r>
              <a:rPr kumimoji="1" lang="ja-JP" altLang="en-US" sz="1200" b="0" dirty="0" smtClean="0">
                <a:solidFill>
                  <a:srgbClr val="333333"/>
                </a:solidFill>
                <a:latin typeface="+mn-ea"/>
                <a:ea typeface="+mn-ea"/>
              </a:rPr>
              <a:t>クラスタ</a:t>
            </a:r>
            <a:endParaRPr kumimoji="1" lang="ja-JP" altLang="en-US" sz="1200" b="0" dirty="0">
              <a:solidFill>
                <a:srgbClr val="333333"/>
              </a:solidFill>
              <a:latin typeface="+mn-ea"/>
              <a:ea typeface="+mn-ea"/>
            </a:endParaRPr>
          </a:p>
        </p:txBody>
      </p:sp>
      <p:sp>
        <p:nvSpPr>
          <p:cNvPr id="98" name="正方形/長方形 97"/>
          <p:cNvSpPr/>
          <p:nvPr/>
        </p:nvSpPr>
        <p:spPr bwMode="auto">
          <a:xfrm>
            <a:off x="6228184"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mn-ea"/>
                <a:ea typeface="+mn-ea"/>
              </a:rPr>
              <a:t>研究</a:t>
            </a:r>
            <a:endParaRPr kumimoji="1" lang="en-US" altLang="ja-JP" sz="1200" b="0" dirty="0" smtClean="0">
              <a:solidFill>
                <a:srgbClr val="333333"/>
              </a:solidFill>
              <a:latin typeface="+mn-ea"/>
              <a:ea typeface="+mn-ea"/>
            </a:endParaRPr>
          </a:p>
          <a:p>
            <a:pPr algn="ctr">
              <a:spcBef>
                <a:spcPct val="0"/>
              </a:spcBef>
            </a:pPr>
            <a:r>
              <a:rPr kumimoji="1" lang="ja-JP" altLang="en-US" sz="1200" b="0" dirty="0" smtClean="0">
                <a:solidFill>
                  <a:srgbClr val="333333"/>
                </a:solidFill>
                <a:latin typeface="+mn-ea"/>
                <a:ea typeface="+mn-ea"/>
              </a:rPr>
              <a:t>クラスタ</a:t>
            </a:r>
            <a:endParaRPr kumimoji="1" lang="ja-JP" altLang="en-US" sz="1200" b="0" dirty="0">
              <a:solidFill>
                <a:srgbClr val="333333"/>
              </a:solidFill>
              <a:latin typeface="+mn-ea"/>
              <a:ea typeface="+mn-ea"/>
            </a:endParaRPr>
          </a:p>
        </p:txBody>
      </p:sp>
      <p:sp>
        <p:nvSpPr>
          <p:cNvPr id="84" name="タイトル 1"/>
          <p:cNvSpPr txBox="1">
            <a:spLocks/>
          </p:cNvSpPr>
          <p:nvPr/>
        </p:nvSpPr>
        <p:spPr bwMode="auto">
          <a:xfrm>
            <a:off x="7632339" y="1484784"/>
            <a:ext cx="1337489"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2010</a:t>
            </a:r>
            <a:r>
              <a:rPr kumimoji="1" lang="ja-JP" altLang="en-US" sz="1600" b="0" i="0" u="none" strike="noStrike" kern="0" cap="none" spc="0" normalizeH="0" baseline="0" noProof="0" dirty="0" smtClean="0">
                <a:ln>
                  <a:noFill/>
                </a:ln>
                <a:solidFill>
                  <a:schemeClr val="tx1"/>
                </a:solidFill>
                <a:effectLst/>
                <a:uLnTx/>
                <a:uFillTx/>
                <a:latin typeface="+mn-ea"/>
                <a:ea typeface="+mn-ea"/>
                <a:cs typeface="+mj-cs"/>
              </a:rPr>
              <a:t>年</a:t>
            </a: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5</a:t>
            </a:r>
            <a:r>
              <a:rPr kumimoji="1" lang="ja-JP" altLang="en-US" sz="1600" b="0" i="0" u="none" strike="noStrike" kern="0" cap="none" spc="0" normalizeH="0" baseline="0" noProof="0" dirty="0" smtClean="0">
                <a:ln>
                  <a:noFill/>
                </a:ln>
                <a:solidFill>
                  <a:schemeClr val="tx1"/>
                </a:solidFill>
                <a:effectLst/>
                <a:uLnTx/>
                <a:uFillTx/>
                <a:latin typeface="+mn-ea"/>
                <a:ea typeface="+mn-ea"/>
                <a:cs typeface="+mj-cs"/>
              </a:rPr>
              <a:t>月より運用</a:t>
            </a:r>
            <a:endParaRPr kumimoji="1" lang="ja-JP" altLang="en-US" sz="1600" b="0" i="0" u="none" strike="noStrike" kern="0" cap="none" spc="0" normalizeH="0" baseline="0" noProof="0" dirty="0">
              <a:ln>
                <a:noFill/>
              </a:ln>
              <a:solidFill>
                <a:schemeClr val="tx1"/>
              </a:solidFill>
              <a:effectLst/>
              <a:uLnTx/>
              <a:uFillTx/>
              <a:latin typeface="+mn-ea"/>
              <a:ea typeface="+mn-ea"/>
              <a:cs typeface="+mj-cs"/>
            </a:endParaRPr>
          </a:p>
        </p:txBody>
      </p:sp>
      <p:sp>
        <p:nvSpPr>
          <p:cNvPr id="85" name="タイトル 1"/>
          <p:cNvSpPr txBox="1">
            <a:spLocks/>
          </p:cNvSpPr>
          <p:nvPr/>
        </p:nvSpPr>
        <p:spPr bwMode="auto">
          <a:xfrm>
            <a:off x="7697655" y="2990422"/>
            <a:ext cx="1301484"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2012</a:t>
            </a:r>
            <a:r>
              <a:rPr kumimoji="1" lang="ja-JP" altLang="en-US" sz="1600" b="0" i="0" u="none" strike="noStrike" kern="0" cap="none" spc="0" normalizeH="0" baseline="0" noProof="0" dirty="0" smtClean="0">
                <a:ln>
                  <a:noFill/>
                </a:ln>
                <a:solidFill>
                  <a:schemeClr val="tx1"/>
                </a:solidFill>
                <a:effectLst/>
                <a:uLnTx/>
                <a:uFillTx/>
                <a:latin typeface="+mn-ea"/>
                <a:ea typeface="+mn-ea"/>
                <a:cs typeface="+mj-cs"/>
              </a:rPr>
              <a:t>年</a:t>
            </a: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7</a:t>
            </a:r>
            <a:r>
              <a:rPr kumimoji="1" lang="ja-JP" altLang="en-US" sz="1600" b="0" i="0" u="none" strike="noStrike" kern="0" cap="none" spc="0" normalizeH="0" baseline="0" noProof="0" dirty="0" smtClean="0">
                <a:ln>
                  <a:noFill/>
                </a:ln>
                <a:solidFill>
                  <a:schemeClr val="tx1"/>
                </a:solidFill>
                <a:effectLst/>
                <a:uLnTx/>
                <a:uFillTx/>
                <a:latin typeface="+mn-ea"/>
                <a:ea typeface="+mn-ea"/>
                <a:cs typeface="+mj-cs"/>
              </a:rPr>
              <a:t>月より運用</a:t>
            </a:r>
            <a:endParaRPr kumimoji="1" lang="ja-JP" altLang="en-US" sz="1600" b="0" i="0" u="none" strike="noStrike" kern="0" cap="none" spc="0" normalizeH="0" baseline="0" noProof="0" dirty="0">
              <a:ln>
                <a:noFill/>
              </a:ln>
              <a:solidFill>
                <a:schemeClr val="tx1"/>
              </a:solidFill>
              <a:effectLst/>
              <a:uLnTx/>
              <a:uFillTx/>
              <a:latin typeface="+mn-ea"/>
              <a:ea typeface="+mn-ea"/>
              <a:cs typeface="+mj-cs"/>
            </a:endParaRPr>
          </a:p>
        </p:txBody>
      </p:sp>
      <p:sp>
        <p:nvSpPr>
          <p:cNvPr id="86" name="タイトル 1"/>
          <p:cNvSpPr txBox="1">
            <a:spLocks/>
          </p:cNvSpPr>
          <p:nvPr/>
        </p:nvSpPr>
        <p:spPr bwMode="auto">
          <a:xfrm>
            <a:off x="7632339" y="4725144"/>
            <a:ext cx="1363452"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2012</a:t>
            </a:r>
            <a:r>
              <a:rPr kumimoji="1" lang="ja-JP" altLang="en-US" sz="1600" b="0" i="0" u="none" strike="noStrike" kern="0" cap="none" spc="0" normalizeH="0" baseline="0" noProof="0" dirty="0" smtClean="0">
                <a:ln>
                  <a:noFill/>
                </a:ln>
                <a:solidFill>
                  <a:schemeClr val="tx1"/>
                </a:solidFill>
                <a:effectLst/>
                <a:uLnTx/>
                <a:uFillTx/>
                <a:latin typeface="+mn-ea"/>
                <a:ea typeface="+mn-ea"/>
                <a:cs typeface="+mj-cs"/>
              </a:rPr>
              <a:t>年</a:t>
            </a: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10</a:t>
            </a:r>
            <a:r>
              <a:rPr kumimoji="1" lang="ja-JP" altLang="en-US" sz="1600" b="0" i="0" u="none" strike="noStrike" kern="0" cap="none" spc="0" normalizeH="0" baseline="0" noProof="0" dirty="0" smtClean="0">
                <a:ln>
                  <a:noFill/>
                </a:ln>
                <a:solidFill>
                  <a:schemeClr val="tx1"/>
                </a:solidFill>
                <a:effectLst/>
                <a:uLnTx/>
                <a:uFillTx/>
                <a:latin typeface="+mn-ea"/>
                <a:ea typeface="+mn-ea"/>
                <a:cs typeface="+mj-cs"/>
              </a:rPr>
              <a:t>月より実験</a:t>
            </a:r>
            <a:endParaRPr kumimoji="1" lang="en-US" altLang="ja-JP" sz="1600" b="0" i="0" u="none" strike="noStrike" kern="0" cap="none" spc="0" normalizeH="0" baseline="0" noProof="0" dirty="0" smtClean="0">
              <a:ln>
                <a:noFill/>
              </a:ln>
              <a:solidFill>
                <a:schemeClr val="tx1"/>
              </a:solidFill>
              <a:effectLst/>
              <a:uLnTx/>
              <a:uFillTx/>
              <a:latin typeface="+mn-ea"/>
              <a:ea typeface="+mn-ea"/>
              <a:cs typeface="+mj-cs"/>
            </a:endParaRPr>
          </a:p>
        </p:txBody>
      </p:sp>
      <p:sp>
        <p:nvSpPr>
          <p:cNvPr id="78" name="正方形/長方形 77"/>
          <p:cNvSpPr/>
          <p:nvPr/>
        </p:nvSpPr>
        <p:spPr>
          <a:xfrm>
            <a:off x="107504" y="4293096"/>
            <a:ext cx="8964488" cy="201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0" y="908720"/>
            <a:ext cx="8964488" cy="1656184"/>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xmlns="" val="30487064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0"/>
          </p:nvPr>
        </p:nvSpPr>
        <p:spPr/>
        <p:txBody>
          <a:bodyPr/>
          <a:lstStyle/>
          <a:p>
            <a:fld id="{65F807F8-E604-4B8C-9F45-9E16D479E221}" type="slidenum">
              <a:rPr lang="ja-JP" altLang="en-US" smtClean="0"/>
              <a:pPr/>
              <a:t>33</a:t>
            </a:fld>
            <a:endParaRPr lang="ja-JP" altLang="en-US" dirty="0"/>
          </a:p>
        </p:txBody>
      </p:sp>
      <p:sp>
        <p:nvSpPr>
          <p:cNvPr id="5" name="タイトル 7"/>
          <p:cNvSpPr txBox="1">
            <a:spLocks/>
          </p:cNvSpPr>
          <p:nvPr/>
        </p:nvSpPr>
        <p:spPr bwMode="auto">
          <a:xfrm>
            <a:off x="1259114" y="1219200"/>
            <a:ext cx="7916958" cy="82475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ja-JP" altLang="en-US" sz="3200" dirty="0" smtClean="0">
                <a:latin typeface="+mn-ea"/>
                <a:ea typeface="+mn-ea"/>
                <a:cs typeface="+mj-cs"/>
              </a:rPr>
              <a:t>研究クラウド</a:t>
            </a:r>
            <a:r>
              <a:rPr lang="ja-JP" altLang="en-US" sz="3200" dirty="0" smtClean="0">
                <a:latin typeface="+mn-ea"/>
                <a:ea typeface="+mn-ea"/>
                <a:cs typeface="+mj-cs"/>
              </a:rPr>
              <a:t>の利用</a:t>
            </a:r>
            <a:r>
              <a:rPr lang="en-US" altLang="ja-JP" sz="3200" dirty="0" smtClean="0">
                <a:latin typeface="+mn-ea"/>
                <a:ea typeface="+mn-ea"/>
                <a:cs typeface="+mj-cs"/>
              </a:rPr>
              <a:t>GUI</a:t>
            </a:r>
            <a:endParaRPr kumimoji="1" lang="ja-JP" altLang="en-US" sz="3200" b="0" i="0" u="none" strike="noStrike" kern="1200" cap="none" spc="0" normalizeH="0" baseline="0" noProof="0" dirty="0" smtClean="0">
              <a:ln>
                <a:noFill/>
              </a:ln>
              <a:solidFill>
                <a:schemeClr val="tx1"/>
              </a:solidFill>
              <a:effectLst/>
              <a:uLnTx/>
              <a:uFillTx/>
              <a:latin typeface="+mn-ea"/>
              <a:ea typeface="+mn-ea"/>
              <a:cs typeface="+mj-cs"/>
            </a:endParaRPr>
          </a:p>
        </p:txBody>
      </p:sp>
      <p:sp>
        <p:nvSpPr>
          <p:cNvPr id="6" name="フッター プレースホルダ 9"/>
          <p:cNvSpPr txBox="1">
            <a:spLocks/>
          </p:cNvSpPr>
          <p:nvPr/>
        </p:nvSpPr>
        <p:spPr bwMode="auto">
          <a:xfrm>
            <a:off x="5214938" y="6572250"/>
            <a:ext cx="3929062" cy="285750"/>
          </a:xfrm>
          <a:prstGeom prst="rect">
            <a:avLst/>
          </a:prstGeom>
          <a:noFill/>
          <a:ln>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8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 </a:t>
            </a:r>
            <a:endParaRPr kumimoji="1" lang="ja-JP" altLang="en-US" sz="1800" b="0" i="0" u="none" strike="noStrike" kern="1200" cap="none" spc="0" normalizeH="0" baseline="0" noProof="0">
              <a:ln>
                <a:noFill/>
              </a:ln>
              <a:solidFill>
                <a:schemeClr val="tx1"/>
              </a:solidFill>
              <a:effectLst/>
              <a:uLnTx/>
              <a:uFillTx/>
              <a:latin typeface="HGP創英角ｺﾞｼｯｸUB" pitchFamily="50" charset="-128"/>
              <a:ea typeface="HGP創英角ｺﾞｼｯｸUB" pitchFamily="50" charset="-128"/>
              <a:cs typeface="+mn-cs"/>
            </a:endParaRPr>
          </a:p>
        </p:txBody>
      </p:sp>
      <p:sp>
        <p:nvSpPr>
          <p:cNvPr id="8" name="スライド番号プレースホルダ 2"/>
          <p:cNvSpPr txBox="1">
            <a:spLocks/>
          </p:cNvSpPr>
          <p:nvPr/>
        </p:nvSpPr>
        <p:spPr>
          <a:xfrm>
            <a:off x="8572500" y="6643688"/>
            <a:ext cx="500063" cy="14287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2D49EB63-8A47-42A8-B1AF-7D6D75D2383C}" type="slidenum">
              <a:rPr kumimoji="1" lang="ja-JP" altLang="en-US" sz="10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1" lang="ja-JP" altLang="en-US" sz="1000" b="0" i="0" u="none" strike="noStrike" kern="1200" cap="none" spc="0" normalizeH="0" baseline="0" noProof="0" dirty="0">
              <a:ln>
                <a:noFill/>
              </a:ln>
              <a:solidFill>
                <a:schemeClr val="bg1"/>
              </a:solidFill>
              <a:effectLst/>
              <a:uLnTx/>
              <a:uFillTx/>
              <a:latin typeface="+mn-lt"/>
              <a:ea typeface="+mn-ea"/>
              <a:cs typeface="+mn-cs"/>
            </a:endParaRPr>
          </a:p>
        </p:txBody>
      </p:sp>
      <p:pic>
        <p:nvPicPr>
          <p:cNvPr id="9" name="Picture 2">
            <a:hlinkClick r:id="rId3" action="ppaction://hlinkfile"/>
          </p:cNvPr>
          <p:cNvPicPr>
            <a:picLocks noChangeAspect="1" noChangeArrowheads="1"/>
          </p:cNvPicPr>
          <p:nvPr/>
        </p:nvPicPr>
        <p:blipFill>
          <a:blip r:embed="rId4" cstate="print"/>
          <a:srcRect/>
          <a:stretch>
            <a:fillRect/>
          </a:stretch>
        </p:blipFill>
        <p:spPr bwMode="auto">
          <a:xfrm>
            <a:off x="1279588" y="1952678"/>
            <a:ext cx="6480720" cy="4033383"/>
          </a:xfrm>
          <a:prstGeom prst="rect">
            <a:avLst/>
          </a:prstGeom>
          <a:noFill/>
          <a:ln w="9525">
            <a:noFill/>
            <a:miter lim="800000"/>
            <a:headEnd/>
            <a:tailEnd/>
          </a:ln>
        </p:spPr>
      </p:pic>
      <p:pic>
        <p:nvPicPr>
          <p:cNvPr id="10" name="Picture 2" descr="https://upki-portal.nii.ac.jp/docs/files/image/fed/logo2.png"/>
          <p:cNvPicPr>
            <a:picLocks noChangeAspect="1" noChangeArrowheads="1"/>
          </p:cNvPicPr>
          <p:nvPr/>
        </p:nvPicPr>
        <p:blipFill>
          <a:blip r:embed="rId5" cstate="print"/>
          <a:srcRect/>
          <a:stretch>
            <a:fillRect/>
          </a:stretch>
        </p:blipFill>
        <p:spPr bwMode="auto">
          <a:xfrm>
            <a:off x="6431508" y="1346930"/>
            <a:ext cx="792088" cy="754191"/>
          </a:xfrm>
          <a:prstGeom prst="rect">
            <a:avLst/>
          </a:prstGeom>
          <a:noFill/>
        </p:spPr>
      </p:pic>
      <p:sp>
        <p:nvSpPr>
          <p:cNvPr id="11" name="タイトル 1"/>
          <p:cNvSpPr txBox="1">
            <a:spLocks/>
          </p:cNvSpPr>
          <p:nvPr/>
        </p:nvSpPr>
        <p:spPr bwMode="auto">
          <a:xfrm>
            <a:off x="7151588" y="1302306"/>
            <a:ext cx="1404664"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ja-JP" altLang="en-US" sz="2800" dirty="0" smtClean="0">
                <a:latin typeface="HGP創英角ｺﾞｼｯｸUB" pitchFamily="50" charset="-128"/>
                <a:ea typeface="HGP創英角ｺﾞｼｯｸUB" pitchFamily="50" charset="-128"/>
                <a:cs typeface="Arial" pitchFamily="34" charset="0"/>
              </a:rPr>
              <a:t>対応済</a:t>
            </a:r>
            <a:endParaRPr kumimoji="1" lang="ja-JP" altLang="en-US" sz="28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Arial" pitchFamily="34" charset="0"/>
            </a:endParaRPr>
          </a:p>
        </p:txBody>
      </p:sp>
      <p:sp>
        <p:nvSpPr>
          <p:cNvPr id="13" name="タイトル 1"/>
          <p:cNvSpPr txBox="1">
            <a:spLocks/>
          </p:cNvSpPr>
          <p:nvPr/>
        </p:nvSpPr>
        <p:spPr bwMode="auto">
          <a:xfrm>
            <a:off x="304800" y="197357"/>
            <a:ext cx="8229600"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4400" b="0" i="0" u="none" strike="noStrike" kern="1200" cap="none" spc="0" normalizeH="0" baseline="0" noProof="0" dirty="0" smtClean="0">
                <a:ln>
                  <a:noFill/>
                </a:ln>
                <a:solidFill>
                  <a:schemeClr val="tx1"/>
                </a:solidFill>
                <a:effectLst/>
                <a:uLnTx/>
                <a:uFillTx/>
                <a:latin typeface="+mj-lt"/>
                <a:ea typeface="+mj-ea"/>
                <a:cs typeface="+mj-cs"/>
              </a:rPr>
              <a:t>研究クラウド デモンストレーション</a:t>
            </a:r>
            <a:endParaRPr kumimoji="1" lang="ja-JP" alt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HGPｺﾞｼｯｸE" pitchFamily="50" charset="-128"/>
                <a:ea typeface="HGPｺﾞｼｯｸE" pitchFamily="50" charset="-128"/>
                <a:cs typeface="Arial Unicode MS" pitchFamily="50" charset="-128"/>
              </a:rPr>
              <a:t>3. </a:t>
            </a:r>
            <a:r>
              <a:rPr lang="ja-JP" altLang="en-US" dirty="0" smtClean="0">
                <a:latin typeface="HGPｺﾞｼｯｸE" pitchFamily="50" charset="-128"/>
                <a:ea typeface="HGPｺﾞｼｯｸE" pitchFamily="50" charset="-128"/>
                <a:cs typeface="Arial Unicode MS" pitchFamily="50" charset="-128"/>
              </a:rPr>
              <a:t>インタークラウド基盤</a:t>
            </a:r>
            <a:r>
              <a:rPr lang="en-US" altLang="ja-JP" dirty="0" smtClean="0">
                <a:latin typeface="HGPｺﾞｼｯｸE" pitchFamily="50" charset="-128"/>
                <a:ea typeface="HGPｺﾞｼｯｸE" pitchFamily="50" charset="-128"/>
                <a:cs typeface="Arial Unicode MS" pitchFamily="50" charset="-128"/>
              </a:rPr>
              <a:t> </a:t>
            </a:r>
            <a:endParaRPr kumimoji="1" lang="ja-JP" altLang="en-US" dirty="0"/>
          </a:p>
        </p:txBody>
      </p:sp>
      <p:sp>
        <p:nvSpPr>
          <p:cNvPr id="3" name="スライド番号プレースホルダ 2"/>
          <p:cNvSpPr>
            <a:spLocks noGrp="1"/>
          </p:cNvSpPr>
          <p:nvPr>
            <p:ph type="sldNum" sz="quarter" idx="10"/>
          </p:nvPr>
        </p:nvSpPr>
        <p:spPr/>
        <p:txBody>
          <a:bodyPr/>
          <a:lstStyle/>
          <a:p>
            <a:pPr>
              <a:defRPr/>
            </a:pPr>
            <a:fld id="{2D49EB63-8A47-42A8-B1AF-7D6D75D2383C}" type="slidenum">
              <a:rPr lang="ja-JP" altLang="en-US" smtClean="0"/>
              <a:pPr>
                <a:defRPr/>
              </a:pPr>
              <a:t>34</a:t>
            </a:fld>
            <a:endParaRPr lang="ja-JP"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角丸四角形 40"/>
          <p:cNvSpPr/>
          <p:nvPr/>
        </p:nvSpPr>
        <p:spPr>
          <a:xfrm>
            <a:off x="3131840" y="5013176"/>
            <a:ext cx="5904656"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pic>
        <p:nvPicPr>
          <p:cNvPr id="39" name="Picture 7" descr="C:\Users\nobukazu\AppData\Local\Microsoft\Windows\Temporary Internet Files\Content.IE5\ZNO1IT8K\MP900402012[1].jpg"/>
          <p:cNvPicPr>
            <a:picLocks noChangeAspect="1" noChangeArrowheads="1"/>
          </p:cNvPicPr>
          <p:nvPr/>
        </p:nvPicPr>
        <p:blipFill>
          <a:blip r:embed="rId3" cstate="print"/>
          <a:srcRect/>
          <a:stretch>
            <a:fillRect/>
          </a:stretch>
        </p:blipFill>
        <p:spPr bwMode="auto">
          <a:xfrm>
            <a:off x="5076056" y="980728"/>
            <a:ext cx="2489200" cy="1658937"/>
          </a:xfrm>
          <a:prstGeom prst="rect">
            <a:avLst/>
          </a:prstGeom>
          <a:noFill/>
          <a:ln w="9525">
            <a:noFill/>
            <a:miter lim="800000"/>
            <a:headEnd/>
            <a:tailEnd/>
          </a:ln>
        </p:spPr>
      </p:pic>
      <p:pic>
        <p:nvPicPr>
          <p:cNvPr id="7" name="Picture 3" descr="C:\Users\nobukazu\AppData\Local\Microsoft\Windows\Temporary Internet Files\Content.IE5\WL7QQAY5\MC900046062[1].wmf"/>
          <p:cNvPicPr>
            <a:picLocks noChangeAspect="1" noChangeArrowheads="1"/>
          </p:cNvPicPr>
          <p:nvPr/>
        </p:nvPicPr>
        <p:blipFill>
          <a:blip r:embed="rId4" cstate="print"/>
          <a:srcRect/>
          <a:stretch>
            <a:fillRect/>
          </a:stretch>
        </p:blipFill>
        <p:spPr bwMode="auto">
          <a:xfrm>
            <a:off x="1401763" y="1498600"/>
            <a:ext cx="3683000" cy="4921250"/>
          </a:xfrm>
          <a:prstGeom prst="rect">
            <a:avLst/>
          </a:prstGeom>
          <a:noFill/>
          <a:ln w="9525">
            <a:noFill/>
            <a:miter lim="800000"/>
            <a:headEnd/>
            <a:tailEnd/>
          </a:ln>
        </p:spPr>
      </p:pic>
      <p:pic>
        <p:nvPicPr>
          <p:cNvPr id="8" name="Picture 6" descr="C:\Users\nobukazu\AppData\Local\Microsoft\Windows\Temporary Internet Files\Content.IE5\WL7QQAY5\MC900434845[1].png"/>
          <p:cNvPicPr>
            <a:picLocks noChangeAspect="1" noChangeArrowheads="1"/>
          </p:cNvPicPr>
          <p:nvPr/>
        </p:nvPicPr>
        <p:blipFill>
          <a:blip r:embed="rId5" cstate="print"/>
          <a:srcRect/>
          <a:stretch>
            <a:fillRect/>
          </a:stretch>
        </p:blipFill>
        <p:spPr bwMode="auto">
          <a:xfrm>
            <a:off x="4070350" y="3279775"/>
            <a:ext cx="819150" cy="820738"/>
          </a:xfrm>
          <a:prstGeom prst="rect">
            <a:avLst/>
          </a:prstGeom>
          <a:noFill/>
          <a:ln w="9525">
            <a:noFill/>
            <a:miter lim="800000"/>
            <a:headEnd/>
            <a:tailEnd/>
          </a:ln>
        </p:spPr>
      </p:pic>
      <p:pic>
        <p:nvPicPr>
          <p:cNvPr id="9" name="Picture 7" descr="C:\Users\nobukazu\AppData\Local\Microsoft\Windows\Temporary Internet Files\Content.IE5\ZNO1IT8K\MP900402012[1].jpg"/>
          <p:cNvPicPr>
            <a:picLocks noChangeAspect="1" noChangeArrowheads="1"/>
          </p:cNvPicPr>
          <p:nvPr/>
        </p:nvPicPr>
        <p:blipFill>
          <a:blip r:embed="rId3" cstate="print"/>
          <a:srcRect/>
          <a:stretch>
            <a:fillRect/>
          </a:stretch>
        </p:blipFill>
        <p:spPr bwMode="auto">
          <a:xfrm>
            <a:off x="454025" y="4581128"/>
            <a:ext cx="2489200" cy="1658937"/>
          </a:xfrm>
          <a:prstGeom prst="rect">
            <a:avLst/>
          </a:prstGeom>
          <a:noFill/>
          <a:ln w="9525">
            <a:noFill/>
            <a:miter lim="800000"/>
            <a:headEnd/>
            <a:tailEnd/>
          </a:ln>
        </p:spPr>
      </p:pic>
      <p:pic>
        <p:nvPicPr>
          <p:cNvPr id="11" name="Picture 6" descr="C:\Users\nobukazu\AppData\Local\Microsoft\Windows\Temporary Internet Files\Content.IE5\WL7QQAY5\MC900434845[1].png"/>
          <p:cNvPicPr>
            <a:picLocks noChangeAspect="1" noChangeArrowheads="1"/>
          </p:cNvPicPr>
          <p:nvPr/>
        </p:nvPicPr>
        <p:blipFill>
          <a:blip r:embed="rId5" cstate="print"/>
          <a:srcRect/>
          <a:stretch>
            <a:fillRect/>
          </a:stretch>
        </p:blipFill>
        <p:spPr bwMode="auto">
          <a:xfrm>
            <a:off x="4125913" y="2257425"/>
            <a:ext cx="641350" cy="641350"/>
          </a:xfrm>
          <a:prstGeom prst="rect">
            <a:avLst/>
          </a:prstGeom>
          <a:noFill/>
          <a:ln w="9525">
            <a:noFill/>
            <a:miter lim="800000"/>
            <a:headEnd/>
            <a:tailEnd/>
          </a:ln>
        </p:spPr>
      </p:pic>
      <p:sp>
        <p:nvSpPr>
          <p:cNvPr id="13" name="テキスト ボックス 15"/>
          <p:cNvSpPr txBox="1">
            <a:spLocks noChangeArrowheads="1"/>
          </p:cNvSpPr>
          <p:nvPr/>
        </p:nvSpPr>
        <p:spPr bwMode="auto">
          <a:xfrm>
            <a:off x="3683000" y="1512888"/>
            <a:ext cx="1630363" cy="368300"/>
          </a:xfrm>
          <a:prstGeom prst="rect">
            <a:avLst/>
          </a:prstGeom>
          <a:noFill/>
          <a:ln w="9525">
            <a:noFill/>
            <a:miter lim="800000"/>
            <a:headEnd/>
            <a:tailEnd/>
          </a:ln>
        </p:spPr>
        <p:txBody>
          <a:bodyPr wrap="none">
            <a:spAutoFit/>
          </a:bodyPr>
          <a:lstStyle/>
          <a:p>
            <a:r>
              <a:rPr lang="ja-JP" altLang="en-US" sz="1800" dirty="0">
                <a:latin typeface="+mn-ea"/>
                <a:ea typeface="+mn-ea"/>
              </a:rPr>
              <a:t>北海道クラウド</a:t>
            </a:r>
          </a:p>
        </p:txBody>
      </p:sp>
      <p:sp>
        <p:nvSpPr>
          <p:cNvPr id="14" name="テキスト ボックス 16"/>
          <p:cNvSpPr txBox="1">
            <a:spLocks noChangeArrowheads="1"/>
          </p:cNvSpPr>
          <p:nvPr/>
        </p:nvSpPr>
        <p:spPr bwMode="auto">
          <a:xfrm>
            <a:off x="395536" y="4149080"/>
            <a:ext cx="1400175" cy="369888"/>
          </a:xfrm>
          <a:prstGeom prst="rect">
            <a:avLst/>
          </a:prstGeom>
          <a:noFill/>
          <a:ln w="9525">
            <a:noFill/>
            <a:miter lim="800000"/>
            <a:headEnd/>
            <a:tailEnd/>
          </a:ln>
        </p:spPr>
        <p:txBody>
          <a:bodyPr wrap="none">
            <a:spAutoFit/>
          </a:bodyPr>
          <a:lstStyle/>
          <a:p>
            <a:r>
              <a:rPr lang="ja-JP" altLang="en-US" sz="1800">
                <a:latin typeface="+mn-ea"/>
                <a:ea typeface="+mn-ea"/>
              </a:rPr>
              <a:t>九州クラウド</a:t>
            </a:r>
          </a:p>
        </p:txBody>
      </p:sp>
      <p:sp>
        <p:nvSpPr>
          <p:cNvPr id="15" name="テキスト ボックス 17"/>
          <p:cNvSpPr txBox="1">
            <a:spLocks noChangeArrowheads="1"/>
          </p:cNvSpPr>
          <p:nvPr/>
        </p:nvSpPr>
        <p:spPr bwMode="auto">
          <a:xfrm>
            <a:off x="2878138" y="4076700"/>
            <a:ext cx="1400175" cy="369888"/>
          </a:xfrm>
          <a:prstGeom prst="rect">
            <a:avLst/>
          </a:prstGeom>
          <a:noFill/>
          <a:ln w="9525">
            <a:noFill/>
            <a:miter lim="800000"/>
            <a:headEnd/>
            <a:tailEnd/>
          </a:ln>
        </p:spPr>
        <p:txBody>
          <a:bodyPr wrap="none">
            <a:spAutoFit/>
          </a:bodyPr>
          <a:lstStyle/>
          <a:p>
            <a:r>
              <a:rPr lang="ja-JP" altLang="en-US" sz="1800">
                <a:latin typeface="+mn-ea"/>
                <a:ea typeface="+mn-ea"/>
              </a:rPr>
              <a:t>東海クラウド</a:t>
            </a:r>
          </a:p>
        </p:txBody>
      </p:sp>
      <p:sp>
        <p:nvSpPr>
          <p:cNvPr id="16" name="テキスト ボックス 18"/>
          <p:cNvSpPr txBox="1">
            <a:spLocks noChangeArrowheads="1"/>
          </p:cNvSpPr>
          <p:nvPr/>
        </p:nvSpPr>
        <p:spPr bwMode="auto">
          <a:xfrm>
            <a:off x="1849438" y="2997200"/>
            <a:ext cx="1400175" cy="369888"/>
          </a:xfrm>
          <a:prstGeom prst="rect">
            <a:avLst/>
          </a:prstGeom>
          <a:noFill/>
          <a:ln w="9525">
            <a:noFill/>
            <a:miter lim="800000"/>
            <a:headEnd/>
            <a:tailEnd/>
          </a:ln>
        </p:spPr>
        <p:txBody>
          <a:bodyPr wrap="none">
            <a:spAutoFit/>
          </a:bodyPr>
          <a:lstStyle/>
          <a:p>
            <a:r>
              <a:rPr lang="ja-JP" altLang="en-US" sz="1800">
                <a:latin typeface="+mn-ea"/>
                <a:ea typeface="+mn-ea"/>
              </a:rPr>
              <a:t>関西クラウド</a:t>
            </a:r>
          </a:p>
        </p:txBody>
      </p:sp>
      <p:sp>
        <p:nvSpPr>
          <p:cNvPr id="17" name="テキスト ボックス 19"/>
          <p:cNvSpPr txBox="1">
            <a:spLocks noChangeArrowheads="1"/>
          </p:cNvSpPr>
          <p:nvPr/>
        </p:nvSpPr>
        <p:spPr bwMode="auto">
          <a:xfrm>
            <a:off x="2357438" y="4391025"/>
            <a:ext cx="1400175" cy="369888"/>
          </a:xfrm>
          <a:prstGeom prst="rect">
            <a:avLst/>
          </a:prstGeom>
          <a:noFill/>
          <a:ln w="9525">
            <a:noFill/>
            <a:miter lim="800000"/>
            <a:headEnd/>
            <a:tailEnd/>
          </a:ln>
        </p:spPr>
        <p:txBody>
          <a:bodyPr wrap="none">
            <a:spAutoFit/>
          </a:bodyPr>
          <a:lstStyle/>
          <a:p>
            <a:r>
              <a:rPr lang="ja-JP" altLang="en-US" sz="1800">
                <a:latin typeface="+mn-ea"/>
                <a:ea typeface="+mn-ea"/>
              </a:rPr>
              <a:t>四国クラウド</a:t>
            </a:r>
          </a:p>
        </p:txBody>
      </p:sp>
      <p:sp>
        <p:nvSpPr>
          <p:cNvPr id="18" name="テキスト ボックス 21"/>
          <p:cNvSpPr txBox="1">
            <a:spLocks noChangeArrowheads="1"/>
          </p:cNvSpPr>
          <p:nvPr/>
        </p:nvSpPr>
        <p:spPr bwMode="auto">
          <a:xfrm>
            <a:off x="2601913" y="2622550"/>
            <a:ext cx="1400175" cy="369888"/>
          </a:xfrm>
          <a:prstGeom prst="rect">
            <a:avLst/>
          </a:prstGeom>
          <a:noFill/>
          <a:ln w="9525">
            <a:noFill/>
            <a:miter lim="800000"/>
            <a:headEnd/>
            <a:tailEnd/>
          </a:ln>
        </p:spPr>
        <p:txBody>
          <a:bodyPr wrap="none">
            <a:spAutoFit/>
          </a:bodyPr>
          <a:lstStyle/>
          <a:p>
            <a:r>
              <a:rPr lang="ja-JP" altLang="en-US" sz="1800">
                <a:latin typeface="+mn-ea"/>
                <a:ea typeface="+mn-ea"/>
              </a:rPr>
              <a:t>北陸クラウド</a:t>
            </a:r>
          </a:p>
        </p:txBody>
      </p:sp>
      <p:sp>
        <p:nvSpPr>
          <p:cNvPr id="19" name="テキスト ボックス 1"/>
          <p:cNvSpPr txBox="1">
            <a:spLocks noChangeArrowheads="1"/>
          </p:cNvSpPr>
          <p:nvPr/>
        </p:nvSpPr>
        <p:spPr bwMode="auto">
          <a:xfrm>
            <a:off x="3131840" y="5013176"/>
            <a:ext cx="6012160" cy="1077218"/>
          </a:xfrm>
          <a:prstGeom prst="rect">
            <a:avLst/>
          </a:prstGeom>
          <a:noFill/>
          <a:ln w="9525">
            <a:noFill/>
            <a:miter lim="800000"/>
            <a:headEnd/>
            <a:tailEnd/>
          </a:ln>
        </p:spPr>
        <p:txBody>
          <a:bodyPr wrap="square">
            <a:spAutoFit/>
          </a:bodyPr>
          <a:lstStyle/>
          <a:p>
            <a:pPr marL="342900" indent="-342900">
              <a:buFont typeface="Arial" pitchFamily="34" charset="0"/>
              <a:buChar char="•"/>
            </a:pPr>
            <a:r>
              <a:rPr lang="ja-JP" altLang="en-US" sz="3200" dirty="0" smtClean="0">
                <a:solidFill>
                  <a:schemeClr val="bg1"/>
                </a:solidFill>
                <a:latin typeface="+mn-ea"/>
                <a:ea typeface="+mn-ea"/>
              </a:rPr>
              <a:t>地域クラウドが普及</a:t>
            </a:r>
            <a:endParaRPr lang="en-US" altLang="ja-JP" sz="3200" dirty="0">
              <a:solidFill>
                <a:schemeClr val="bg1"/>
              </a:solidFill>
              <a:latin typeface="+mn-ea"/>
              <a:ea typeface="+mn-ea"/>
            </a:endParaRPr>
          </a:p>
          <a:p>
            <a:pPr marL="342900" indent="-342900">
              <a:buFont typeface="Arial" pitchFamily="34" charset="0"/>
              <a:buChar char="•"/>
            </a:pPr>
            <a:r>
              <a:rPr lang="ja-JP" altLang="en-US" sz="3200" dirty="0" smtClean="0">
                <a:solidFill>
                  <a:schemeClr val="bg1"/>
                </a:solidFill>
                <a:latin typeface="+mn-ea"/>
                <a:ea typeface="+mn-ea"/>
              </a:rPr>
              <a:t>インタークラウド基盤により連携</a:t>
            </a:r>
            <a:r>
              <a:rPr lang="en-US" altLang="ja-JP" sz="3200" dirty="0" smtClean="0">
                <a:solidFill>
                  <a:schemeClr val="bg1"/>
                </a:solidFill>
                <a:latin typeface="+mn-ea"/>
                <a:ea typeface="+mn-ea"/>
              </a:rPr>
              <a:t>     </a:t>
            </a:r>
            <a:endParaRPr lang="ja-JP" altLang="en-US" sz="3200" dirty="0">
              <a:solidFill>
                <a:schemeClr val="bg1"/>
              </a:solidFill>
              <a:latin typeface="+mn-ea"/>
              <a:ea typeface="+mn-ea"/>
            </a:endParaRPr>
          </a:p>
        </p:txBody>
      </p:sp>
      <p:sp>
        <p:nvSpPr>
          <p:cNvPr id="20" name="テキスト ボックス 20"/>
          <p:cNvSpPr txBox="1">
            <a:spLocks noChangeArrowheads="1"/>
          </p:cNvSpPr>
          <p:nvPr/>
        </p:nvSpPr>
        <p:spPr bwMode="auto">
          <a:xfrm>
            <a:off x="4479925" y="2578100"/>
            <a:ext cx="1400175" cy="369888"/>
          </a:xfrm>
          <a:prstGeom prst="rect">
            <a:avLst/>
          </a:prstGeom>
          <a:noFill/>
          <a:ln w="9525">
            <a:noFill/>
            <a:miter lim="800000"/>
            <a:headEnd/>
            <a:tailEnd/>
          </a:ln>
        </p:spPr>
        <p:txBody>
          <a:bodyPr wrap="none">
            <a:spAutoFit/>
          </a:bodyPr>
          <a:lstStyle/>
          <a:p>
            <a:r>
              <a:rPr lang="ja-JP" altLang="en-US" sz="1800">
                <a:latin typeface="+mn-ea"/>
                <a:ea typeface="+mn-ea"/>
              </a:rPr>
              <a:t>東北クラウド</a:t>
            </a:r>
          </a:p>
        </p:txBody>
      </p:sp>
      <p:pic>
        <p:nvPicPr>
          <p:cNvPr id="21" name="Picture 6" descr="C:\Users\nobukazu\AppData\Local\Microsoft\Windows\Temporary Internet Files\Content.IE5\WL7QQAY5\MC900434845[1].png"/>
          <p:cNvPicPr>
            <a:picLocks noChangeAspect="1" noChangeArrowheads="1"/>
          </p:cNvPicPr>
          <p:nvPr/>
        </p:nvPicPr>
        <p:blipFill>
          <a:blip r:embed="rId5" cstate="print"/>
          <a:srcRect/>
          <a:stretch>
            <a:fillRect/>
          </a:stretch>
        </p:blipFill>
        <p:spPr bwMode="auto">
          <a:xfrm>
            <a:off x="2514600" y="3643313"/>
            <a:ext cx="642938" cy="642937"/>
          </a:xfrm>
          <a:prstGeom prst="rect">
            <a:avLst/>
          </a:prstGeom>
          <a:noFill/>
          <a:ln w="9525">
            <a:noFill/>
            <a:miter lim="800000"/>
            <a:headEnd/>
            <a:tailEnd/>
          </a:ln>
        </p:spPr>
      </p:pic>
      <p:pic>
        <p:nvPicPr>
          <p:cNvPr id="22" name="Picture 6" descr="C:\Users\nobukazu\AppData\Local\Microsoft\Windows\Temporary Internet Files\Content.IE5\WL7QQAY5\MC900434845[1].png"/>
          <p:cNvPicPr>
            <a:picLocks noChangeAspect="1" noChangeArrowheads="1"/>
          </p:cNvPicPr>
          <p:nvPr/>
        </p:nvPicPr>
        <p:blipFill>
          <a:blip r:embed="rId5" cstate="print"/>
          <a:srcRect/>
          <a:stretch>
            <a:fillRect/>
          </a:stretch>
        </p:blipFill>
        <p:spPr bwMode="auto">
          <a:xfrm>
            <a:off x="1790700" y="3959225"/>
            <a:ext cx="642938" cy="642938"/>
          </a:xfrm>
          <a:prstGeom prst="rect">
            <a:avLst/>
          </a:prstGeom>
          <a:noFill/>
          <a:ln w="9525">
            <a:noFill/>
            <a:miter lim="800000"/>
            <a:headEnd/>
            <a:tailEnd/>
          </a:ln>
        </p:spPr>
      </p:pic>
      <p:pic>
        <p:nvPicPr>
          <p:cNvPr id="23" name="Picture 6" descr="C:\Users\nobukazu\AppData\Local\Microsoft\Windows\Temporary Internet Files\Content.IE5\WL7QQAY5\MC900434845[1].png"/>
          <p:cNvPicPr>
            <a:picLocks noChangeAspect="1" noChangeArrowheads="1"/>
          </p:cNvPicPr>
          <p:nvPr/>
        </p:nvPicPr>
        <p:blipFill>
          <a:blip r:embed="rId5" cstate="print"/>
          <a:srcRect/>
          <a:stretch>
            <a:fillRect/>
          </a:stretch>
        </p:blipFill>
        <p:spPr bwMode="auto">
          <a:xfrm>
            <a:off x="3157538" y="3157538"/>
            <a:ext cx="642937" cy="642937"/>
          </a:xfrm>
          <a:prstGeom prst="rect">
            <a:avLst/>
          </a:prstGeom>
          <a:noFill/>
          <a:ln w="9525">
            <a:noFill/>
            <a:miter lim="800000"/>
            <a:headEnd/>
            <a:tailEnd/>
          </a:ln>
        </p:spPr>
      </p:pic>
      <p:pic>
        <p:nvPicPr>
          <p:cNvPr id="24" name="Picture 6" descr="C:\Users\nobukazu\AppData\Local\Microsoft\Windows\Temporary Internet Files\Content.IE5\WL7QQAY5\MC900434845[1].png"/>
          <p:cNvPicPr>
            <a:picLocks noChangeAspect="1" noChangeArrowheads="1"/>
          </p:cNvPicPr>
          <p:nvPr/>
        </p:nvPicPr>
        <p:blipFill>
          <a:blip r:embed="rId5" cstate="print"/>
          <a:srcRect/>
          <a:stretch>
            <a:fillRect/>
          </a:stretch>
        </p:blipFill>
        <p:spPr bwMode="auto">
          <a:xfrm>
            <a:off x="5976938" y="1443038"/>
            <a:ext cx="642937" cy="642937"/>
          </a:xfrm>
          <a:prstGeom prst="rect">
            <a:avLst/>
          </a:prstGeom>
          <a:noFill/>
          <a:ln w="9525">
            <a:noFill/>
            <a:miter lim="800000"/>
            <a:headEnd/>
            <a:tailEnd/>
          </a:ln>
        </p:spPr>
      </p:pic>
      <p:cxnSp>
        <p:nvCxnSpPr>
          <p:cNvPr id="25" name="直線コネクタ 24"/>
          <p:cNvCxnSpPr/>
          <p:nvPr/>
        </p:nvCxnSpPr>
        <p:spPr>
          <a:xfrm>
            <a:off x="4427538" y="2781300"/>
            <a:ext cx="52387" cy="498475"/>
          </a:xfrm>
          <a:prstGeom prst="line">
            <a:avLst/>
          </a:prstGeom>
          <a:ln w="38100"/>
        </p:spPr>
        <p:style>
          <a:lnRef idx="2">
            <a:schemeClr val="dk1"/>
          </a:lnRef>
          <a:fillRef idx="0">
            <a:schemeClr val="dk1"/>
          </a:fillRef>
          <a:effectRef idx="1">
            <a:schemeClr val="dk1"/>
          </a:effectRef>
          <a:fontRef idx="minor">
            <a:schemeClr val="tx1"/>
          </a:fontRef>
        </p:style>
      </p:cxnSp>
      <p:cxnSp>
        <p:nvCxnSpPr>
          <p:cNvPr id="26" name="直線コネクタ 25"/>
          <p:cNvCxnSpPr/>
          <p:nvPr/>
        </p:nvCxnSpPr>
        <p:spPr>
          <a:xfrm flipH="1">
            <a:off x="2959100" y="3795713"/>
            <a:ext cx="1238250" cy="169862"/>
          </a:xfrm>
          <a:prstGeom prst="line">
            <a:avLst/>
          </a:prstGeom>
          <a:ln w="38100"/>
        </p:spPr>
        <p:style>
          <a:lnRef idx="2">
            <a:schemeClr val="dk1"/>
          </a:lnRef>
          <a:fillRef idx="0">
            <a:schemeClr val="dk1"/>
          </a:fillRef>
          <a:effectRef idx="1">
            <a:schemeClr val="dk1"/>
          </a:effectRef>
          <a:fontRef idx="minor">
            <a:schemeClr val="tx1"/>
          </a:fontRef>
        </p:style>
      </p:cxnSp>
      <p:cxnSp>
        <p:nvCxnSpPr>
          <p:cNvPr id="27" name="直線コネクタ 26"/>
          <p:cNvCxnSpPr/>
          <p:nvPr/>
        </p:nvCxnSpPr>
        <p:spPr>
          <a:xfrm>
            <a:off x="3578225" y="3489325"/>
            <a:ext cx="633413" cy="84138"/>
          </a:xfrm>
          <a:prstGeom prst="line">
            <a:avLst/>
          </a:prstGeom>
        </p:spPr>
        <p:style>
          <a:lnRef idx="2">
            <a:schemeClr val="dk1"/>
          </a:lnRef>
          <a:fillRef idx="0">
            <a:schemeClr val="dk1"/>
          </a:fillRef>
          <a:effectRef idx="1">
            <a:schemeClr val="dk1"/>
          </a:effectRef>
          <a:fontRef idx="minor">
            <a:schemeClr val="tx1"/>
          </a:fontRef>
        </p:style>
      </p:cxnSp>
      <p:cxnSp>
        <p:nvCxnSpPr>
          <p:cNvPr id="28" name="直線コネクタ 27"/>
          <p:cNvCxnSpPr/>
          <p:nvPr/>
        </p:nvCxnSpPr>
        <p:spPr>
          <a:xfrm flipH="1">
            <a:off x="2195513" y="3933825"/>
            <a:ext cx="2016125" cy="431800"/>
          </a:xfrm>
          <a:prstGeom prst="line">
            <a:avLst/>
          </a:prstGeom>
        </p:spPr>
        <p:style>
          <a:lnRef idx="2">
            <a:schemeClr val="dk1"/>
          </a:lnRef>
          <a:fillRef idx="0">
            <a:schemeClr val="dk1"/>
          </a:fillRef>
          <a:effectRef idx="1">
            <a:schemeClr val="dk1"/>
          </a:effectRef>
          <a:fontRef idx="minor">
            <a:schemeClr val="tx1"/>
          </a:fontRef>
        </p:style>
      </p:cxnSp>
      <p:cxnSp>
        <p:nvCxnSpPr>
          <p:cNvPr id="29" name="直線コネクタ 28"/>
          <p:cNvCxnSpPr/>
          <p:nvPr/>
        </p:nvCxnSpPr>
        <p:spPr>
          <a:xfrm flipV="1">
            <a:off x="4716463" y="1941513"/>
            <a:ext cx="1462087" cy="1487487"/>
          </a:xfrm>
          <a:prstGeom prst="line">
            <a:avLst/>
          </a:prstGeom>
        </p:spPr>
        <p:style>
          <a:lnRef idx="2">
            <a:schemeClr val="dk1"/>
          </a:lnRef>
          <a:fillRef idx="0">
            <a:schemeClr val="dk1"/>
          </a:fillRef>
          <a:effectRef idx="1">
            <a:schemeClr val="dk1"/>
          </a:effectRef>
          <a:fontRef idx="minor">
            <a:schemeClr val="tx1"/>
          </a:fontRef>
        </p:style>
      </p:cxnSp>
      <p:sp>
        <p:nvSpPr>
          <p:cNvPr id="30" name="テキスト ボックス 17"/>
          <p:cNvSpPr txBox="1">
            <a:spLocks noChangeArrowheads="1"/>
          </p:cNvSpPr>
          <p:nvPr/>
        </p:nvSpPr>
        <p:spPr bwMode="auto">
          <a:xfrm>
            <a:off x="4692650" y="3962400"/>
            <a:ext cx="1400175" cy="368300"/>
          </a:xfrm>
          <a:prstGeom prst="rect">
            <a:avLst/>
          </a:prstGeom>
          <a:noFill/>
          <a:ln w="9525">
            <a:noFill/>
            <a:miter lim="800000"/>
            <a:headEnd/>
            <a:tailEnd/>
          </a:ln>
        </p:spPr>
        <p:txBody>
          <a:bodyPr wrap="none">
            <a:spAutoFit/>
          </a:bodyPr>
          <a:lstStyle/>
          <a:p>
            <a:r>
              <a:rPr lang="ja-JP" altLang="en-US" sz="1800">
                <a:latin typeface="+mn-ea"/>
                <a:ea typeface="+mn-ea"/>
              </a:rPr>
              <a:t>関東クラウド</a:t>
            </a:r>
          </a:p>
        </p:txBody>
      </p:sp>
      <p:sp>
        <p:nvSpPr>
          <p:cNvPr id="31" name="AutoShape 587"/>
          <p:cNvSpPr>
            <a:spLocks noChangeArrowheads="1"/>
          </p:cNvSpPr>
          <p:nvPr/>
        </p:nvSpPr>
        <p:spPr bwMode="auto">
          <a:xfrm rot="19517060">
            <a:off x="1847292" y="2530765"/>
            <a:ext cx="4925947" cy="1580445"/>
          </a:xfrm>
          <a:prstGeom prst="cloudCallout">
            <a:avLst>
              <a:gd name="adj1" fmla="val -2005"/>
              <a:gd name="adj2" fmla="val -4588"/>
            </a:avLst>
          </a:prstGeom>
          <a:solidFill>
            <a:schemeClr val="bg1">
              <a:lumMod val="85000"/>
              <a:alpha val="22000"/>
            </a:schemeClr>
          </a:solidFill>
          <a:ln>
            <a:solidFill>
              <a:schemeClr val="bg1">
                <a:lumMod val="95000"/>
              </a:schemeClr>
            </a:solidFill>
            <a:headEnd/>
            <a:tailEnd/>
          </a:ln>
        </p:spPr>
        <p:style>
          <a:lnRef idx="1">
            <a:schemeClr val="accent2"/>
          </a:lnRef>
          <a:fillRef idx="2">
            <a:schemeClr val="accent2"/>
          </a:fillRef>
          <a:effectRef idx="1">
            <a:schemeClr val="accent2"/>
          </a:effectRef>
          <a:fontRef idx="minor">
            <a:schemeClr val="dk1"/>
          </a:fontRef>
        </p:style>
        <p:txBody>
          <a:bodyPr anchor="ctr"/>
          <a:lstStyle/>
          <a:p>
            <a:pPr marL="323850" indent="-323850" algn="ctr" defTabSz="844550">
              <a:spcBef>
                <a:spcPct val="20000"/>
              </a:spcBef>
              <a:defRPr/>
            </a:pPr>
            <a:r>
              <a:rPr lang="ja-JP" altLang="en-US" sz="1800" dirty="0">
                <a:solidFill>
                  <a:srgbClr val="FFFFFF"/>
                </a:solidFill>
                <a:latin typeface="+mn-ea"/>
              </a:rPr>
              <a:t>　</a:t>
            </a:r>
          </a:p>
        </p:txBody>
      </p:sp>
      <p:sp>
        <p:nvSpPr>
          <p:cNvPr id="32" name="テキスト ボックス 6"/>
          <p:cNvSpPr txBox="1">
            <a:spLocks noChangeArrowheads="1"/>
          </p:cNvSpPr>
          <p:nvPr/>
        </p:nvSpPr>
        <p:spPr bwMode="auto">
          <a:xfrm>
            <a:off x="4990090" y="908720"/>
            <a:ext cx="1407758" cy="369332"/>
          </a:xfrm>
          <a:prstGeom prst="rect">
            <a:avLst/>
          </a:prstGeom>
          <a:noFill/>
          <a:ln w="9525">
            <a:noFill/>
            <a:miter lim="800000"/>
            <a:headEnd/>
            <a:tailEnd/>
          </a:ln>
        </p:spPr>
        <p:txBody>
          <a:bodyPr wrap="none">
            <a:spAutoFit/>
          </a:bodyPr>
          <a:lstStyle/>
          <a:p>
            <a:r>
              <a:rPr lang="ja-JP" altLang="en-US" dirty="0" smtClean="0">
                <a:solidFill>
                  <a:srgbClr val="FF0000"/>
                </a:solidFill>
                <a:latin typeface="+mn-ea"/>
                <a:ea typeface="+mn-ea"/>
              </a:rPr>
              <a:t>地域クラウド</a:t>
            </a:r>
            <a:endParaRPr lang="ja-JP" altLang="en-US" dirty="0">
              <a:solidFill>
                <a:srgbClr val="FF0000"/>
              </a:solidFill>
              <a:latin typeface="+mn-ea"/>
              <a:ea typeface="+mn-ea"/>
            </a:endParaRPr>
          </a:p>
        </p:txBody>
      </p:sp>
      <p:sp>
        <p:nvSpPr>
          <p:cNvPr id="33" name="AutoShape 587"/>
          <p:cNvSpPr>
            <a:spLocks noChangeArrowheads="1"/>
          </p:cNvSpPr>
          <p:nvPr/>
        </p:nvSpPr>
        <p:spPr bwMode="auto">
          <a:xfrm rot="19517060">
            <a:off x="319813" y="1344838"/>
            <a:ext cx="2618570" cy="1311207"/>
          </a:xfrm>
          <a:prstGeom prst="cloudCallout">
            <a:avLst>
              <a:gd name="adj1" fmla="val -2005"/>
              <a:gd name="adj2" fmla="val -4588"/>
            </a:avLst>
          </a:prstGeom>
          <a:solidFill>
            <a:schemeClr val="bg1">
              <a:lumMod val="85000"/>
              <a:alpha val="22000"/>
            </a:schemeClr>
          </a:solidFill>
          <a:ln>
            <a:solidFill>
              <a:schemeClr val="bg1">
                <a:lumMod val="95000"/>
              </a:schemeClr>
            </a:solidFill>
            <a:headEnd/>
            <a:tailEnd/>
          </a:ln>
        </p:spPr>
        <p:style>
          <a:lnRef idx="1">
            <a:schemeClr val="accent2"/>
          </a:lnRef>
          <a:fillRef idx="2">
            <a:schemeClr val="accent2"/>
          </a:fillRef>
          <a:effectRef idx="1">
            <a:schemeClr val="accent2"/>
          </a:effectRef>
          <a:fontRef idx="minor">
            <a:schemeClr val="dk1"/>
          </a:fontRef>
        </p:style>
        <p:txBody>
          <a:bodyPr anchor="ctr"/>
          <a:lstStyle/>
          <a:p>
            <a:pPr marL="323850" indent="-323850" algn="ctr" defTabSz="844550">
              <a:spcBef>
                <a:spcPct val="20000"/>
              </a:spcBef>
              <a:defRPr/>
            </a:pPr>
            <a:r>
              <a:rPr lang="ja-JP" altLang="en-US" sz="1800" dirty="0">
                <a:solidFill>
                  <a:srgbClr val="FFFFFF"/>
                </a:solidFill>
                <a:latin typeface="Verdana" pitchFamily="34" charset="0"/>
                <a:ea typeface="HGS創英角ｺﾞｼｯｸUB" pitchFamily="50" charset="-128"/>
              </a:rPr>
              <a:t>　</a:t>
            </a:r>
          </a:p>
        </p:txBody>
      </p:sp>
      <p:sp>
        <p:nvSpPr>
          <p:cNvPr id="34" name="AutoShape 587"/>
          <p:cNvSpPr>
            <a:spLocks noChangeArrowheads="1"/>
          </p:cNvSpPr>
          <p:nvPr/>
        </p:nvSpPr>
        <p:spPr bwMode="auto">
          <a:xfrm rot="19517060">
            <a:off x="6296478" y="2689786"/>
            <a:ext cx="2618570" cy="1311207"/>
          </a:xfrm>
          <a:prstGeom prst="cloudCallout">
            <a:avLst>
              <a:gd name="adj1" fmla="val -2005"/>
              <a:gd name="adj2" fmla="val -4588"/>
            </a:avLst>
          </a:prstGeom>
          <a:solidFill>
            <a:schemeClr val="bg1">
              <a:lumMod val="85000"/>
              <a:alpha val="22000"/>
            </a:schemeClr>
          </a:solidFill>
          <a:ln>
            <a:solidFill>
              <a:schemeClr val="bg1">
                <a:lumMod val="95000"/>
              </a:schemeClr>
            </a:solidFill>
            <a:headEnd/>
            <a:tailEnd/>
          </a:ln>
        </p:spPr>
        <p:style>
          <a:lnRef idx="1">
            <a:schemeClr val="accent2"/>
          </a:lnRef>
          <a:fillRef idx="2">
            <a:schemeClr val="accent2"/>
          </a:fillRef>
          <a:effectRef idx="1">
            <a:schemeClr val="accent2"/>
          </a:effectRef>
          <a:fontRef idx="minor">
            <a:schemeClr val="dk1"/>
          </a:fontRef>
        </p:style>
        <p:txBody>
          <a:bodyPr anchor="ctr"/>
          <a:lstStyle/>
          <a:p>
            <a:pPr marL="323850" indent="-323850" algn="ctr" defTabSz="844550">
              <a:spcBef>
                <a:spcPct val="20000"/>
              </a:spcBef>
              <a:defRPr/>
            </a:pPr>
            <a:r>
              <a:rPr lang="ja-JP" altLang="en-US" sz="1800" dirty="0">
                <a:solidFill>
                  <a:srgbClr val="FFFFFF"/>
                </a:solidFill>
                <a:latin typeface="+mn-ea"/>
              </a:rPr>
              <a:t>　</a:t>
            </a:r>
          </a:p>
        </p:txBody>
      </p:sp>
      <p:sp>
        <p:nvSpPr>
          <p:cNvPr id="35" name="テキスト ボックス 15"/>
          <p:cNvSpPr txBox="1">
            <a:spLocks noChangeArrowheads="1"/>
          </p:cNvSpPr>
          <p:nvPr/>
        </p:nvSpPr>
        <p:spPr bwMode="auto">
          <a:xfrm>
            <a:off x="6948264" y="3140968"/>
            <a:ext cx="1151277" cy="646331"/>
          </a:xfrm>
          <a:prstGeom prst="rect">
            <a:avLst/>
          </a:prstGeom>
          <a:noFill/>
          <a:ln w="9525">
            <a:noFill/>
            <a:miter lim="800000"/>
            <a:headEnd/>
            <a:tailEnd/>
          </a:ln>
        </p:spPr>
        <p:txBody>
          <a:bodyPr wrap="none">
            <a:spAutoFit/>
          </a:bodyPr>
          <a:lstStyle/>
          <a:p>
            <a:r>
              <a:rPr lang="ja-JP" altLang="en-US" dirty="0" smtClean="0">
                <a:latin typeface="+mn-ea"/>
                <a:ea typeface="+mn-ea"/>
              </a:rPr>
              <a:t>パブリック</a:t>
            </a:r>
            <a:endParaRPr lang="en-US" altLang="ja-JP" dirty="0" smtClean="0">
              <a:latin typeface="+mn-ea"/>
              <a:ea typeface="+mn-ea"/>
            </a:endParaRPr>
          </a:p>
          <a:p>
            <a:r>
              <a:rPr lang="ja-JP" altLang="en-US" sz="1800" dirty="0" smtClean="0">
                <a:latin typeface="+mn-ea"/>
                <a:ea typeface="+mn-ea"/>
              </a:rPr>
              <a:t>クラウド</a:t>
            </a:r>
            <a:endParaRPr lang="ja-JP" altLang="en-US" sz="1800" dirty="0">
              <a:latin typeface="+mn-ea"/>
              <a:ea typeface="+mn-ea"/>
            </a:endParaRPr>
          </a:p>
        </p:txBody>
      </p:sp>
      <p:sp>
        <p:nvSpPr>
          <p:cNvPr id="36" name="テキスト ボックス 15"/>
          <p:cNvSpPr txBox="1">
            <a:spLocks noChangeArrowheads="1"/>
          </p:cNvSpPr>
          <p:nvPr/>
        </p:nvSpPr>
        <p:spPr bwMode="auto">
          <a:xfrm>
            <a:off x="971600" y="1700808"/>
            <a:ext cx="1338828" cy="923330"/>
          </a:xfrm>
          <a:prstGeom prst="rect">
            <a:avLst/>
          </a:prstGeom>
          <a:noFill/>
          <a:ln w="9525">
            <a:noFill/>
            <a:miter lim="800000"/>
            <a:headEnd/>
            <a:tailEnd/>
          </a:ln>
        </p:spPr>
        <p:txBody>
          <a:bodyPr wrap="none">
            <a:spAutoFit/>
          </a:bodyPr>
          <a:lstStyle/>
          <a:p>
            <a:r>
              <a:rPr lang="ja-JP" altLang="en-US" sz="1800" dirty="0" smtClean="0">
                <a:latin typeface="+mn-ea"/>
                <a:ea typeface="+mn-ea"/>
              </a:rPr>
              <a:t>海外</a:t>
            </a:r>
            <a:endParaRPr lang="en-US" altLang="ja-JP" sz="1800" dirty="0" smtClean="0">
              <a:latin typeface="+mn-ea"/>
              <a:ea typeface="+mn-ea"/>
            </a:endParaRPr>
          </a:p>
          <a:p>
            <a:r>
              <a:rPr lang="ja-JP" altLang="en-US" dirty="0" smtClean="0">
                <a:latin typeface="+mn-ea"/>
                <a:ea typeface="+mn-ea"/>
              </a:rPr>
              <a:t>アカデミック</a:t>
            </a:r>
            <a:endParaRPr lang="en-US" altLang="ja-JP" dirty="0" smtClean="0">
              <a:latin typeface="+mn-ea"/>
              <a:ea typeface="+mn-ea"/>
            </a:endParaRPr>
          </a:p>
          <a:p>
            <a:r>
              <a:rPr lang="ja-JP" altLang="en-US" sz="1800" dirty="0" smtClean="0">
                <a:latin typeface="+mn-ea"/>
                <a:ea typeface="+mn-ea"/>
              </a:rPr>
              <a:t>クラウド</a:t>
            </a:r>
            <a:endParaRPr lang="ja-JP" altLang="en-US" sz="1800" dirty="0">
              <a:latin typeface="+mn-ea"/>
              <a:ea typeface="+mn-ea"/>
            </a:endParaRPr>
          </a:p>
        </p:txBody>
      </p:sp>
      <p:cxnSp>
        <p:nvCxnSpPr>
          <p:cNvPr id="37" name="直線コネクタ 36"/>
          <p:cNvCxnSpPr/>
          <p:nvPr/>
        </p:nvCxnSpPr>
        <p:spPr>
          <a:xfrm>
            <a:off x="2411760" y="2060848"/>
            <a:ext cx="1728192" cy="936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p:cNvCxnSpPr>
            <a:endCxn id="34" idx="0"/>
          </p:cNvCxnSpPr>
          <p:nvPr/>
        </p:nvCxnSpPr>
        <p:spPr>
          <a:xfrm>
            <a:off x="5364088" y="3501008"/>
            <a:ext cx="1172134" cy="585400"/>
          </a:xfrm>
          <a:prstGeom prst="line">
            <a:avLst/>
          </a:prstGeom>
        </p:spPr>
        <p:style>
          <a:lnRef idx="1">
            <a:schemeClr val="accent1"/>
          </a:lnRef>
          <a:fillRef idx="0">
            <a:schemeClr val="accent1"/>
          </a:fillRef>
          <a:effectRef idx="0">
            <a:schemeClr val="accent1"/>
          </a:effectRef>
          <a:fontRef idx="minor">
            <a:schemeClr val="tx1"/>
          </a:fontRef>
        </p:style>
      </p:cxnSp>
      <p:sp>
        <p:nvSpPr>
          <p:cNvPr id="40" name="タイトル 1"/>
          <p:cNvSpPr txBox="1">
            <a:spLocks/>
          </p:cNvSpPr>
          <p:nvPr/>
        </p:nvSpPr>
        <p:spPr bwMode="auto">
          <a:xfrm>
            <a:off x="179512" y="188640"/>
            <a:ext cx="8784976" cy="6064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ja-JP" altLang="en-US" sz="40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42" name="テキスト ボックス 6"/>
          <p:cNvSpPr txBox="1">
            <a:spLocks noChangeArrowheads="1"/>
          </p:cNvSpPr>
          <p:nvPr/>
        </p:nvSpPr>
        <p:spPr bwMode="auto">
          <a:xfrm>
            <a:off x="3644280" y="3077344"/>
            <a:ext cx="2204450" cy="369332"/>
          </a:xfrm>
          <a:prstGeom prst="rect">
            <a:avLst/>
          </a:prstGeom>
          <a:noFill/>
          <a:ln w="9525">
            <a:noFill/>
            <a:miter lim="800000"/>
            <a:headEnd/>
            <a:tailEnd/>
          </a:ln>
        </p:spPr>
        <p:txBody>
          <a:bodyPr wrap="none">
            <a:spAutoFit/>
          </a:bodyPr>
          <a:lstStyle/>
          <a:p>
            <a:r>
              <a:rPr lang="ja-JP" altLang="en-US" dirty="0" smtClean="0">
                <a:solidFill>
                  <a:srgbClr val="FF0000"/>
                </a:solidFill>
                <a:latin typeface="+mn-ea"/>
                <a:ea typeface="+mn-ea"/>
              </a:rPr>
              <a:t>インタークラウド基盤</a:t>
            </a:r>
            <a:endParaRPr lang="ja-JP" altLang="en-US" dirty="0">
              <a:solidFill>
                <a:srgbClr val="FF0000"/>
              </a:solidFill>
              <a:latin typeface="+mn-ea"/>
              <a:ea typeface="+mn-ea"/>
            </a:endParaRPr>
          </a:p>
        </p:txBody>
      </p:sp>
      <p:sp>
        <p:nvSpPr>
          <p:cNvPr id="2" name="タイトル 1"/>
          <p:cNvSpPr>
            <a:spLocks noGrp="1"/>
          </p:cNvSpPr>
          <p:nvPr>
            <p:ph type="title"/>
          </p:nvPr>
        </p:nvSpPr>
        <p:spPr/>
        <p:txBody>
          <a:bodyPr/>
          <a:lstStyle/>
          <a:p>
            <a:r>
              <a:rPr lang="ja-JP" altLang="ja-JP" smtClean="0"/>
              <a:t>アカデミックコミュニティクラウド</a:t>
            </a:r>
            <a:endParaRPr lang="ja-JP" altLang="en-US" dirty="0"/>
          </a:p>
        </p:txBody>
      </p:sp>
      <p:sp>
        <p:nvSpPr>
          <p:cNvPr id="43" name="スライド番号プレースホルダ 2"/>
          <p:cNvSpPr>
            <a:spLocks noGrp="1"/>
          </p:cNvSpPr>
          <p:nvPr>
            <p:ph type="sldNum" sz="quarter" idx="10"/>
          </p:nvPr>
        </p:nvSpPr>
        <p:spPr/>
        <p:txBody>
          <a:bodyPr/>
          <a:lstStyle/>
          <a:p>
            <a:fld id="{2D49EB63-8A47-42A8-B1AF-7D6D75D2383C}" type="slidenum">
              <a:rPr lang="ja-JP" altLang="en-US" smtClean="0"/>
              <a:pPr/>
              <a:t>35</a:t>
            </a:fld>
            <a:endParaRPr lang="ja-JP"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14290"/>
            <a:ext cx="8686800" cy="582594"/>
          </a:xfrm>
        </p:spPr>
        <p:txBody>
          <a:bodyPr/>
          <a:lstStyle/>
          <a:p>
            <a:r>
              <a:rPr lang="ja-JP" altLang="ja-JP" sz="4000" smtClean="0"/>
              <a:t>アカデミックコミュニティクラウドの現状</a:t>
            </a:r>
            <a:endParaRPr lang="ja-JP" altLang="en-US" sz="4000" dirty="0"/>
          </a:p>
        </p:txBody>
      </p:sp>
      <p:sp>
        <p:nvSpPr>
          <p:cNvPr id="4" name="スライド番号プレースホルダ 3"/>
          <p:cNvSpPr>
            <a:spLocks noGrp="1"/>
          </p:cNvSpPr>
          <p:nvPr>
            <p:ph type="sldNum" sz="quarter" idx="10"/>
          </p:nvPr>
        </p:nvSpPr>
        <p:spPr/>
        <p:txBody>
          <a:bodyPr/>
          <a:lstStyle/>
          <a:p>
            <a:fld id="{65F807F8-E604-4B8C-9F45-9E16D479E221}" type="slidenum">
              <a:rPr lang="ja-JP" altLang="en-US" smtClean="0"/>
              <a:pPr/>
              <a:t>36</a:t>
            </a:fld>
            <a:endParaRPr lang="ja-JP" altLang="en-US" dirty="0"/>
          </a:p>
        </p:txBody>
      </p:sp>
      <p:pic>
        <p:nvPicPr>
          <p:cNvPr id="7" name="Picture 3" descr="C:\Users\nobukazu\AppData\Local\Microsoft\Windows\Temporary Internet Files\Content.IE5\WL7QQAY5\MC900046062[1].wmf"/>
          <p:cNvPicPr>
            <a:picLocks noChangeAspect="1" noChangeArrowheads="1"/>
          </p:cNvPicPr>
          <p:nvPr/>
        </p:nvPicPr>
        <p:blipFill>
          <a:blip r:embed="rId3" cstate="print"/>
          <a:srcRect/>
          <a:stretch>
            <a:fillRect/>
          </a:stretch>
        </p:blipFill>
        <p:spPr bwMode="auto">
          <a:xfrm>
            <a:off x="1653728" y="1187366"/>
            <a:ext cx="3683000" cy="4921250"/>
          </a:xfrm>
          <a:prstGeom prst="rect">
            <a:avLst/>
          </a:prstGeom>
          <a:noFill/>
          <a:ln w="9525">
            <a:noFill/>
            <a:miter lim="800000"/>
            <a:headEnd/>
            <a:tailEnd/>
          </a:ln>
        </p:spPr>
      </p:pic>
      <p:pic>
        <p:nvPicPr>
          <p:cNvPr id="8"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4591494" y="3526154"/>
            <a:ext cx="819150" cy="820738"/>
          </a:xfrm>
          <a:prstGeom prst="rect">
            <a:avLst/>
          </a:prstGeom>
          <a:noFill/>
          <a:ln w="9525">
            <a:noFill/>
            <a:miter lim="800000"/>
            <a:headEnd/>
            <a:tailEnd/>
          </a:ln>
        </p:spPr>
      </p:pic>
      <p:pic>
        <p:nvPicPr>
          <p:cNvPr id="10"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4841179" y="1466334"/>
            <a:ext cx="641350" cy="641350"/>
          </a:xfrm>
          <a:prstGeom prst="rect">
            <a:avLst/>
          </a:prstGeom>
          <a:noFill/>
          <a:ln w="9525">
            <a:noFill/>
            <a:miter lim="800000"/>
            <a:headEnd/>
            <a:tailEnd/>
          </a:ln>
        </p:spPr>
      </p:pic>
      <p:sp>
        <p:nvSpPr>
          <p:cNvPr id="11" name="テキスト ボックス 15"/>
          <p:cNvSpPr txBox="1">
            <a:spLocks noChangeArrowheads="1"/>
          </p:cNvSpPr>
          <p:nvPr/>
        </p:nvSpPr>
        <p:spPr bwMode="auto">
          <a:xfrm>
            <a:off x="4193107" y="1754366"/>
            <a:ext cx="1338828" cy="646331"/>
          </a:xfrm>
          <a:prstGeom prst="rect">
            <a:avLst/>
          </a:prstGeom>
          <a:noFill/>
          <a:ln w="9525">
            <a:noFill/>
            <a:miter lim="800000"/>
            <a:headEnd/>
            <a:tailEnd/>
          </a:ln>
        </p:spPr>
        <p:txBody>
          <a:bodyPr wrap="none">
            <a:spAutoFit/>
          </a:bodyPr>
          <a:lstStyle/>
          <a:p>
            <a:r>
              <a:rPr lang="ja-JP" altLang="en-US" sz="1800" dirty="0" smtClean="0">
                <a:latin typeface="+mn-ea"/>
                <a:ea typeface="+mn-ea"/>
              </a:rPr>
              <a:t>北海道大学</a:t>
            </a:r>
            <a:endParaRPr lang="en-US" altLang="ja-JP" sz="1800" dirty="0" smtClean="0">
              <a:latin typeface="+mn-ea"/>
              <a:ea typeface="+mn-ea"/>
            </a:endParaRPr>
          </a:p>
          <a:p>
            <a:r>
              <a:rPr lang="ja-JP" altLang="en-US" sz="1800" dirty="0" smtClean="0">
                <a:latin typeface="+mn-ea"/>
                <a:ea typeface="+mn-ea"/>
              </a:rPr>
              <a:t>クラウド</a:t>
            </a:r>
            <a:endParaRPr lang="ja-JP" altLang="en-US" sz="1800" dirty="0">
              <a:latin typeface="+mn-ea"/>
              <a:ea typeface="+mn-ea"/>
            </a:endParaRPr>
          </a:p>
        </p:txBody>
      </p:sp>
      <p:sp>
        <p:nvSpPr>
          <p:cNvPr id="18" name="テキスト ボックス 20"/>
          <p:cNvSpPr txBox="1">
            <a:spLocks noChangeArrowheads="1"/>
          </p:cNvSpPr>
          <p:nvPr/>
        </p:nvSpPr>
        <p:spPr bwMode="auto">
          <a:xfrm>
            <a:off x="4481139" y="4330974"/>
            <a:ext cx="1296143" cy="369332"/>
          </a:xfrm>
          <a:prstGeom prst="rect">
            <a:avLst/>
          </a:prstGeom>
          <a:noFill/>
          <a:ln w="9525">
            <a:noFill/>
            <a:miter lim="800000"/>
            <a:headEnd/>
            <a:tailEnd/>
          </a:ln>
        </p:spPr>
        <p:txBody>
          <a:bodyPr wrap="square">
            <a:spAutoFit/>
          </a:bodyPr>
          <a:lstStyle/>
          <a:p>
            <a:r>
              <a:rPr lang="en-US" altLang="ja-JP" sz="1800" dirty="0" smtClean="0">
                <a:latin typeface="+mn-ea"/>
                <a:ea typeface="+mn-ea"/>
              </a:rPr>
              <a:t>NII</a:t>
            </a:r>
            <a:r>
              <a:rPr lang="ja-JP" altLang="en-US" sz="1800" dirty="0" smtClean="0">
                <a:latin typeface="+mn-ea"/>
                <a:ea typeface="+mn-ea"/>
              </a:rPr>
              <a:t>クラウド</a:t>
            </a:r>
            <a:endParaRPr lang="ja-JP" altLang="en-US" sz="1800" dirty="0">
              <a:latin typeface="+mn-ea"/>
              <a:ea typeface="+mn-ea"/>
            </a:endParaRPr>
          </a:p>
        </p:txBody>
      </p:sp>
      <p:pic>
        <p:nvPicPr>
          <p:cNvPr id="20"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2536923" y="3554566"/>
            <a:ext cx="642938" cy="642938"/>
          </a:xfrm>
          <a:prstGeom prst="rect">
            <a:avLst/>
          </a:prstGeom>
          <a:noFill/>
          <a:ln w="9525">
            <a:noFill/>
            <a:miter lim="800000"/>
            <a:headEnd/>
            <a:tailEnd/>
          </a:ln>
        </p:spPr>
      </p:pic>
      <p:pic>
        <p:nvPicPr>
          <p:cNvPr id="22"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3761059" y="2978502"/>
            <a:ext cx="642937" cy="642937"/>
          </a:xfrm>
          <a:prstGeom prst="rect">
            <a:avLst/>
          </a:prstGeom>
          <a:noFill/>
          <a:ln w="9525">
            <a:noFill/>
            <a:miter lim="800000"/>
            <a:headEnd/>
            <a:tailEnd/>
          </a:ln>
        </p:spPr>
      </p:pic>
      <p:cxnSp>
        <p:nvCxnSpPr>
          <p:cNvPr id="23" name="直線コネクタ 22"/>
          <p:cNvCxnSpPr/>
          <p:nvPr/>
        </p:nvCxnSpPr>
        <p:spPr>
          <a:xfrm flipH="1">
            <a:off x="3112987" y="3338542"/>
            <a:ext cx="1656184" cy="936104"/>
          </a:xfrm>
          <a:prstGeom prst="line">
            <a:avLst/>
          </a:prstGeom>
          <a:ln w="73025">
            <a:solidFill>
              <a:schemeClr val="accent1">
                <a:lumMod val="75000"/>
              </a:schemeClr>
            </a:solidFill>
          </a:ln>
        </p:spPr>
        <p:style>
          <a:lnRef idx="2">
            <a:schemeClr val="dk1"/>
          </a:lnRef>
          <a:fillRef idx="0">
            <a:schemeClr val="dk1"/>
          </a:fillRef>
          <a:effectRef idx="1">
            <a:schemeClr val="dk1"/>
          </a:effectRef>
          <a:fontRef idx="minor">
            <a:schemeClr val="tx1"/>
          </a:fontRef>
        </p:style>
      </p:cxnSp>
      <p:sp>
        <p:nvSpPr>
          <p:cNvPr id="31" name="AutoShape 587"/>
          <p:cNvSpPr>
            <a:spLocks noChangeArrowheads="1"/>
          </p:cNvSpPr>
          <p:nvPr/>
        </p:nvSpPr>
        <p:spPr bwMode="auto">
          <a:xfrm rot="19517060">
            <a:off x="1075068" y="1449561"/>
            <a:ext cx="2413227" cy="1436758"/>
          </a:xfrm>
          <a:prstGeom prst="cloudCallout">
            <a:avLst>
              <a:gd name="adj1" fmla="val -2005"/>
              <a:gd name="adj2" fmla="val -4588"/>
            </a:avLst>
          </a:prstGeom>
          <a:solidFill>
            <a:schemeClr val="bg1">
              <a:lumMod val="85000"/>
              <a:alpha val="22000"/>
            </a:schemeClr>
          </a:solidFill>
          <a:ln>
            <a:solidFill>
              <a:schemeClr val="bg1">
                <a:lumMod val="95000"/>
              </a:schemeClr>
            </a:solidFill>
            <a:headEnd/>
            <a:tailEnd/>
          </a:ln>
        </p:spPr>
        <p:style>
          <a:lnRef idx="1">
            <a:schemeClr val="accent2"/>
          </a:lnRef>
          <a:fillRef idx="2">
            <a:schemeClr val="accent2"/>
          </a:fillRef>
          <a:effectRef idx="1">
            <a:schemeClr val="accent2"/>
          </a:effectRef>
          <a:fontRef idx="minor">
            <a:schemeClr val="dk1"/>
          </a:fontRef>
        </p:style>
        <p:txBody>
          <a:bodyPr anchor="ctr"/>
          <a:lstStyle/>
          <a:p>
            <a:pPr marL="323850" indent="-323850" algn="ctr" defTabSz="844550">
              <a:spcBef>
                <a:spcPct val="20000"/>
              </a:spcBef>
              <a:defRPr/>
            </a:pPr>
            <a:r>
              <a:rPr lang="ja-JP" altLang="en-US" sz="1800" dirty="0">
                <a:solidFill>
                  <a:srgbClr val="FFFFFF"/>
                </a:solidFill>
                <a:latin typeface="+mn-ea"/>
              </a:rPr>
              <a:t>　</a:t>
            </a:r>
          </a:p>
        </p:txBody>
      </p:sp>
      <p:sp>
        <p:nvSpPr>
          <p:cNvPr id="32" name="AutoShape 587"/>
          <p:cNvSpPr>
            <a:spLocks noChangeArrowheads="1"/>
          </p:cNvSpPr>
          <p:nvPr/>
        </p:nvSpPr>
        <p:spPr bwMode="auto">
          <a:xfrm rot="19517060">
            <a:off x="5917584" y="2671336"/>
            <a:ext cx="2618570" cy="1311207"/>
          </a:xfrm>
          <a:prstGeom prst="cloudCallout">
            <a:avLst>
              <a:gd name="adj1" fmla="val -2005"/>
              <a:gd name="adj2" fmla="val -4588"/>
            </a:avLst>
          </a:prstGeom>
          <a:solidFill>
            <a:schemeClr val="bg1">
              <a:lumMod val="85000"/>
              <a:alpha val="22000"/>
            </a:schemeClr>
          </a:solidFill>
          <a:ln>
            <a:solidFill>
              <a:schemeClr val="bg1">
                <a:lumMod val="95000"/>
              </a:schemeClr>
            </a:solidFill>
            <a:headEnd/>
            <a:tailEnd/>
          </a:ln>
        </p:spPr>
        <p:style>
          <a:lnRef idx="1">
            <a:schemeClr val="accent2"/>
          </a:lnRef>
          <a:fillRef idx="2">
            <a:schemeClr val="accent2"/>
          </a:fillRef>
          <a:effectRef idx="1">
            <a:schemeClr val="accent2"/>
          </a:effectRef>
          <a:fontRef idx="minor">
            <a:schemeClr val="dk1"/>
          </a:fontRef>
        </p:style>
        <p:txBody>
          <a:bodyPr anchor="ctr"/>
          <a:lstStyle/>
          <a:p>
            <a:pPr marL="323850" indent="-323850" algn="ctr" defTabSz="844550">
              <a:spcBef>
                <a:spcPct val="20000"/>
              </a:spcBef>
              <a:defRPr/>
            </a:pPr>
            <a:r>
              <a:rPr lang="ja-JP" altLang="en-US" sz="1800" dirty="0">
                <a:solidFill>
                  <a:srgbClr val="FFFFFF"/>
                </a:solidFill>
                <a:latin typeface="+mn-ea"/>
              </a:rPr>
              <a:t>　</a:t>
            </a:r>
          </a:p>
        </p:txBody>
      </p:sp>
      <p:sp>
        <p:nvSpPr>
          <p:cNvPr id="33" name="テキスト ボックス 15"/>
          <p:cNvSpPr txBox="1">
            <a:spLocks noChangeArrowheads="1"/>
          </p:cNvSpPr>
          <p:nvPr/>
        </p:nvSpPr>
        <p:spPr bwMode="auto">
          <a:xfrm>
            <a:off x="6641379" y="3122518"/>
            <a:ext cx="1151277" cy="646331"/>
          </a:xfrm>
          <a:prstGeom prst="rect">
            <a:avLst/>
          </a:prstGeom>
          <a:noFill/>
          <a:ln w="9525">
            <a:noFill/>
            <a:miter lim="800000"/>
            <a:headEnd/>
            <a:tailEnd/>
          </a:ln>
        </p:spPr>
        <p:txBody>
          <a:bodyPr wrap="none">
            <a:spAutoFit/>
          </a:bodyPr>
          <a:lstStyle/>
          <a:p>
            <a:r>
              <a:rPr lang="ja-JP" altLang="en-US" dirty="0" smtClean="0">
                <a:latin typeface="+mn-ea"/>
                <a:ea typeface="+mn-ea"/>
              </a:rPr>
              <a:t>パブリック</a:t>
            </a:r>
            <a:endParaRPr lang="en-US" altLang="ja-JP" dirty="0" smtClean="0">
              <a:latin typeface="+mn-ea"/>
              <a:ea typeface="+mn-ea"/>
            </a:endParaRPr>
          </a:p>
          <a:p>
            <a:r>
              <a:rPr lang="ja-JP" altLang="en-US" sz="1800" dirty="0" smtClean="0">
                <a:latin typeface="+mn-ea"/>
                <a:ea typeface="+mn-ea"/>
              </a:rPr>
              <a:t>クラウド</a:t>
            </a:r>
            <a:endParaRPr lang="ja-JP" altLang="en-US" sz="1800" dirty="0">
              <a:latin typeface="+mn-ea"/>
              <a:ea typeface="+mn-ea"/>
            </a:endParaRPr>
          </a:p>
        </p:txBody>
      </p:sp>
      <p:sp>
        <p:nvSpPr>
          <p:cNvPr id="34" name="テキスト ボックス 15"/>
          <p:cNvSpPr txBox="1">
            <a:spLocks noChangeArrowheads="1"/>
          </p:cNvSpPr>
          <p:nvPr/>
        </p:nvSpPr>
        <p:spPr bwMode="auto">
          <a:xfrm>
            <a:off x="1744835" y="1682358"/>
            <a:ext cx="1338828" cy="923330"/>
          </a:xfrm>
          <a:prstGeom prst="rect">
            <a:avLst/>
          </a:prstGeom>
          <a:noFill/>
          <a:ln w="9525">
            <a:noFill/>
            <a:miter lim="800000"/>
            <a:headEnd/>
            <a:tailEnd/>
          </a:ln>
        </p:spPr>
        <p:txBody>
          <a:bodyPr wrap="none">
            <a:spAutoFit/>
          </a:bodyPr>
          <a:lstStyle/>
          <a:p>
            <a:r>
              <a:rPr lang="ja-JP" altLang="en-US" sz="1800" dirty="0" smtClean="0">
                <a:latin typeface="+mn-ea"/>
                <a:ea typeface="+mn-ea"/>
              </a:rPr>
              <a:t>海外</a:t>
            </a:r>
            <a:endParaRPr lang="en-US" altLang="ja-JP" sz="1800" dirty="0" smtClean="0">
              <a:latin typeface="+mn-ea"/>
              <a:ea typeface="+mn-ea"/>
            </a:endParaRPr>
          </a:p>
          <a:p>
            <a:r>
              <a:rPr lang="ja-JP" altLang="en-US" dirty="0" smtClean="0">
                <a:latin typeface="+mn-ea"/>
                <a:ea typeface="+mn-ea"/>
              </a:rPr>
              <a:t>アカデミック</a:t>
            </a:r>
            <a:endParaRPr lang="en-US" altLang="ja-JP" dirty="0" smtClean="0">
              <a:latin typeface="+mn-ea"/>
              <a:ea typeface="+mn-ea"/>
            </a:endParaRPr>
          </a:p>
          <a:p>
            <a:r>
              <a:rPr lang="ja-JP" altLang="en-US" sz="1800" dirty="0" smtClean="0">
                <a:latin typeface="+mn-ea"/>
                <a:ea typeface="+mn-ea"/>
              </a:rPr>
              <a:t>クラウド</a:t>
            </a:r>
            <a:endParaRPr lang="ja-JP" altLang="en-US" sz="1800" dirty="0">
              <a:latin typeface="+mn-ea"/>
              <a:ea typeface="+mn-ea"/>
            </a:endParaRPr>
          </a:p>
        </p:txBody>
      </p:sp>
      <p:cxnSp>
        <p:nvCxnSpPr>
          <p:cNvPr id="35" name="直線コネクタ 34"/>
          <p:cNvCxnSpPr/>
          <p:nvPr/>
        </p:nvCxnSpPr>
        <p:spPr>
          <a:xfrm>
            <a:off x="3112987" y="1970390"/>
            <a:ext cx="1872208" cy="936104"/>
          </a:xfrm>
          <a:prstGeom prst="line">
            <a:avLst/>
          </a:prstGeom>
          <a:ln w="44450">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4985195" y="2906494"/>
            <a:ext cx="1224136" cy="576064"/>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6" name="テキスト ボックス 21"/>
          <p:cNvSpPr txBox="1">
            <a:spLocks noChangeArrowheads="1"/>
          </p:cNvSpPr>
          <p:nvPr/>
        </p:nvSpPr>
        <p:spPr bwMode="auto">
          <a:xfrm>
            <a:off x="3329011" y="2618462"/>
            <a:ext cx="1107996" cy="646331"/>
          </a:xfrm>
          <a:prstGeom prst="rect">
            <a:avLst/>
          </a:prstGeom>
          <a:noFill/>
          <a:ln w="9525">
            <a:noFill/>
            <a:miter lim="800000"/>
            <a:headEnd/>
            <a:tailEnd/>
          </a:ln>
        </p:spPr>
        <p:txBody>
          <a:bodyPr wrap="none">
            <a:spAutoFit/>
          </a:bodyPr>
          <a:lstStyle/>
          <a:p>
            <a:r>
              <a:rPr lang="ja-JP" altLang="en-US" sz="1800" dirty="0" smtClean="0">
                <a:latin typeface="+mn-ea"/>
                <a:ea typeface="+mn-ea"/>
              </a:rPr>
              <a:t>大阪大学</a:t>
            </a:r>
            <a:endParaRPr lang="en-US" altLang="ja-JP" sz="1800" dirty="0" smtClean="0">
              <a:latin typeface="+mn-ea"/>
              <a:ea typeface="+mn-ea"/>
            </a:endParaRPr>
          </a:p>
          <a:p>
            <a:r>
              <a:rPr lang="ja-JP" altLang="en-US" sz="1800" dirty="0" smtClean="0">
                <a:latin typeface="+mn-ea"/>
                <a:ea typeface="+mn-ea"/>
              </a:rPr>
              <a:t>クラウド</a:t>
            </a:r>
            <a:endParaRPr lang="ja-JP" altLang="en-US" sz="1800" dirty="0">
              <a:latin typeface="+mn-ea"/>
              <a:ea typeface="+mn-ea"/>
            </a:endParaRPr>
          </a:p>
        </p:txBody>
      </p:sp>
      <p:sp>
        <p:nvSpPr>
          <p:cNvPr id="12" name="テキスト ボックス 16"/>
          <p:cNvSpPr txBox="1">
            <a:spLocks noChangeArrowheads="1"/>
          </p:cNvSpPr>
          <p:nvPr/>
        </p:nvSpPr>
        <p:spPr bwMode="auto">
          <a:xfrm>
            <a:off x="1744835" y="3410550"/>
            <a:ext cx="1107996" cy="646331"/>
          </a:xfrm>
          <a:prstGeom prst="rect">
            <a:avLst/>
          </a:prstGeom>
          <a:noFill/>
          <a:ln w="9525">
            <a:noFill/>
            <a:miter lim="800000"/>
            <a:headEnd/>
            <a:tailEnd/>
          </a:ln>
        </p:spPr>
        <p:txBody>
          <a:bodyPr wrap="none">
            <a:spAutoFit/>
          </a:bodyPr>
          <a:lstStyle/>
          <a:p>
            <a:r>
              <a:rPr lang="ja-JP" altLang="en-US" sz="1800" dirty="0" smtClean="0">
                <a:latin typeface="+mn-ea"/>
                <a:ea typeface="+mn-ea"/>
              </a:rPr>
              <a:t>九州大学</a:t>
            </a:r>
            <a:endParaRPr lang="en-US" altLang="ja-JP" sz="1800" dirty="0" smtClean="0">
              <a:latin typeface="+mn-ea"/>
              <a:ea typeface="+mn-ea"/>
            </a:endParaRPr>
          </a:p>
          <a:p>
            <a:r>
              <a:rPr lang="ja-JP" altLang="en-US" sz="1800" dirty="0" smtClean="0">
                <a:latin typeface="+mn-ea"/>
                <a:ea typeface="+mn-ea"/>
              </a:rPr>
              <a:t>クラウド</a:t>
            </a:r>
            <a:endParaRPr lang="ja-JP" altLang="en-US" sz="1800" dirty="0">
              <a:latin typeface="+mn-ea"/>
              <a:ea typeface="+mn-ea"/>
            </a:endParaRPr>
          </a:p>
        </p:txBody>
      </p:sp>
      <p:cxnSp>
        <p:nvCxnSpPr>
          <p:cNvPr id="42" name="直線コネクタ 41"/>
          <p:cNvCxnSpPr/>
          <p:nvPr/>
        </p:nvCxnSpPr>
        <p:spPr>
          <a:xfrm flipH="1">
            <a:off x="4697163" y="1898382"/>
            <a:ext cx="936104" cy="1512168"/>
          </a:xfrm>
          <a:prstGeom prst="line">
            <a:avLst/>
          </a:prstGeom>
          <a:ln w="73025">
            <a:solidFill>
              <a:schemeClr val="accent1">
                <a:lumMod val="75000"/>
              </a:schemeClr>
            </a:solidFill>
          </a:ln>
        </p:spPr>
        <p:style>
          <a:lnRef idx="2">
            <a:schemeClr val="dk1"/>
          </a:lnRef>
          <a:fillRef idx="0">
            <a:schemeClr val="dk1"/>
          </a:fillRef>
          <a:effectRef idx="1">
            <a:schemeClr val="dk1"/>
          </a:effectRef>
          <a:fontRef idx="minor">
            <a:schemeClr val="tx1"/>
          </a:fontRef>
        </p:style>
      </p:cxnSp>
      <p:cxnSp>
        <p:nvCxnSpPr>
          <p:cNvPr id="49" name="直線コネクタ 48"/>
          <p:cNvCxnSpPr>
            <a:endCxn id="8" idx="0"/>
          </p:cNvCxnSpPr>
          <p:nvPr/>
        </p:nvCxnSpPr>
        <p:spPr>
          <a:xfrm>
            <a:off x="4697163" y="3410550"/>
            <a:ext cx="303906" cy="115604"/>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4121099" y="3410550"/>
            <a:ext cx="303906" cy="115604"/>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2968971" y="4015026"/>
            <a:ext cx="303906" cy="115604"/>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5129211" y="2042398"/>
            <a:ext cx="303906" cy="115604"/>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57" name="角丸四角形 56"/>
          <p:cNvSpPr/>
          <p:nvPr/>
        </p:nvSpPr>
        <p:spPr>
          <a:xfrm>
            <a:off x="2411760" y="4797152"/>
            <a:ext cx="6120680" cy="1440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58" name="テキスト ボックス 1"/>
          <p:cNvSpPr txBox="1">
            <a:spLocks noChangeArrowheads="1"/>
          </p:cNvSpPr>
          <p:nvPr/>
        </p:nvSpPr>
        <p:spPr bwMode="auto">
          <a:xfrm>
            <a:off x="2483768" y="4797153"/>
            <a:ext cx="6192688" cy="1384995"/>
          </a:xfrm>
          <a:prstGeom prst="rect">
            <a:avLst/>
          </a:prstGeom>
          <a:noFill/>
          <a:ln w="9525">
            <a:noFill/>
            <a:miter lim="800000"/>
            <a:headEnd/>
            <a:tailEnd/>
          </a:ln>
        </p:spPr>
        <p:txBody>
          <a:bodyPr wrap="square">
            <a:spAutoFit/>
          </a:bodyPr>
          <a:lstStyle/>
          <a:p>
            <a:pPr marL="342900" indent="-342900">
              <a:buFont typeface="Arial" pitchFamily="34" charset="0"/>
              <a:buChar char="•"/>
            </a:pPr>
            <a:r>
              <a:rPr lang="ja-JP" altLang="en-US" sz="2800" dirty="0" smtClean="0">
                <a:solidFill>
                  <a:schemeClr val="bg1"/>
                </a:solidFill>
                <a:latin typeface="+mn-ea"/>
                <a:ea typeface="+mn-ea"/>
              </a:rPr>
              <a:t>大学毎のクラウド構築が進行</a:t>
            </a:r>
            <a:endParaRPr lang="en-US" altLang="ja-JP" sz="2800" dirty="0" smtClean="0">
              <a:solidFill>
                <a:schemeClr val="bg1"/>
              </a:solidFill>
              <a:latin typeface="+mn-ea"/>
              <a:ea typeface="+mn-ea"/>
            </a:endParaRPr>
          </a:p>
          <a:p>
            <a:pPr marL="342900" indent="-342900">
              <a:buFont typeface="Arial" pitchFamily="34" charset="0"/>
              <a:buChar char="•"/>
            </a:pPr>
            <a:r>
              <a:rPr lang="ja-JP" altLang="en-US" sz="2800" dirty="0" smtClean="0">
                <a:solidFill>
                  <a:schemeClr val="bg1"/>
                </a:solidFill>
                <a:latin typeface="+mn-ea"/>
                <a:ea typeface="+mn-ea"/>
              </a:rPr>
              <a:t>パブリッククラウドの</a:t>
            </a:r>
            <a:r>
              <a:rPr lang="en-US" altLang="ja-JP" sz="2800" dirty="0" smtClean="0">
                <a:solidFill>
                  <a:schemeClr val="bg1"/>
                </a:solidFill>
                <a:latin typeface="+mn-ea"/>
                <a:ea typeface="+mn-ea"/>
              </a:rPr>
              <a:t>SINET</a:t>
            </a:r>
            <a:r>
              <a:rPr lang="ja-JP" altLang="en-US" sz="2800" dirty="0" smtClean="0">
                <a:solidFill>
                  <a:schemeClr val="bg1"/>
                </a:solidFill>
                <a:latin typeface="+mn-ea"/>
                <a:ea typeface="+mn-ea"/>
              </a:rPr>
              <a:t>接続開始</a:t>
            </a:r>
            <a:endParaRPr lang="en-US" altLang="ja-JP" sz="2800" dirty="0" smtClean="0">
              <a:solidFill>
                <a:schemeClr val="bg1"/>
              </a:solidFill>
              <a:latin typeface="+mn-ea"/>
              <a:ea typeface="+mn-ea"/>
            </a:endParaRPr>
          </a:p>
          <a:p>
            <a:pPr marL="342900" indent="-342900">
              <a:buFont typeface="Arial" pitchFamily="34" charset="0"/>
              <a:buChar char="•"/>
            </a:pPr>
            <a:r>
              <a:rPr lang="ja-JP" altLang="en-US" sz="2800" dirty="0" smtClean="0">
                <a:solidFill>
                  <a:schemeClr val="bg1"/>
                </a:solidFill>
                <a:latin typeface="+mn-ea"/>
                <a:ea typeface="+mn-ea"/>
              </a:rPr>
              <a:t>クラウド連携実験開始</a:t>
            </a:r>
            <a:r>
              <a:rPr lang="en-US" altLang="ja-JP" sz="2800" dirty="0" smtClean="0">
                <a:solidFill>
                  <a:schemeClr val="bg1"/>
                </a:solidFill>
                <a:latin typeface="+mn-ea"/>
                <a:ea typeface="+mn-ea"/>
              </a:rPr>
              <a:t>     </a:t>
            </a:r>
            <a:endParaRPr lang="ja-JP" altLang="en-US" sz="2800" dirty="0">
              <a:solidFill>
                <a:schemeClr val="bg1"/>
              </a:solidFill>
              <a:latin typeface="+mn-ea"/>
              <a:ea typeface="+mn-ea"/>
            </a:endParaRPr>
          </a:p>
        </p:txBody>
      </p:sp>
      <p:sp>
        <p:nvSpPr>
          <p:cNvPr id="28" name="円/楕円 27"/>
          <p:cNvSpPr/>
          <p:nvPr/>
        </p:nvSpPr>
        <p:spPr>
          <a:xfrm rot="20464974">
            <a:off x="614448" y="2847652"/>
            <a:ext cx="4276998" cy="1735104"/>
          </a:xfrm>
          <a:prstGeom prst="ellipse">
            <a:avLst/>
          </a:prstGeom>
          <a:solidFill>
            <a:srgbClr val="00B0F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29" name="円/楕円 28"/>
          <p:cNvSpPr/>
          <p:nvPr/>
        </p:nvSpPr>
        <p:spPr>
          <a:xfrm rot="1399296">
            <a:off x="3628953" y="1176624"/>
            <a:ext cx="2628595" cy="1541444"/>
          </a:xfrm>
          <a:prstGeom prst="ellipse">
            <a:avLst/>
          </a:prstGeom>
          <a:solidFill>
            <a:srgbClr val="00B0F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rot="1399296">
            <a:off x="4646557" y="3795442"/>
            <a:ext cx="612817" cy="598369"/>
          </a:xfrm>
          <a:prstGeom prst="ellipse">
            <a:avLst/>
          </a:prstGeom>
          <a:solidFill>
            <a:srgbClr val="FF00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37" name="円/楕円 36"/>
          <p:cNvSpPr/>
          <p:nvPr/>
        </p:nvSpPr>
        <p:spPr>
          <a:xfrm rot="1399296">
            <a:off x="4934589" y="3435402"/>
            <a:ext cx="612817" cy="598369"/>
          </a:xfrm>
          <a:prstGeom prst="ellipse">
            <a:avLst/>
          </a:prstGeom>
          <a:solidFill>
            <a:schemeClr val="accent3">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0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linds(horizontal)">
                                      <p:cBhvr>
                                        <p:cTn id="17" dur="500"/>
                                        <p:tgtEl>
                                          <p:spTgt spid="29"/>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blinds(horizontal)">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オンデマンドクラウド構築でクラウド連携</a:t>
            </a:r>
            <a:endParaRPr lang="ja-JP" altLang="en-US" sz="3600" dirty="0"/>
          </a:p>
        </p:txBody>
      </p:sp>
      <p:sp>
        <p:nvSpPr>
          <p:cNvPr id="4" name="スライド番号プレースホルダ 3"/>
          <p:cNvSpPr>
            <a:spLocks noGrp="1"/>
          </p:cNvSpPr>
          <p:nvPr>
            <p:ph type="sldNum" sz="quarter" idx="10"/>
          </p:nvPr>
        </p:nvSpPr>
        <p:spPr/>
        <p:txBody>
          <a:bodyPr/>
          <a:lstStyle/>
          <a:p>
            <a:fld id="{65F807F8-E604-4B8C-9F45-9E16D479E221}" type="slidenum">
              <a:rPr lang="ja-JP" altLang="en-US" smtClean="0"/>
              <a:pPr/>
              <a:t>37</a:t>
            </a:fld>
            <a:endParaRPr lang="ja-JP" altLang="en-US" dirty="0"/>
          </a:p>
        </p:txBody>
      </p:sp>
      <p:grpSp>
        <p:nvGrpSpPr>
          <p:cNvPr id="5" name="グループ化 4"/>
          <p:cNvGrpSpPr/>
          <p:nvPr/>
        </p:nvGrpSpPr>
        <p:grpSpPr>
          <a:xfrm>
            <a:off x="3500603" y="2074286"/>
            <a:ext cx="3984785" cy="1185138"/>
            <a:chOff x="323528" y="2363123"/>
            <a:chExt cx="7037044" cy="2366163"/>
          </a:xfrm>
        </p:grpSpPr>
        <p:sp>
          <p:nvSpPr>
            <p:cNvPr id="6" name="正方形/長方形 5"/>
            <p:cNvSpPr/>
            <p:nvPr/>
          </p:nvSpPr>
          <p:spPr>
            <a:xfrm>
              <a:off x="323528" y="2363123"/>
              <a:ext cx="3169572" cy="2334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mn-ea"/>
              </a:endParaRPr>
            </a:p>
          </p:txBody>
        </p:sp>
        <p:sp>
          <p:nvSpPr>
            <p:cNvPr id="7" name="正方形/長方形 6"/>
            <p:cNvSpPr/>
            <p:nvPr/>
          </p:nvSpPr>
          <p:spPr>
            <a:xfrm>
              <a:off x="4191000" y="2363123"/>
              <a:ext cx="3169572" cy="2334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mn-ea"/>
              </a:endParaRPr>
            </a:p>
          </p:txBody>
        </p:sp>
        <p:sp>
          <p:nvSpPr>
            <p:cNvPr id="8" name="正方形/長方形 7"/>
            <p:cNvSpPr/>
            <p:nvPr/>
          </p:nvSpPr>
          <p:spPr>
            <a:xfrm>
              <a:off x="801954" y="3486224"/>
              <a:ext cx="2205757" cy="58610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smtClean="0">
                  <a:latin typeface="+mn-ea"/>
                </a:rPr>
                <a:t>ハードウェア</a:t>
              </a:r>
              <a:r>
                <a:rPr kumimoji="1" lang="en-US" altLang="ja-JP" sz="1100" dirty="0" smtClean="0">
                  <a:latin typeface="+mn-ea"/>
                </a:rPr>
                <a:t>-1</a:t>
              </a:r>
              <a:endParaRPr kumimoji="1" lang="ja-JP" altLang="en-US" sz="1100" dirty="0">
                <a:latin typeface="+mn-ea"/>
              </a:endParaRPr>
            </a:p>
          </p:txBody>
        </p:sp>
        <p:sp>
          <p:nvSpPr>
            <p:cNvPr id="9" name="角丸四角形 8"/>
            <p:cNvSpPr/>
            <p:nvPr/>
          </p:nvSpPr>
          <p:spPr>
            <a:xfrm>
              <a:off x="801954" y="2639634"/>
              <a:ext cx="2212720" cy="716345"/>
            </a:xfrm>
            <a:prstGeom prst="roundRect">
              <a:avLst>
                <a:gd name="adj" fmla="val 1098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2"/>
                  </a:solidFill>
                  <a:latin typeface="+mn-ea"/>
                </a:rPr>
                <a:t>クラウド</a:t>
              </a:r>
              <a:r>
                <a:rPr kumimoji="1" lang="en-US" altLang="ja-JP" sz="1400" dirty="0" smtClean="0">
                  <a:solidFill>
                    <a:schemeClr val="tx2"/>
                  </a:solidFill>
                  <a:latin typeface="+mn-ea"/>
                </a:rPr>
                <a:t>-A</a:t>
              </a:r>
              <a:endParaRPr kumimoji="1" lang="ja-JP" altLang="en-US" sz="1400" dirty="0">
                <a:solidFill>
                  <a:schemeClr val="tx2"/>
                </a:solidFill>
                <a:latin typeface="+mn-ea"/>
              </a:endParaRPr>
            </a:p>
          </p:txBody>
        </p:sp>
        <p:sp>
          <p:nvSpPr>
            <p:cNvPr id="10" name="正方形/長方形 9"/>
            <p:cNvSpPr/>
            <p:nvPr/>
          </p:nvSpPr>
          <p:spPr>
            <a:xfrm>
              <a:off x="4715804" y="3486224"/>
              <a:ext cx="2205757" cy="58610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latin typeface="+mn-ea"/>
                </a:rPr>
                <a:t>ハードウェア</a:t>
              </a:r>
              <a:r>
                <a:rPr lang="en-US" altLang="ja-JP" sz="1100" dirty="0" smtClean="0">
                  <a:latin typeface="+mn-ea"/>
                </a:rPr>
                <a:t>-2</a:t>
              </a:r>
              <a:endParaRPr lang="ja-JP" altLang="en-US" sz="1100" dirty="0" smtClean="0">
                <a:latin typeface="+mn-ea"/>
              </a:endParaRPr>
            </a:p>
          </p:txBody>
        </p:sp>
        <p:sp>
          <p:nvSpPr>
            <p:cNvPr id="11" name="角丸四角形 10"/>
            <p:cNvSpPr/>
            <p:nvPr/>
          </p:nvSpPr>
          <p:spPr>
            <a:xfrm>
              <a:off x="4715804" y="2639634"/>
              <a:ext cx="2212720" cy="716345"/>
            </a:xfrm>
            <a:prstGeom prst="roundRect">
              <a:avLst>
                <a:gd name="adj" fmla="val 3940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2"/>
                  </a:solidFill>
                  <a:latin typeface="+mn-ea"/>
                </a:rPr>
                <a:t>クラウド</a:t>
              </a:r>
              <a:r>
                <a:rPr lang="en-US" altLang="ja-JP" sz="1400" dirty="0" smtClean="0">
                  <a:solidFill>
                    <a:schemeClr val="tx2"/>
                  </a:solidFill>
                  <a:latin typeface="+mn-ea"/>
                </a:rPr>
                <a:t>-B</a:t>
              </a:r>
              <a:endParaRPr lang="ja-JP" altLang="en-US" sz="1400" dirty="0" smtClean="0">
                <a:solidFill>
                  <a:schemeClr val="tx2"/>
                </a:solidFill>
                <a:latin typeface="+mn-ea"/>
              </a:endParaRPr>
            </a:p>
          </p:txBody>
        </p:sp>
        <p:sp>
          <p:nvSpPr>
            <p:cNvPr id="12" name="テキスト ボックス 11"/>
            <p:cNvSpPr txBox="1"/>
            <p:nvPr/>
          </p:nvSpPr>
          <p:spPr>
            <a:xfrm>
              <a:off x="533399" y="4114800"/>
              <a:ext cx="2780480" cy="614486"/>
            </a:xfrm>
            <a:prstGeom prst="rect">
              <a:avLst/>
            </a:prstGeom>
            <a:noFill/>
          </p:spPr>
          <p:txBody>
            <a:bodyPr wrap="none" rtlCol="0">
              <a:spAutoFit/>
            </a:bodyPr>
            <a:lstStyle/>
            <a:p>
              <a:r>
                <a:rPr kumimoji="1" lang="ja-JP" altLang="en-US" sz="1400" dirty="0" smtClean="0">
                  <a:solidFill>
                    <a:schemeClr val="tx2"/>
                  </a:solidFill>
                  <a:latin typeface="+mn-ea"/>
                  <a:ea typeface="+mn-ea"/>
                </a:rPr>
                <a:t>クラウド</a:t>
              </a:r>
              <a:r>
                <a:rPr kumimoji="1" lang="en-US" altLang="ja-JP" sz="1400" dirty="0" smtClean="0">
                  <a:solidFill>
                    <a:schemeClr val="tx2"/>
                  </a:solidFill>
                  <a:latin typeface="+mn-ea"/>
                  <a:ea typeface="+mn-ea"/>
                </a:rPr>
                <a:t>-A </a:t>
              </a:r>
              <a:r>
                <a:rPr kumimoji="1" lang="ja-JP" altLang="en-US" sz="1400" dirty="0" smtClean="0">
                  <a:solidFill>
                    <a:schemeClr val="tx2"/>
                  </a:solidFill>
                  <a:latin typeface="+mn-ea"/>
                  <a:ea typeface="+mn-ea"/>
                </a:rPr>
                <a:t>運用者</a:t>
              </a:r>
              <a:endParaRPr kumimoji="1" lang="ja-JP" altLang="en-US" sz="1400" dirty="0">
                <a:solidFill>
                  <a:schemeClr val="tx2"/>
                </a:solidFill>
                <a:latin typeface="+mn-ea"/>
                <a:ea typeface="+mn-ea"/>
              </a:endParaRPr>
            </a:p>
          </p:txBody>
        </p:sp>
        <p:sp>
          <p:nvSpPr>
            <p:cNvPr id="13" name="テキスト ボックス 12"/>
            <p:cNvSpPr txBox="1"/>
            <p:nvPr/>
          </p:nvSpPr>
          <p:spPr>
            <a:xfrm>
              <a:off x="4398263" y="4114798"/>
              <a:ext cx="2786142" cy="614486"/>
            </a:xfrm>
            <a:prstGeom prst="rect">
              <a:avLst/>
            </a:prstGeom>
            <a:noFill/>
          </p:spPr>
          <p:txBody>
            <a:bodyPr wrap="none" rtlCol="0">
              <a:spAutoFit/>
            </a:bodyPr>
            <a:lstStyle/>
            <a:p>
              <a:r>
                <a:rPr kumimoji="1" lang="ja-JP" altLang="en-US" sz="1400" dirty="0" smtClean="0">
                  <a:solidFill>
                    <a:schemeClr val="tx2"/>
                  </a:solidFill>
                  <a:latin typeface="+mn-ea"/>
                  <a:ea typeface="+mn-ea"/>
                </a:rPr>
                <a:t>クラウド</a:t>
              </a:r>
              <a:r>
                <a:rPr kumimoji="1" lang="en-US" altLang="ja-JP" sz="1400" dirty="0" smtClean="0">
                  <a:solidFill>
                    <a:schemeClr val="tx2"/>
                  </a:solidFill>
                  <a:latin typeface="+mn-ea"/>
                  <a:ea typeface="+mn-ea"/>
                </a:rPr>
                <a:t>-B </a:t>
              </a:r>
              <a:r>
                <a:rPr kumimoji="1" lang="ja-JP" altLang="en-US" sz="1400" dirty="0" smtClean="0">
                  <a:solidFill>
                    <a:schemeClr val="tx2"/>
                  </a:solidFill>
                  <a:latin typeface="+mn-ea"/>
                  <a:ea typeface="+mn-ea"/>
                </a:rPr>
                <a:t>運用者</a:t>
              </a:r>
              <a:endParaRPr kumimoji="1" lang="ja-JP" altLang="en-US" sz="1400" dirty="0">
                <a:solidFill>
                  <a:schemeClr val="tx2"/>
                </a:solidFill>
                <a:latin typeface="+mn-ea"/>
                <a:ea typeface="+mn-ea"/>
              </a:endParaRPr>
            </a:p>
          </p:txBody>
        </p:sp>
      </p:grpSp>
      <p:sp>
        <p:nvSpPr>
          <p:cNvPr id="14" name="円/楕円 13"/>
          <p:cNvSpPr/>
          <p:nvPr/>
        </p:nvSpPr>
        <p:spPr>
          <a:xfrm>
            <a:off x="4385946" y="1551644"/>
            <a:ext cx="2247410" cy="454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smtClean="0">
                <a:latin typeface="+mn-ea"/>
              </a:rPr>
              <a:t>Network  with </a:t>
            </a:r>
            <a:r>
              <a:rPr kumimoji="1" lang="en-US" altLang="ja-JP" sz="1400" dirty="0" smtClean="0">
                <a:latin typeface="+mn-ea"/>
              </a:rPr>
              <a:t>Glue software</a:t>
            </a:r>
            <a:endParaRPr kumimoji="1" lang="ja-JP" altLang="en-US" sz="1400" dirty="0">
              <a:latin typeface="+mn-ea"/>
            </a:endParaRPr>
          </a:p>
        </p:txBody>
      </p:sp>
      <p:sp>
        <p:nvSpPr>
          <p:cNvPr id="15" name="正方形/長方形 14"/>
          <p:cNvSpPr/>
          <p:nvPr/>
        </p:nvSpPr>
        <p:spPr>
          <a:xfrm>
            <a:off x="4317843" y="1052736"/>
            <a:ext cx="2383617" cy="408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accent1">
                    <a:lumMod val="75000"/>
                  </a:schemeClr>
                </a:solidFill>
                <a:latin typeface="+mn-ea"/>
              </a:rPr>
              <a:t>サービス実行用クラスタ</a:t>
            </a:r>
            <a:r>
              <a:rPr kumimoji="1" lang="en-US" altLang="ja-JP" sz="1400" dirty="0" smtClean="0">
                <a:solidFill>
                  <a:schemeClr val="accent1">
                    <a:lumMod val="75000"/>
                  </a:schemeClr>
                </a:solidFill>
                <a:latin typeface="+mn-ea"/>
              </a:rPr>
              <a:t>-β</a:t>
            </a:r>
            <a:endParaRPr kumimoji="1" lang="ja-JP" altLang="en-US" sz="1400" dirty="0">
              <a:solidFill>
                <a:schemeClr val="accent1">
                  <a:lumMod val="75000"/>
                </a:schemeClr>
              </a:solidFill>
              <a:latin typeface="+mn-ea"/>
            </a:endParaRPr>
          </a:p>
        </p:txBody>
      </p:sp>
      <p:sp>
        <p:nvSpPr>
          <p:cNvPr id="16" name="正方形/長方形 15"/>
          <p:cNvSpPr/>
          <p:nvPr/>
        </p:nvSpPr>
        <p:spPr>
          <a:xfrm>
            <a:off x="2653160" y="4333866"/>
            <a:ext cx="1587540" cy="839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mn-ea"/>
            </a:endParaRPr>
          </a:p>
        </p:txBody>
      </p:sp>
      <p:sp>
        <p:nvSpPr>
          <p:cNvPr id="17" name="正方形/長方形 16"/>
          <p:cNvSpPr/>
          <p:nvPr/>
        </p:nvSpPr>
        <p:spPr>
          <a:xfrm>
            <a:off x="4522153" y="4333866"/>
            <a:ext cx="2111203" cy="839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mn-ea"/>
            </a:endParaRPr>
          </a:p>
        </p:txBody>
      </p:sp>
      <p:sp>
        <p:nvSpPr>
          <p:cNvPr id="18" name="正方形/長方形 17"/>
          <p:cNvSpPr/>
          <p:nvPr/>
        </p:nvSpPr>
        <p:spPr>
          <a:xfrm>
            <a:off x="2751466" y="5512948"/>
            <a:ext cx="2383617" cy="29355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smtClean="0">
                <a:latin typeface="+mn-ea"/>
              </a:rPr>
              <a:t>ハードウェア</a:t>
            </a:r>
            <a:r>
              <a:rPr kumimoji="1" lang="en-US" altLang="ja-JP" sz="1100" dirty="0" smtClean="0">
                <a:latin typeface="+mn-ea"/>
              </a:rPr>
              <a:t>-1</a:t>
            </a:r>
            <a:endParaRPr kumimoji="1" lang="ja-JP" altLang="en-US" sz="1100" dirty="0">
              <a:latin typeface="+mn-ea"/>
            </a:endParaRPr>
          </a:p>
        </p:txBody>
      </p:sp>
      <p:sp>
        <p:nvSpPr>
          <p:cNvPr id="19" name="角丸四角形 18"/>
          <p:cNvSpPr/>
          <p:nvPr/>
        </p:nvSpPr>
        <p:spPr>
          <a:xfrm>
            <a:off x="2892789" y="4472362"/>
            <a:ext cx="1108282" cy="358795"/>
          </a:xfrm>
          <a:prstGeom prst="roundRect">
            <a:avLst>
              <a:gd name="adj" fmla="val 1098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2"/>
                </a:solidFill>
                <a:latin typeface="+mn-ea"/>
              </a:rPr>
              <a:t>クラウド</a:t>
            </a:r>
            <a:r>
              <a:rPr kumimoji="1" lang="en-US" altLang="ja-JP" sz="1400" dirty="0" smtClean="0">
                <a:solidFill>
                  <a:schemeClr val="tx2"/>
                </a:solidFill>
                <a:latin typeface="+mn-ea"/>
              </a:rPr>
              <a:t>-A</a:t>
            </a:r>
            <a:endParaRPr kumimoji="1" lang="ja-JP" altLang="en-US" sz="1400" dirty="0">
              <a:solidFill>
                <a:schemeClr val="tx2"/>
              </a:solidFill>
              <a:latin typeface="+mn-ea"/>
            </a:endParaRPr>
          </a:p>
        </p:txBody>
      </p:sp>
      <p:sp>
        <p:nvSpPr>
          <p:cNvPr id="20" name="角丸四角形 19"/>
          <p:cNvSpPr/>
          <p:nvPr/>
        </p:nvSpPr>
        <p:spPr>
          <a:xfrm>
            <a:off x="4658359" y="4472362"/>
            <a:ext cx="1838790" cy="358795"/>
          </a:xfrm>
          <a:prstGeom prst="roundRect">
            <a:avLst>
              <a:gd name="adj" fmla="val 3940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2"/>
                </a:solidFill>
                <a:latin typeface="+mn-ea"/>
              </a:rPr>
              <a:t>クラウド</a:t>
            </a:r>
            <a:r>
              <a:rPr lang="en-US" altLang="ja-JP" sz="1400" dirty="0" smtClean="0">
                <a:solidFill>
                  <a:schemeClr val="tx2"/>
                </a:solidFill>
                <a:latin typeface="+mn-ea"/>
              </a:rPr>
              <a:t>-B</a:t>
            </a:r>
            <a:endParaRPr lang="ja-JP" altLang="en-US" sz="1400" dirty="0" smtClean="0">
              <a:solidFill>
                <a:schemeClr val="tx2"/>
              </a:solidFill>
              <a:latin typeface="+mn-ea"/>
            </a:endParaRPr>
          </a:p>
        </p:txBody>
      </p:sp>
      <p:sp>
        <p:nvSpPr>
          <p:cNvPr id="21" name="テキスト ボックス 20"/>
          <p:cNvSpPr txBox="1"/>
          <p:nvPr/>
        </p:nvSpPr>
        <p:spPr>
          <a:xfrm>
            <a:off x="2683363" y="4848526"/>
            <a:ext cx="1574470" cy="307777"/>
          </a:xfrm>
          <a:prstGeom prst="rect">
            <a:avLst/>
          </a:prstGeom>
          <a:noFill/>
        </p:spPr>
        <p:txBody>
          <a:bodyPr wrap="none" rtlCol="0">
            <a:spAutoFit/>
          </a:bodyPr>
          <a:lstStyle/>
          <a:p>
            <a:r>
              <a:rPr kumimoji="1" lang="ja-JP" altLang="en-US" sz="1400" dirty="0" smtClean="0">
                <a:solidFill>
                  <a:schemeClr val="tx2"/>
                </a:solidFill>
                <a:latin typeface="+mn-ea"/>
                <a:ea typeface="+mn-ea"/>
              </a:rPr>
              <a:t>クラウド</a:t>
            </a:r>
            <a:r>
              <a:rPr kumimoji="1" lang="en-US" altLang="ja-JP" sz="1400" dirty="0" smtClean="0">
                <a:solidFill>
                  <a:schemeClr val="tx2"/>
                </a:solidFill>
                <a:latin typeface="+mn-ea"/>
                <a:ea typeface="+mn-ea"/>
              </a:rPr>
              <a:t>-A </a:t>
            </a:r>
            <a:r>
              <a:rPr kumimoji="1" lang="ja-JP" altLang="en-US" sz="1400" dirty="0" smtClean="0">
                <a:solidFill>
                  <a:schemeClr val="tx2"/>
                </a:solidFill>
                <a:latin typeface="+mn-ea"/>
                <a:ea typeface="+mn-ea"/>
              </a:rPr>
              <a:t>運用者</a:t>
            </a:r>
            <a:endParaRPr kumimoji="1" lang="ja-JP" altLang="en-US" sz="1400" dirty="0">
              <a:solidFill>
                <a:schemeClr val="tx2"/>
              </a:solidFill>
              <a:latin typeface="+mn-ea"/>
              <a:ea typeface="+mn-ea"/>
            </a:endParaRPr>
          </a:p>
        </p:txBody>
      </p:sp>
      <p:sp>
        <p:nvSpPr>
          <p:cNvPr id="22" name="テキスト ボックス 21"/>
          <p:cNvSpPr txBox="1"/>
          <p:nvPr/>
        </p:nvSpPr>
        <p:spPr>
          <a:xfrm>
            <a:off x="4794566" y="4878693"/>
            <a:ext cx="1577676" cy="307777"/>
          </a:xfrm>
          <a:prstGeom prst="rect">
            <a:avLst/>
          </a:prstGeom>
          <a:noFill/>
        </p:spPr>
        <p:txBody>
          <a:bodyPr wrap="none" rtlCol="0">
            <a:spAutoFit/>
          </a:bodyPr>
          <a:lstStyle/>
          <a:p>
            <a:r>
              <a:rPr kumimoji="1" lang="ja-JP" altLang="en-US" sz="1400" dirty="0" smtClean="0">
                <a:solidFill>
                  <a:schemeClr val="tx2"/>
                </a:solidFill>
                <a:latin typeface="+mn-ea"/>
                <a:ea typeface="+mn-ea"/>
              </a:rPr>
              <a:t>クラウド</a:t>
            </a:r>
            <a:r>
              <a:rPr kumimoji="1" lang="en-US" altLang="ja-JP" sz="1400" dirty="0" smtClean="0">
                <a:solidFill>
                  <a:schemeClr val="tx2"/>
                </a:solidFill>
                <a:latin typeface="+mn-ea"/>
                <a:ea typeface="+mn-ea"/>
              </a:rPr>
              <a:t>-B </a:t>
            </a:r>
            <a:r>
              <a:rPr kumimoji="1" lang="ja-JP" altLang="en-US" sz="1400" dirty="0" smtClean="0">
                <a:solidFill>
                  <a:schemeClr val="tx2"/>
                </a:solidFill>
                <a:latin typeface="+mn-ea"/>
                <a:ea typeface="+mn-ea"/>
              </a:rPr>
              <a:t>運用者</a:t>
            </a:r>
            <a:endParaRPr kumimoji="1" lang="ja-JP" altLang="en-US" sz="1400" dirty="0">
              <a:solidFill>
                <a:schemeClr val="tx2"/>
              </a:solidFill>
              <a:latin typeface="+mn-ea"/>
              <a:ea typeface="+mn-ea"/>
            </a:endParaRPr>
          </a:p>
        </p:txBody>
      </p:sp>
      <p:sp>
        <p:nvSpPr>
          <p:cNvPr id="23" name="正方形/長方形 22"/>
          <p:cNvSpPr/>
          <p:nvPr/>
        </p:nvSpPr>
        <p:spPr>
          <a:xfrm>
            <a:off x="2615259" y="5397887"/>
            <a:ext cx="2656030" cy="839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mn-ea"/>
            </a:endParaRPr>
          </a:p>
        </p:txBody>
      </p:sp>
      <p:sp>
        <p:nvSpPr>
          <p:cNvPr id="24" name="テキスト ボックス 23"/>
          <p:cNvSpPr txBox="1"/>
          <p:nvPr/>
        </p:nvSpPr>
        <p:spPr>
          <a:xfrm>
            <a:off x="3107253" y="5874611"/>
            <a:ext cx="1637834" cy="275074"/>
          </a:xfrm>
          <a:prstGeom prst="rect">
            <a:avLst/>
          </a:prstGeom>
          <a:noFill/>
        </p:spPr>
        <p:txBody>
          <a:bodyPr wrap="none" rtlCol="0">
            <a:spAutoFit/>
          </a:bodyPr>
          <a:lstStyle/>
          <a:p>
            <a:r>
              <a:rPr lang="ja-JP" altLang="en-US" sz="1200" dirty="0" smtClean="0">
                <a:solidFill>
                  <a:schemeClr val="tx2"/>
                </a:solidFill>
                <a:latin typeface="+mn-ea"/>
                <a:ea typeface="+mn-ea"/>
              </a:rPr>
              <a:t>ハードウェア</a:t>
            </a:r>
            <a:r>
              <a:rPr lang="en-US" altLang="ja-JP" sz="1200" dirty="0" smtClean="0">
                <a:solidFill>
                  <a:schemeClr val="tx2"/>
                </a:solidFill>
                <a:latin typeface="+mn-ea"/>
                <a:ea typeface="+mn-ea"/>
              </a:rPr>
              <a:t>-1</a:t>
            </a:r>
            <a:r>
              <a:rPr lang="ja-JP" altLang="en-US" sz="1200" dirty="0" smtClean="0">
                <a:solidFill>
                  <a:schemeClr val="tx2"/>
                </a:solidFill>
                <a:latin typeface="+mn-ea"/>
                <a:ea typeface="+mn-ea"/>
              </a:rPr>
              <a:t>運用者</a:t>
            </a:r>
            <a:endParaRPr kumimoji="1" lang="ja-JP" altLang="en-US" sz="1200" dirty="0">
              <a:solidFill>
                <a:schemeClr val="tx2"/>
              </a:solidFill>
              <a:latin typeface="+mn-ea"/>
              <a:ea typeface="+mn-ea"/>
            </a:endParaRPr>
          </a:p>
        </p:txBody>
      </p:sp>
      <p:sp>
        <p:nvSpPr>
          <p:cNvPr id="25" name="正方形/長方形 24"/>
          <p:cNvSpPr/>
          <p:nvPr/>
        </p:nvSpPr>
        <p:spPr>
          <a:xfrm>
            <a:off x="6156633" y="5512948"/>
            <a:ext cx="2247410" cy="29355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smtClean="0">
                <a:latin typeface="+mn-ea"/>
              </a:rPr>
              <a:t>ハードウェア</a:t>
            </a:r>
            <a:r>
              <a:rPr kumimoji="1" lang="en-US" altLang="ja-JP" sz="1100" dirty="0" smtClean="0">
                <a:latin typeface="+mn-ea"/>
              </a:rPr>
              <a:t>-2</a:t>
            </a:r>
            <a:endParaRPr kumimoji="1" lang="ja-JP" altLang="en-US" sz="1100" dirty="0">
              <a:latin typeface="+mn-ea"/>
            </a:endParaRPr>
          </a:p>
        </p:txBody>
      </p:sp>
      <p:sp>
        <p:nvSpPr>
          <p:cNvPr id="26" name="正方形/長方形 25"/>
          <p:cNvSpPr/>
          <p:nvPr/>
        </p:nvSpPr>
        <p:spPr>
          <a:xfrm>
            <a:off x="6020426" y="5397887"/>
            <a:ext cx="2519823" cy="839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mn-ea"/>
            </a:endParaRPr>
          </a:p>
        </p:txBody>
      </p:sp>
      <p:sp>
        <p:nvSpPr>
          <p:cNvPr id="27" name="テキスト ボックス 26"/>
          <p:cNvSpPr txBox="1"/>
          <p:nvPr/>
        </p:nvSpPr>
        <p:spPr>
          <a:xfrm>
            <a:off x="6429046" y="5874611"/>
            <a:ext cx="1637834" cy="275074"/>
          </a:xfrm>
          <a:prstGeom prst="rect">
            <a:avLst/>
          </a:prstGeom>
          <a:noFill/>
        </p:spPr>
        <p:txBody>
          <a:bodyPr wrap="none" rtlCol="0">
            <a:spAutoFit/>
          </a:bodyPr>
          <a:lstStyle/>
          <a:p>
            <a:r>
              <a:rPr lang="ja-JP" altLang="en-US" sz="1200" dirty="0" smtClean="0">
                <a:solidFill>
                  <a:schemeClr val="tx2"/>
                </a:solidFill>
                <a:latin typeface="+mn-ea"/>
                <a:ea typeface="+mn-ea"/>
              </a:rPr>
              <a:t>ハードウェア</a:t>
            </a:r>
            <a:r>
              <a:rPr lang="en-US" altLang="ja-JP" sz="1200" dirty="0" smtClean="0">
                <a:solidFill>
                  <a:schemeClr val="tx2"/>
                </a:solidFill>
                <a:latin typeface="+mn-ea"/>
                <a:ea typeface="+mn-ea"/>
              </a:rPr>
              <a:t>-2</a:t>
            </a:r>
            <a:r>
              <a:rPr lang="ja-JP" altLang="en-US" sz="1200" dirty="0" smtClean="0">
                <a:solidFill>
                  <a:schemeClr val="tx2"/>
                </a:solidFill>
                <a:latin typeface="+mn-ea"/>
                <a:ea typeface="+mn-ea"/>
              </a:rPr>
              <a:t>運用者</a:t>
            </a:r>
            <a:endParaRPr kumimoji="1" lang="ja-JP" altLang="en-US" sz="1200" dirty="0">
              <a:solidFill>
                <a:schemeClr val="tx2"/>
              </a:solidFill>
              <a:latin typeface="+mn-ea"/>
              <a:ea typeface="+mn-ea"/>
            </a:endParaRPr>
          </a:p>
        </p:txBody>
      </p:sp>
      <p:sp>
        <p:nvSpPr>
          <p:cNvPr id="28" name="正方形/長方形 27"/>
          <p:cNvSpPr/>
          <p:nvPr/>
        </p:nvSpPr>
        <p:spPr>
          <a:xfrm>
            <a:off x="6905769" y="4333866"/>
            <a:ext cx="1587540" cy="839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mn-ea"/>
            </a:endParaRPr>
          </a:p>
        </p:txBody>
      </p:sp>
      <p:sp>
        <p:nvSpPr>
          <p:cNvPr id="29" name="テキスト ボックス 28"/>
          <p:cNvSpPr txBox="1"/>
          <p:nvPr/>
        </p:nvSpPr>
        <p:spPr>
          <a:xfrm>
            <a:off x="6935972" y="4848526"/>
            <a:ext cx="1584088" cy="307777"/>
          </a:xfrm>
          <a:prstGeom prst="rect">
            <a:avLst/>
          </a:prstGeom>
          <a:noFill/>
        </p:spPr>
        <p:txBody>
          <a:bodyPr wrap="none" rtlCol="0">
            <a:spAutoFit/>
          </a:bodyPr>
          <a:lstStyle/>
          <a:p>
            <a:r>
              <a:rPr kumimoji="1" lang="ja-JP" altLang="en-US" sz="1400" dirty="0" smtClean="0">
                <a:solidFill>
                  <a:schemeClr val="tx2"/>
                </a:solidFill>
                <a:latin typeface="+mn-ea"/>
                <a:ea typeface="+mn-ea"/>
              </a:rPr>
              <a:t>クラウド</a:t>
            </a:r>
            <a:r>
              <a:rPr kumimoji="1" lang="en-US" altLang="ja-JP" sz="1400" dirty="0" smtClean="0">
                <a:solidFill>
                  <a:schemeClr val="tx2"/>
                </a:solidFill>
                <a:latin typeface="+mn-ea"/>
                <a:ea typeface="+mn-ea"/>
              </a:rPr>
              <a:t>-C </a:t>
            </a:r>
            <a:r>
              <a:rPr kumimoji="1" lang="ja-JP" altLang="en-US" sz="1400" dirty="0" smtClean="0">
                <a:solidFill>
                  <a:schemeClr val="tx2"/>
                </a:solidFill>
                <a:latin typeface="+mn-ea"/>
                <a:ea typeface="+mn-ea"/>
              </a:rPr>
              <a:t>運用者</a:t>
            </a:r>
            <a:endParaRPr kumimoji="1" lang="ja-JP" altLang="en-US" sz="1400" dirty="0">
              <a:solidFill>
                <a:schemeClr val="tx2"/>
              </a:solidFill>
              <a:latin typeface="+mn-ea"/>
              <a:ea typeface="+mn-ea"/>
            </a:endParaRPr>
          </a:p>
        </p:txBody>
      </p:sp>
      <p:sp>
        <p:nvSpPr>
          <p:cNvPr id="30" name="正方形/長方形 29"/>
          <p:cNvSpPr/>
          <p:nvPr/>
        </p:nvSpPr>
        <p:spPr>
          <a:xfrm>
            <a:off x="7041976" y="4470073"/>
            <a:ext cx="1293963" cy="3405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accent1">
                    <a:lumMod val="75000"/>
                  </a:schemeClr>
                </a:solidFill>
                <a:latin typeface="+mn-ea"/>
              </a:rPr>
              <a:t>クラウド</a:t>
            </a:r>
            <a:r>
              <a:rPr lang="en-US" altLang="ja-JP" sz="1400" dirty="0" smtClean="0">
                <a:solidFill>
                  <a:schemeClr val="accent1">
                    <a:lumMod val="75000"/>
                  </a:schemeClr>
                </a:solidFill>
                <a:latin typeface="+mn-ea"/>
              </a:rPr>
              <a:t>-C</a:t>
            </a:r>
            <a:endParaRPr kumimoji="1" lang="ja-JP" altLang="en-US" sz="1400" dirty="0">
              <a:solidFill>
                <a:schemeClr val="accent1">
                  <a:lumMod val="75000"/>
                </a:schemeClr>
              </a:solidFill>
              <a:latin typeface="+mn-ea"/>
            </a:endParaRPr>
          </a:p>
        </p:txBody>
      </p:sp>
      <p:cxnSp>
        <p:nvCxnSpPr>
          <p:cNvPr id="31" name="直線矢印コネクタ 30"/>
          <p:cNvCxnSpPr>
            <a:stCxn id="18" idx="3"/>
            <a:endCxn id="25" idx="1"/>
          </p:cNvCxnSpPr>
          <p:nvPr/>
        </p:nvCxnSpPr>
        <p:spPr>
          <a:xfrm>
            <a:off x="5135083" y="5659728"/>
            <a:ext cx="1021550" cy="0"/>
          </a:xfrm>
          <a:prstGeom prst="straightConnector1">
            <a:avLst/>
          </a:prstGeom>
          <a:ln w="79375">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5364088" y="5670301"/>
            <a:ext cx="579005" cy="276999"/>
          </a:xfrm>
          <a:prstGeom prst="rect">
            <a:avLst/>
          </a:prstGeom>
          <a:noFill/>
        </p:spPr>
        <p:txBody>
          <a:bodyPr wrap="none" rtlCol="0">
            <a:spAutoFit/>
          </a:bodyPr>
          <a:lstStyle/>
          <a:p>
            <a:r>
              <a:rPr kumimoji="1" lang="en-US" altLang="ja-JP" sz="1200" dirty="0" smtClean="0">
                <a:solidFill>
                  <a:schemeClr val="tx2"/>
                </a:solidFill>
                <a:latin typeface="+mn-ea"/>
                <a:ea typeface="+mn-ea"/>
              </a:rPr>
              <a:t>SINET</a:t>
            </a:r>
            <a:endParaRPr kumimoji="1" lang="ja-JP" altLang="en-US" sz="1200" dirty="0">
              <a:solidFill>
                <a:schemeClr val="tx2"/>
              </a:solidFill>
              <a:latin typeface="+mn-ea"/>
              <a:ea typeface="+mn-ea"/>
            </a:endParaRPr>
          </a:p>
        </p:txBody>
      </p:sp>
      <p:sp>
        <p:nvSpPr>
          <p:cNvPr id="33" name="正方形/長方形 32"/>
          <p:cNvSpPr/>
          <p:nvPr/>
        </p:nvSpPr>
        <p:spPr>
          <a:xfrm>
            <a:off x="3500603" y="1052736"/>
            <a:ext cx="749137" cy="885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smtClean="0">
                <a:solidFill>
                  <a:schemeClr val="accent1">
                    <a:lumMod val="75000"/>
                  </a:schemeClr>
                </a:solidFill>
                <a:latin typeface="+mn-ea"/>
              </a:rPr>
              <a:t>サービス実行用</a:t>
            </a:r>
            <a:endParaRPr kumimoji="1" lang="en-US" altLang="ja-JP" sz="1100" dirty="0" smtClean="0">
              <a:solidFill>
                <a:schemeClr val="accent1">
                  <a:lumMod val="75000"/>
                </a:schemeClr>
              </a:solidFill>
              <a:latin typeface="+mn-ea"/>
            </a:endParaRPr>
          </a:p>
          <a:p>
            <a:pPr algn="ctr"/>
            <a:r>
              <a:rPr kumimoji="1" lang="ja-JP" altLang="en-US" sz="1100" dirty="0" smtClean="0">
                <a:solidFill>
                  <a:schemeClr val="accent1">
                    <a:lumMod val="75000"/>
                  </a:schemeClr>
                </a:solidFill>
                <a:latin typeface="+mn-ea"/>
              </a:rPr>
              <a:t>クラスタ</a:t>
            </a:r>
            <a:r>
              <a:rPr kumimoji="1" lang="en-US" altLang="ja-JP" sz="1100" dirty="0" smtClean="0">
                <a:solidFill>
                  <a:schemeClr val="accent1">
                    <a:lumMod val="75000"/>
                  </a:schemeClr>
                </a:solidFill>
                <a:latin typeface="+mn-ea"/>
              </a:rPr>
              <a:t>-α</a:t>
            </a:r>
            <a:endParaRPr kumimoji="1" lang="ja-JP" altLang="en-US" sz="1100" dirty="0">
              <a:solidFill>
                <a:schemeClr val="accent1">
                  <a:lumMod val="75000"/>
                </a:schemeClr>
              </a:solidFill>
              <a:latin typeface="+mn-ea"/>
            </a:endParaRPr>
          </a:p>
        </p:txBody>
      </p:sp>
      <p:sp>
        <p:nvSpPr>
          <p:cNvPr id="34" name="正方形/長方形 33"/>
          <p:cNvSpPr/>
          <p:nvPr/>
        </p:nvSpPr>
        <p:spPr>
          <a:xfrm>
            <a:off x="6769563" y="1052736"/>
            <a:ext cx="681033" cy="885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smtClean="0">
                <a:solidFill>
                  <a:schemeClr val="accent1">
                    <a:lumMod val="75000"/>
                  </a:schemeClr>
                </a:solidFill>
                <a:latin typeface="+mn-ea"/>
              </a:rPr>
              <a:t>サービス実行用クラスタ</a:t>
            </a:r>
            <a:r>
              <a:rPr kumimoji="1" lang="en-US" altLang="ja-JP" sz="1100" dirty="0" smtClean="0">
                <a:solidFill>
                  <a:schemeClr val="accent1">
                    <a:lumMod val="75000"/>
                  </a:schemeClr>
                </a:solidFill>
                <a:latin typeface="+mn-ea"/>
              </a:rPr>
              <a:t>-γ</a:t>
            </a:r>
            <a:endParaRPr kumimoji="1" lang="ja-JP" altLang="en-US" sz="1100" dirty="0">
              <a:solidFill>
                <a:schemeClr val="accent1">
                  <a:lumMod val="75000"/>
                </a:schemeClr>
              </a:solidFill>
              <a:latin typeface="+mn-ea"/>
            </a:endParaRPr>
          </a:p>
        </p:txBody>
      </p:sp>
      <p:sp>
        <p:nvSpPr>
          <p:cNvPr id="35" name="正方形/長方形 34"/>
          <p:cNvSpPr/>
          <p:nvPr/>
        </p:nvSpPr>
        <p:spPr>
          <a:xfrm>
            <a:off x="4522153" y="3789040"/>
            <a:ext cx="2111203" cy="408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accent1">
                    <a:lumMod val="75000"/>
                  </a:schemeClr>
                </a:solidFill>
                <a:latin typeface="+mn-ea"/>
              </a:rPr>
              <a:t>サービス実行用クラスタ</a:t>
            </a:r>
            <a:r>
              <a:rPr kumimoji="1" lang="en-US" altLang="ja-JP" sz="1200" dirty="0" smtClean="0">
                <a:solidFill>
                  <a:schemeClr val="accent1">
                    <a:lumMod val="75000"/>
                  </a:schemeClr>
                </a:solidFill>
                <a:latin typeface="+mn-ea"/>
              </a:rPr>
              <a:t>-β</a:t>
            </a:r>
            <a:endParaRPr kumimoji="1" lang="ja-JP" altLang="en-US" sz="1200" dirty="0">
              <a:solidFill>
                <a:schemeClr val="accent1">
                  <a:lumMod val="75000"/>
                </a:schemeClr>
              </a:solidFill>
              <a:latin typeface="+mn-ea"/>
            </a:endParaRPr>
          </a:p>
        </p:txBody>
      </p:sp>
      <p:sp>
        <p:nvSpPr>
          <p:cNvPr id="36" name="正方形/長方形 35"/>
          <p:cNvSpPr/>
          <p:nvPr/>
        </p:nvSpPr>
        <p:spPr>
          <a:xfrm>
            <a:off x="2683363" y="3789040"/>
            <a:ext cx="1566377" cy="408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smtClean="0">
                <a:solidFill>
                  <a:schemeClr val="accent1">
                    <a:lumMod val="75000"/>
                  </a:schemeClr>
                </a:solidFill>
                <a:latin typeface="+mn-ea"/>
              </a:rPr>
              <a:t>サービス実行用クラスタ</a:t>
            </a:r>
            <a:r>
              <a:rPr kumimoji="1" lang="en-US" altLang="ja-JP" sz="1000" dirty="0" smtClean="0">
                <a:solidFill>
                  <a:schemeClr val="accent1">
                    <a:lumMod val="75000"/>
                  </a:schemeClr>
                </a:solidFill>
                <a:latin typeface="+mn-ea"/>
              </a:rPr>
              <a:t>-α</a:t>
            </a:r>
            <a:endParaRPr kumimoji="1" lang="ja-JP" altLang="en-US" sz="1000" dirty="0">
              <a:solidFill>
                <a:schemeClr val="accent1">
                  <a:lumMod val="75000"/>
                </a:schemeClr>
              </a:solidFill>
              <a:latin typeface="+mn-ea"/>
            </a:endParaRPr>
          </a:p>
        </p:txBody>
      </p:sp>
      <p:sp>
        <p:nvSpPr>
          <p:cNvPr id="37" name="正方形/長方形 36"/>
          <p:cNvSpPr/>
          <p:nvPr/>
        </p:nvSpPr>
        <p:spPr>
          <a:xfrm>
            <a:off x="6905769" y="3789040"/>
            <a:ext cx="1566377" cy="408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smtClean="0">
                <a:solidFill>
                  <a:schemeClr val="accent1">
                    <a:lumMod val="75000"/>
                  </a:schemeClr>
                </a:solidFill>
                <a:latin typeface="+mn-ea"/>
              </a:rPr>
              <a:t>サービス実行用クラスタ</a:t>
            </a:r>
            <a:r>
              <a:rPr kumimoji="1" lang="en-US" altLang="ja-JP" sz="1000" dirty="0" smtClean="0">
                <a:solidFill>
                  <a:schemeClr val="accent1">
                    <a:lumMod val="75000"/>
                  </a:schemeClr>
                </a:solidFill>
                <a:latin typeface="+mn-ea"/>
              </a:rPr>
              <a:t>-γ</a:t>
            </a:r>
            <a:endParaRPr kumimoji="1" lang="ja-JP" altLang="en-US" sz="1000" dirty="0">
              <a:solidFill>
                <a:schemeClr val="accent1">
                  <a:lumMod val="75000"/>
                </a:schemeClr>
              </a:solidFill>
              <a:latin typeface="+mn-ea"/>
            </a:endParaRPr>
          </a:p>
        </p:txBody>
      </p:sp>
      <p:sp>
        <p:nvSpPr>
          <p:cNvPr id="38" name="正方形/長方形 37"/>
          <p:cNvSpPr/>
          <p:nvPr/>
        </p:nvSpPr>
        <p:spPr>
          <a:xfrm>
            <a:off x="4385946" y="4265763"/>
            <a:ext cx="2383617" cy="1634480"/>
          </a:xfrm>
          <a:prstGeom prst="rect">
            <a:avLst/>
          </a:prstGeom>
          <a:noFill/>
          <a:ln>
            <a:solidFill>
              <a:srgbClr val="A2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endParaRPr>
          </a:p>
        </p:txBody>
      </p:sp>
      <p:sp>
        <p:nvSpPr>
          <p:cNvPr id="39" name="テキスト ボックス 38"/>
          <p:cNvSpPr txBox="1"/>
          <p:nvPr/>
        </p:nvSpPr>
        <p:spPr>
          <a:xfrm>
            <a:off x="572159" y="3658943"/>
            <a:ext cx="1366080" cy="307777"/>
          </a:xfrm>
          <a:prstGeom prst="rect">
            <a:avLst/>
          </a:prstGeom>
          <a:noFill/>
          <a:ln>
            <a:solidFill>
              <a:schemeClr val="accent1">
                <a:shade val="95000"/>
                <a:satMod val="105000"/>
              </a:schemeClr>
            </a:solidFill>
          </a:ln>
        </p:spPr>
        <p:txBody>
          <a:bodyPr wrap="none" rtlCol="0">
            <a:spAutoFit/>
          </a:bodyPr>
          <a:lstStyle/>
          <a:p>
            <a:r>
              <a:rPr kumimoji="1" lang="ja-JP" altLang="en-US" sz="1400" dirty="0" smtClean="0">
                <a:solidFill>
                  <a:schemeClr val="tx2"/>
                </a:solidFill>
                <a:latin typeface="+mn-ea"/>
                <a:ea typeface="+mn-ea"/>
              </a:rPr>
              <a:t>提案アプローチ</a:t>
            </a:r>
            <a:endParaRPr kumimoji="1" lang="ja-JP" altLang="en-US" sz="1400" dirty="0">
              <a:solidFill>
                <a:schemeClr val="tx2"/>
              </a:solidFill>
              <a:latin typeface="+mn-ea"/>
              <a:ea typeface="+mn-ea"/>
            </a:endParaRPr>
          </a:p>
        </p:txBody>
      </p:sp>
      <p:sp>
        <p:nvSpPr>
          <p:cNvPr id="40" name="テキスト ボックス 39"/>
          <p:cNvSpPr txBox="1"/>
          <p:nvPr/>
        </p:nvSpPr>
        <p:spPr>
          <a:xfrm>
            <a:off x="572159" y="1071016"/>
            <a:ext cx="1366080" cy="307777"/>
          </a:xfrm>
          <a:prstGeom prst="rect">
            <a:avLst/>
          </a:prstGeom>
          <a:noFill/>
          <a:ln>
            <a:solidFill>
              <a:schemeClr val="accent1">
                <a:shade val="95000"/>
                <a:satMod val="105000"/>
              </a:schemeClr>
            </a:solidFill>
          </a:ln>
        </p:spPr>
        <p:txBody>
          <a:bodyPr wrap="none" rtlCol="0">
            <a:spAutoFit/>
          </a:bodyPr>
          <a:lstStyle/>
          <a:p>
            <a:r>
              <a:rPr kumimoji="1" lang="ja-JP" altLang="en-US" sz="1400" dirty="0" smtClean="0">
                <a:solidFill>
                  <a:schemeClr val="tx2"/>
                </a:solidFill>
                <a:latin typeface="+mn-ea"/>
                <a:ea typeface="+mn-ea"/>
              </a:rPr>
              <a:t>既存アプローチ</a:t>
            </a:r>
            <a:endParaRPr kumimoji="1" lang="en-US" altLang="ja-JP" sz="1400" dirty="0" smtClean="0">
              <a:solidFill>
                <a:schemeClr val="tx2"/>
              </a:solidFill>
              <a:latin typeface="+mn-ea"/>
              <a:ea typeface="+mn-ea"/>
            </a:endParaRPr>
          </a:p>
        </p:txBody>
      </p:sp>
      <p:sp>
        <p:nvSpPr>
          <p:cNvPr id="41" name="テキスト ボックス 40"/>
          <p:cNvSpPr txBox="1"/>
          <p:nvPr/>
        </p:nvSpPr>
        <p:spPr>
          <a:xfrm>
            <a:off x="504056" y="1615843"/>
            <a:ext cx="2279791" cy="1107996"/>
          </a:xfrm>
          <a:prstGeom prst="rect">
            <a:avLst/>
          </a:prstGeom>
          <a:noFill/>
        </p:spPr>
        <p:txBody>
          <a:bodyPr wrap="none" rtlCol="0">
            <a:spAutoFit/>
          </a:bodyPr>
          <a:lstStyle/>
          <a:p>
            <a:r>
              <a:rPr kumimoji="1" lang="ja-JP" altLang="en-US" sz="1100" dirty="0" smtClean="0">
                <a:solidFill>
                  <a:schemeClr val="tx2"/>
                </a:solidFill>
                <a:latin typeface="+mn-ea"/>
                <a:ea typeface="+mn-ea"/>
              </a:rPr>
              <a:t>クラウド連携は，</a:t>
            </a:r>
            <a:endParaRPr kumimoji="1" lang="en-US" altLang="ja-JP" sz="1100" dirty="0" smtClean="0">
              <a:solidFill>
                <a:schemeClr val="tx2"/>
              </a:solidFill>
              <a:latin typeface="+mn-ea"/>
              <a:ea typeface="+mn-ea"/>
            </a:endParaRPr>
          </a:p>
          <a:p>
            <a:r>
              <a:rPr kumimoji="1" lang="ja-JP" altLang="en-US" sz="1100" dirty="0" smtClean="0">
                <a:solidFill>
                  <a:schemeClr val="tx2"/>
                </a:solidFill>
                <a:latin typeface="+mn-ea"/>
                <a:ea typeface="+mn-ea"/>
              </a:rPr>
              <a:t>クラウド運用者が運用している</a:t>
            </a:r>
            <a:endParaRPr kumimoji="1" lang="en-US" altLang="ja-JP" sz="1100" dirty="0" smtClean="0">
              <a:solidFill>
                <a:schemeClr val="tx2"/>
              </a:solidFill>
              <a:latin typeface="+mn-ea"/>
              <a:ea typeface="+mn-ea"/>
            </a:endParaRPr>
          </a:p>
          <a:p>
            <a:r>
              <a:rPr lang="ja-JP" altLang="en-US" sz="1100" dirty="0" smtClean="0">
                <a:solidFill>
                  <a:schemeClr val="tx2"/>
                </a:solidFill>
                <a:latin typeface="+mn-ea"/>
                <a:ea typeface="+mn-ea"/>
              </a:rPr>
              <a:t>異種のクラウドをネットワーク機能</a:t>
            </a:r>
            <a:endParaRPr lang="en-US" altLang="ja-JP" sz="1100" dirty="0" smtClean="0">
              <a:solidFill>
                <a:schemeClr val="tx2"/>
              </a:solidFill>
              <a:latin typeface="+mn-ea"/>
              <a:ea typeface="+mn-ea"/>
            </a:endParaRPr>
          </a:p>
          <a:p>
            <a:r>
              <a:rPr kumimoji="1" lang="ja-JP" altLang="en-US" sz="1100" dirty="0" smtClean="0">
                <a:solidFill>
                  <a:schemeClr val="tx2"/>
                </a:solidFill>
                <a:latin typeface="+mn-ea"/>
                <a:ea typeface="+mn-ea"/>
              </a:rPr>
              <a:t>とそれに付随する</a:t>
            </a:r>
            <a:r>
              <a:rPr kumimoji="1" lang="en-US" altLang="ja-JP" sz="1100" dirty="0" smtClean="0">
                <a:solidFill>
                  <a:schemeClr val="tx2"/>
                </a:solidFill>
                <a:latin typeface="+mn-ea"/>
                <a:ea typeface="+mn-ea"/>
              </a:rPr>
              <a:t>Glue</a:t>
            </a:r>
            <a:r>
              <a:rPr kumimoji="1" lang="ja-JP" altLang="en-US" sz="1100" dirty="0" smtClean="0">
                <a:solidFill>
                  <a:schemeClr val="tx2"/>
                </a:solidFill>
                <a:latin typeface="+mn-ea"/>
                <a:ea typeface="+mn-ea"/>
              </a:rPr>
              <a:t>機能によって</a:t>
            </a:r>
            <a:endParaRPr kumimoji="1" lang="en-US" altLang="ja-JP" sz="1100" dirty="0" smtClean="0">
              <a:solidFill>
                <a:schemeClr val="tx2"/>
              </a:solidFill>
              <a:latin typeface="+mn-ea"/>
              <a:ea typeface="+mn-ea"/>
            </a:endParaRPr>
          </a:p>
          <a:p>
            <a:r>
              <a:rPr kumimoji="1" lang="ja-JP" altLang="en-US" sz="1100" dirty="0" smtClean="0">
                <a:solidFill>
                  <a:schemeClr val="tx2"/>
                </a:solidFill>
                <a:latin typeface="+mn-ea"/>
                <a:ea typeface="+mn-ea"/>
              </a:rPr>
              <a:t>結びつけることにより作りだした</a:t>
            </a:r>
            <a:endParaRPr kumimoji="1" lang="en-US" altLang="ja-JP" sz="1100" dirty="0" smtClean="0">
              <a:solidFill>
                <a:schemeClr val="tx2"/>
              </a:solidFill>
              <a:latin typeface="+mn-ea"/>
              <a:ea typeface="+mn-ea"/>
            </a:endParaRPr>
          </a:p>
          <a:p>
            <a:r>
              <a:rPr lang="ja-JP" altLang="en-US" sz="1100" dirty="0" smtClean="0">
                <a:solidFill>
                  <a:schemeClr val="tx2"/>
                </a:solidFill>
                <a:latin typeface="+mn-ea"/>
                <a:ea typeface="+mn-ea"/>
              </a:rPr>
              <a:t>リソースを使って実現する．</a:t>
            </a:r>
            <a:endParaRPr kumimoji="1" lang="en-US" altLang="ja-JP" sz="1100" dirty="0" smtClean="0">
              <a:solidFill>
                <a:schemeClr val="tx2"/>
              </a:solidFill>
              <a:latin typeface="+mn-ea"/>
              <a:ea typeface="+mn-ea"/>
            </a:endParaRPr>
          </a:p>
        </p:txBody>
      </p:sp>
      <p:cxnSp>
        <p:nvCxnSpPr>
          <p:cNvPr id="42" name="直線コネクタ 41"/>
          <p:cNvCxnSpPr/>
          <p:nvPr/>
        </p:nvCxnSpPr>
        <p:spPr>
          <a:xfrm>
            <a:off x="504056" y="3454633"/>
            <a:ext cx="8172400"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504056" y="4203769"/>
            <a:ext cx="2177199" cy="1615827"/>
          </a:xfrm>
          <a:prstGeom prst="rect">
            <a:avLst/>
          </a:prstGeom>
          <a:noFill/>
        </p:spPr>
        <p:txBody>
          <a:bodyPr wrap="none" rtlCol="0">
            <a:spAutoFit/>
          </a:bodyPr>
          <a:lstStyle/>
          <a:p>
            <a:r>
              <a:rPr kumimoji="1" lang="ja-JP" altLang="en-US" sz="1100" dirty="0" smtClean="0">
                <a:solidFill>
                  <a:schemeClr val="tx2"/>
                </a:solidFill>
                <a:latin typeface="+mn-ea"/>
                <a:ea typeface="+mn-ea"/>
              </a:rPr>
              <a:t>クラウド運用者とクラウド基盤を</a:t>
            </a:r>
            <a:endParaRPr kumimoji="1" lang="en-US" altLang="ja-JP" sz="1100" dirty="0" smtClean="0">
              <a:solidFill>
                <a:schemeClr val="tx2"/>
              </a:solidFill>
              <a:latin typeface="+mn-ea"/>
              <a:ea typeface="+mn-ea"/>
            </a:endParaRPr>
          </a:p>
          <a:p>
            <a:r>
              <a:rPr lang="ja-JP" altLang="en-US" sz="1100" dirty="0" smtClean="0">
                <a:solidFill>
                  <a:schemeClr val="tx2"/>
                </a:solidFill>
                <a:latin typeface="+mn-ea"/>
                <a:ea typeface="+mn-ea"/>
              </a:rPr>
              <a:t>支えるハードウェアの運用者を</a:t>
            </a:r>
            <a:endParaRPr lang="en-US" altLang="ja-JP" sz="1100" dirty="0" smtClean="0">
              <a:solidFill>
                <a:schemeClr val="tx2"/>
              </a:solidFill>
              <a:latin typeface="+mn-ea"/>
              <a:ea typeface="+mn-ea"/>
            </a:endParaRPr>
          </a:p>
          <a:p>
            <a:r>
              <a:rPr kumimoji="1" lang="ja-JP" altLang="en-US" sz="1100" dirty="0" smtClean="0">
                <a:solidFill>
                  <a:schemeClr val="tx2"/>
                </a:solidFill>
                <a:latin typeface="+mn-ea"/>
                <a:ea typeface="+mn-ea"/>
              </a:rPr>
              <a:t>分離する．</a:t>
            </a:r>
            <a:endParaRPr kumimoji="1" lang="en-US" altLang="ja-JP" sz="1100" dirty="0" smtClean="0">
              <a:solidFill>
                <a:schemeClr val="tx2"/>
              </a:solidFill>
              <a:latin typeface="+mn-ea"/>
              <a:ea typeface="+mn-ea"/>
            </a:endParaRPr>
          </a:p>
          <a:p>
            <a:endParaRPr lang="en-US" altLang="ja-JP" sz="1100" dirty="0" smtClean="0">
              <a:solidFill>
                <a:schemeClr val="tx2"/>
              </a:solidFill>
              <a:latin typeface="+mn-ea"/>
              <a:ea typeface="+mn-ea"/>
            </a:endParaRPr>
          </a:p>
          <a:p>
            <a:r>
              <a:rPr lang="ja-JP" altLang="en-US" sz="1100" dirty="0" smtClean="0">
                <a:solidFill>
                  <a:schemeClr val="tx2"/>
                </a:solidFill>
                <a:latin typeface="+mn-ea"/>
                <a:ea typeface="+mn-ea"/>
              </a:rPr>
              <a:t>クラウド連携は，</a:t>
            </a:r>
            <a:endParaRPr lang="en-US" altLang="ja-JP" sz="1100" dirty="0" smtClean="0">
              <a:solidFill>
                <a:schemeClr val="tx2"/>
              </a:solidFill>
              <a:latin typeface="+mn-ea"/>
              <a:ea typeface="+mn-ea"/>
            </a:endParaRPr>
          </a:p>
          <a:p>
            <a:r>
              <a:rPr lang="ja-JP" altLang="en-US" sz="1100" dirty="0" smtClean="0">
                <a:solidFill>
                  <a:schemeClr val="tx2"/>
                </a:solidFill>
                <a:latin typeface="+mn-ea"/>
                <a:ea typeface="+mn-ea"/>
              </a:rPr>
              <a:t>複数のハードウェア運用者から</a:t>
            </a:r>
            <a:endParaRPr lang="en-US" altLang="ja-JP" sz="1100" dirty="0" smtClean="0">
              <a:solidFill>
                <a:schemeClr val="tx2"/>
              </a:solidFill>
              <a:latin typeface="+mn-ea"/>
              <a:ea typeface="+mn-ea"/>
            </a:endParaRPr>
          </a:p>
          <a:p>
            <a:r>
              <a:rPr lang="ja-JP" altLang="en-US" sz="1100" dirty="0">
                <a:solidFill>
                  <a:schemeClr val="tx2"/>
                </a:solidFill>
                <a:latin typeface="+mn-ea"/>
                <a:ea typeface="+mn-ea"/>
              </a:rPr>
              <a:t>確保</a:t>
            </a:r>
            <a:r>
              <a:rPr lang="ja-JP" altLang="en-US" sz="1100" dirty="0" smtClean="0">
                <a:solidFill>
                  <a:schemeClr val="tx2"/>
                </a:solidFill>
                <a:latin typeface="+mn-ea"/>
                <a:ea typeface="+mn-ea"/>
              </a:rPr>
              <a:t>したリソースを</a:t>
            </a:r>
            <a:r>
              <a:rPr lang="en-US" altLang="ja-JP" sz="1100" dirty="0" smtClean="0">
                <a:solidFill>
                  <a:schemeClr val="tx2"/>
                </a:solidFill>
                <a:latin typeface="+mn-ea"/>
                <a:ea typeface="+mn-ea"/>
              </a:rPr>
              <a:t>SINET</a:t>
            </a:r>
            <a:r>
              <a:rPr lang="ja-JP" altLang="en-US" sz="1100" dirty="0" smtClean="0">
                <a:solidFill>
                  <a:schemeClr val="tx2"/>
                </a:solidFill>
                <a:latin typeface="+mn-ea"/>
                <a:ea typeface="+mn-ea"/>
              </a:rPr>
              <a:t>で繋ぎ</a:t>
            </a:r>
            <a:endParaRPr lang="en-US" altLang="ja-JP" sz="1100" dirty="0" smtClean="0">
              <a:solidFill>
                <a:schemeClr val="tx2"/>
              </a:solidFill>
              <a:latin typeface="+mn-ea"/>
              <a:ea typeface="+mn-ea"/>
            </a:endParaRPr>
          </a:p>
          <a:p>
            <a:r>
              <a:rPr lang="ja-JP" altLang="en-US" sz="1100" dirty="0">
                <a:solidFill>
                  <a:schemeClr val="tx2"/>
                </a:solidFill>
                <a:latin typeface="+mn-ea"/>
                <a:ea typeface="+mn-ea"/>
              </a:rPr>
              <a:t>そ</a:t>
            </a:r>
            <a:r>
              <a:rPr lang="ja-JP" altLang="en-US" sz="1100" dirty="0" smtClean="0">
                <a:solidFill>
                  <a:schemeClr val="tx2"/>
                </a:solidFill>
                <a:latin typeface="+mn-ea"/>
                <a:ea typeface="+mn-ea"/>
              </a:rPr>
              <a:t>の上にクラウドを作りだすことで</a:t>
            </a:r>
            <a:endParaRPr lang="en-US" altLang="ja-JP" sz="1100" dirty="0" smtClean="0">
              <a:solidFill>
                <a:schemeClr val="tx2"/>
              </a:solidFill>
              <a:latin typeface="+mn-ea"/>
              <a:ea typeface="+mn-ea"/>
            </a:endParaRPr>
          </a:p>
          <a:p>
            <a:r>
              <a:rPr lang="ja-JP" altLang="en-US" sz="1100" dirty="0" smtClean="0">
                <a:solidFill>
                  <a:schemeClr val="tx2"/>
                </a:solidFill>
                <a:latin typeface="+mn-ea"/>
                <a:ea typeface="+mn-ea"/>
              </a:rPr>
              <a:t>実現する．</a:t>
            </a:r>
            <a:endParaRPr kumimoji="1" lang="en-US" altLang="ja-JP" sz="1100" dirty="0" smtClean="0">
              <a:solidFill>
                <a:schemeClr val="tx2"/>
              </a:solidFill>
              <a:latin typeface="+mn-ea"/>
              <a:ea typeface="+mn-ea"/>
            </a:endParaRPr>
          </a:p>
        </p:txBody>
      </p:sp>
      <p:sp>
        <p:nvSpPr>
          <p:cNvPr id="44" name="正方形/長方形 43"/>
          <p:cNvSpPr/>
          <p:nvPr/>
        </p:nvSpPr>
        <p:spPr>
          <a:xfrm>
            <a:off x="4317843" y="1483541"/>
            <a:ext cx="2383617" cy="1498273"/>
          </a:xfrm>
          <a:prstGeom prst="rect">
            <a:avLst/>
          </a:prstGeom>
          <a:noFill/>
          <a:ln>
            <a:solidFill>
              <a:srgbClr val="A2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endParaRPr>
          </a:p>
        </p:txBody>
      </p:sp>
      <p:cxnSp>
        <p:nvCxnSpPr>
          <p:cNvPr id="45" name="直線コネクタ 44"/>
          <p:cNvCxnSpPr/>
          <p:nvPr/>
        </p:nvCxnSpPr>
        <p:spPr>
          <a:xfrm>
            <a:off x="2555776" y="5301208"/>
            <a:ext cx="6048672" cy="0"/>
          </a:xfrm>
          <a:prstGeom prst="line">
            <a:avLst/>
          </a:prstGeom>
          <a:ln w="317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48" name="テキスト ボックス 47"/>
          <p:cNvSpPr txBox="1"/>
          <p:nvPr/>
        </p:nvSpPr>
        <p:spPr>
          <a:xfrm>
            <a:off x="8604448" y="5157192"/>
            <a:ext cx="492443" cy="276999"/>
          </a:xfrm>
          <a:prstGeom prst="rect">
            <a:avLst/>
          </a:prstGeom>
          <a:noFill/>
        </p:spPr>
        <p:txBody>
          <a:bodyPr wrap="none" rtlCol="0">
            <a:spAutoFit/>
          </a:bodyPr>
          <a:lstStyle/>
          <a:p>
            <a:r>
              <a:rPr lang="ja-JP" altLang="en-US" sz="1200" dirty="0" smtClean="0">
                <a:solidFill>
                  <a:srgbClr val="FF0000"/>
                </a:solidFill>
                <a:latin typeface="+mn-ea"/>
                <a:ea typeface="+mn-ea"/>
                <a:cs typeface="Arial Unicode MS" pitchFamily="50" charset="-128"/>
              </a:rPr>
              <a:t>分離</a:t>
            </a:r>
            <a:endParaRPr kumimoji="1" lang="ja-JP" altLang="en-US" sz="1200" dirty="0">
              <a:solidFill>
                <a:srgbClr val="FF0000"/>
              </a:solidFill>
              <a:latin typeface="+mn-ea"/>
              <a:ea typeface="+mn-ea"/>
              <a:cs typeface="Arial Unicode MS" pitchFamily="50" charset="-128"/>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タイトル 1"/>
          <p:cNvSpPr txBox="1">
            <a:spLocks/>
          </p:cNvSpPr>
          <p:nvPr/>
        </p:nvSpPr>
        <p:spPr>
          <a:xfrm>
            <a:off x="467544" y="-99392"/>
            <a:ext cx="8229600" cy="692696"/>
          </a:xfrm>
          <a:prstGeom prst="rect">
            <a:avLst/>
          </a:prstGeom>
        </p:spPr>
        <p:txBody>
          <a:bodyPr/>
          <a:lstStyle/>
          <a:p>
            <a:pPr lvl="0" algn="ctr" eaLnBrk="0" hangingPunct="0"/>
            <a:endParaRPr kumimoji="1" lang="ja-JP" altLang="en-US" sz="3600" i="0" u="none" strike="noStrike" kern="1200" cap="none" spc="0" normalizeH="0" baseline="0" noProof="0" dirty="0" smtClean="0">
              <a:ln>
                <a:noFill/>
              </a:ln>
              <a:solidFill>
                <a:schemeClr val="tx1"/>
              </a:solidFill>
              <a:effectLst/>
              <a:uLnTx/>
              <a:uFillTx/>
              <a:latin typeface="HGPｺﾞｼｯｸE" pitchFamily="50" charset="-128"/>
              <a:ea typeface="HGPｺﾞｼｯｸE" pitchFamily="50" charset="-128"/>
              <a:cs typeface="+mj-cs"/>
            </a:endParaRPr>
          </a:p>
        </p:txBody>
      </p:sp>
      <p:sp>
        <p:nvSpPr>
          <p:cNvPr id="79" name="タイトル 1"/>
          <p:cNvSpPr txBox="1">
            <a:spLocks/>
          </p:cNvSpPr>
          <p:nvPr/>
        </p:nvSpPr>
        <p:spPr>
          <a:xfrm>
            <a:off x="482600" y="917187"/>
            <a:ext cx="8229600" cy="531440"/>
          </a:xfrm>
          <a:prstGeom prst="rect">
            <a:avLst/>
          </a:prstGeom>
        </p:spPr>
        <p:txBody>
          <a:bodyPr/>
          <a:lstStyle/>
          <a:p>
            <a:pPr lvl="0" algn="ctr" eaLnBrk="0" hangingPunct="0"/>
            <a:r>
              <a:rPr lang="en-US" altLang="ja-JP" sz="2400" dirty="0" smtClean="0">
                <a:latin typeface="+mn-ea"/>
                <a:ea typeface="+mn-ea"/>
                <a:cs typeface="+mj-cs"/>
              </a:rPr>
              <a:t>- </a:t>
            </a:r>
            <a:r>
              <a:rPr lang="ja-JP" altLang="en-US" sz="2400" dirty="0" smtClean="0">
                <a:latin typeface="+mn-ea"/>
                <a:ea typeface="+mn-ea"/>
                <a:cs typeface="+mj-cs"/>
              </a:rPr>
              <a:t>アカデミックコミュニティクラウドの</a:t>
            </a:r>
            <a:r>
              <a:rPr lang="en-US" altLang="ja-JP" sz="2400" dirty="0" smtClean="0">
                <a:latin typeface="+mn-ea"/>
                <a:ea typeface="+mn-ea"/>
                <a:cs typeface="+mj-cs"/>
              </a:rPr>
              <a:t>Hub -</a:t>
            </a:r>
            <a:endParaRPr kumimoji="1" lang="ja-JP" altLang="en-US" sz="2400" i="0" u="none" strike="noStrike" kern="1200" cap="none" spc="0" normalizeH="0" baseline="0" noProof="0" dirty="0" smtClean="0">
              <a:ln>
                <a:noFill/>
              </a:ln>
              <a:solidFill>
                <a:schemeClr val="tx1"/>
              </a:solidFill>
              <a:effectLst/>
              <a:uLnTx/>
              <a:uFillTx/>
              <a:latin typeface="+mn-ea"/>
              <a:ea typeface="+mn-ea"/>
              <a:cs typeface="+mj-cs"/>
            </a:endParaRPr>
          </a:p>
        </p:txBody>
      </p:sp>
      <p:cxnSp>
        <p:nvCxnSpPr>
          <p:cNvPr id="181" name="直線コネクタ 180"/>
          <p:cNvCxnSpPr/>
          <p:nvPr/>
        </p:nvCxnSpPr>
        <p:spPr>
          <a:xfrm flipV="1">
            <a:off x="1470440" y="5330832"/>
            <a:ext cx="1485207" cy="16078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a:off x="1470440" y="4611009"/>
            <a:ext cx="1485207" cy="18376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5" name="直線コネクタ 154"/>
          <p:cNvCxnSpPr>
            <a:stCxn id="153" idx="3"/>
            <a:endCxn id="14" idx="1"/>
          </p:cNvCxnSpPr>
          <p:nvPr/>
        </p:nvCxnSpPr>
        <p:spPr>
          <a:xfrm flipV="1">
            <a:off x="1470440" y="3415230"/>
            <a:ext cx="1485207" cy="16078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6" name="角丸四角形 25"/>
          <p:cNvSpPr/>
          <p:nvPr/>
        </p:nvSpPr>
        <p:spPr>
          <a:xfrm>
            <a:off x="2689650" y="2346595"/>
            <a:ext cx="3227320" cy="1698311"/>
          </a:xfrm>
          <a:prstGeom prst="roundRect">
            <a:avLst>
              <a:gd name="adj" fmla="val 475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n-ea"/>
            </a:endParaRPr>
          </a:p>
        </p:txBody>
      </p:sp>
      <p:sp>
        <p:nvSpPr>
          <p:cNvPr id="27" name="テキスト ボックス 26"/>
          <p:cNvSpPr txBox="1"/>
          <p:nvPr/>
        </p:nvSpPr>
        <p:spPr>
          <a:xfrm>
            <a:off x="3187495" y="1719112"/>
            <a:ext cx="2204450" cy="646331"/>
          </a:xfrm>
          <a:prstGeom prst="rect">
            <a:avLst/>
          </a:prstGeom>
          <a:noFill/>
        </p:spPr>
        <p:txBody>
          <a:bodyPr wrap="none" rtlCol="0">
            <a:spAutoFit/>
          </a:bodyPr>
          <a:lstStyle/>
          <a:p>
            <a:pPr algn="ctr"/>
            <a:r>
              <a:rPr kumimoji="1" lang="ja-JP" altLang="en-US" dirty="0" smtClean="0">
                <a:solidFill>
                  <a:schemeClr val="tx2">
                    <a:lumMod val="50000"/>
                  </a:schemeClr>
                </a:solidFill>
                <a:latin typeface="+mn-ea"/>
                <a:ea typeface="+mn-ea"/>
              </a:rPr>
              <a:t>インタークラウド基盤</a:t>
            </a:r>
            <a:endParaRPr kumimoji="1" lang="en-US" altLang="ja-JP" dirty="0" smtClean="0">
              <a:solidFill>
                <a:schemeClr val="tx2">
                  <a:lumMod val="50000"/>
                </a:schemeClr>
              </a:solidFill>
              <a:latin typeface="+mn-ea"/>
              <a:ea typeface="+mn-ea"/>
            </a:endParaRPr>
          </a:p>
          <a:p>
            <a:pPr algn="ctr"/>
            <a:r>
              <a:rPr kumimoji="1" lang="en-US" altLang="ja-JP" dirty="0" smtClean="0">
                <a:solidFill>
                  <a:schemeClr val="tx2">
                    <a:lumMod val="50000"/>
                  </a:schemeClr>
                </a:solidFill>
                <a:latin typeface="+mn-ea"/>
                <a:ea typeface="+mn-ea"/>
              </a:rPr>
              <a:t>(compute)</a:t>
            </a:r>
            <a:endParaRPr kumimoji="1" lang="ja-JP" altLang="en-US" dirty="0">
              <a:solidFill>
                <a:schemeClr val="tx2">
                  <a:lumMod val="50000"/>
                </a:schemeClr>
              </a:solidFill>
              <a:latin typeface="+mn-ea"/>
              <a:ea typeface="+mn-ea"/>
            </a:endParaRPr>
          </a:p>
        </p:txBody>
      </p:sp>
      <p:sp>
        <p:nvSpPr>
          <p:cNvPr id="60" name="角丸四角形 59"/>
          <p:cNvSpPr/>
          <p:nvPr/>
        </p:nvSpPr>
        <p:spPr>
          <a:xfrm>
            <a:off x="179512" y="2346595"/>
            <a:ext cx="1721237" cy="754805"/>
          </a:xfrm>
          <a:prstGeom prst="roundRect">
            <a:avLst>
              <a:gd name="adj" fmla="val 413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n-ea"/>
            </a:endParaRPr>
          </a:p>
        </p:txBody>
      </p:sp>
      <p:sp>
        <p:nvSpPr>
          <p:cNvPr id="67" name="テキスト ボックス 66"/>
          <p:cNvSpPr txBox="1"/>
          <p:nvPr/>
        </p:nvSpPr>
        <p:spPr>
          <a:xfrm>
            <a:off x="179512" y="1782012"/>
            <a:ext cx="1544012" cy="400110"/>
          </a:xfrm>
          <a:prstGeom prst="rect">
            <a:avLst/>
          </a:prstGeom>
          <a:noFill/>
        </p:spPr>
        <p:txBody>
          <a:bodyPr wrap="none" rtlCol="0">
            <a:spAutoFit/>
          </a:bodyPr>
          <a:lstStyle/>
          <a:p>
            <a:r>
              <a:rPr kumimoji="1" lang="ja-JP" altLang="en-US" sz="2000" dirty="0" smtClean="0">
                <a:solidFill>
                  <a:schemeClr val="tx2">
                    <a:lumMod val="50000"/>
                  </a:schemeClr>
                </a:solidFill>
                <a:latin typeface="+mn-ea"/>
                <a:ea typeface="+mn-ea"/>
              </a:rPr>
              <a:t>大学クラウド</a:t>
            </a:r>
            <a:endParaRPr kumimoji="1" lang="ja-JP" altLang="en-US" sz="2000" dirty="0">
              <a:solidFill>
                <a:schemeClr val="tx2">
                  <a:lumMod val="50000"/>
                </a:schemeClr>
              </a:solidFill>
              <a:latin typeface="+mn-ea"/>
              <a:ea typeface="+mn-ea"/>
            </a:endParaRPr>
          </a:p>
        </p:txBody>
      </p:sp>
      <p:cxnSp>
        <p:nvCxnSpPr>
          <p:cNvPr id="68" name="直線コネクタ 67"/>
          <p:cNvCxnSpPr>
            <a:stCxn id="57" idx="3"/>
            <a:endCxn id="24" idx="1"/>
          </p:cNvCxnSpPr>
          <p:nvPr/>
        </p:nvCxnSpPr>
        <p:spPr>
          <a:xfrm>
            <a:off x="1470440" y="2695407"/>
            <a:ext cx="1485207" cy="18376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2" name="グループ化 73"/>
          <p:cNvGrpSpPr/>
          <p:nvPr/>
        </p:nvGrpSpPr>
        <p:grpSpPr>
          <a:xfrm>
            <a:off x="2955647" y="3227913"/>
            <a:ext cx="1228061" cy="374632"/>
            <a:chOff x="5220072" y="1556792"/>
            <a:chExt cx="1296144" cy="576064"/>
          </a:xfrm>
        </p:grpSpPr>
        <p:pic>
          <p:nvPicPr>
            <p:cNvPr id="6" name="Picture 8" descr="MCj04289690000[1]"/>
            <p:cNvPicPr>
              <a:picLocks noChangeAspect="1" noChangeArrowheads="1"/>
            </p:cNvPicPr>
            <p:nvPr/>
          </p:nvPicPr>
          <p:blipFill>
            <a:blip r:embed="rId3"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7" name="円柱 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pic>
          <p:nvPicPr>
            <p:cNvPr id="8" name="Picture 8" descr="MCj04289690000[1]"/>
            <p:cNvPicPr>
              <a:picLocks noChangeAspect="1" noChangeArrowheads="1"/>
            </p:cNvPicPr>
            <p:nvPr/>
          </p:nvPicPr>
          <p:blipFill>
            <a:blip r:embed="rId3"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9" name="円柱 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pic>
          <p:nvPicPr>
            <p:cNvPr id="10" name="Picture 8" descr="MCj04289690000[1]"/>
            <p:cNvPicPr>
              <a:picLocks noChangeAspect="1" noChangeArrowheads="1"/>
            </p:cNvPicPr>
            <p:nvPr/>
          </p:nvPicPr>
          <p:blipFill>
            <a:blip r:embed="rId3"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1" name="円柱 1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pic>
          <p:nvPicPr>
            <p:cNvPr id="12" name="Picture 8" descr="MCj04289690000[1]"/>
            <p:cNvPicPr>
              <a:picLocks noChangeAspect="1" noChangeArrowheads="1"/>
            </p:cNvPicPr>
            <p:nvPr/>
          </p:nvPicPr>
          <p:blipFill>
            <a:blip r:embed="rId3"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3" name="円柱 1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sp>
          <p:nvSpPr>
            <p:cNvPr id="14" name="正方形/長方形 1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mn-ea"/>
                <a:cs typeface="Times New Roman" pitchFamily="18" charset="0"/>
              </a:endParaRPr>
            </a:p>
          </p:txBody>
        </p:sp>
      </p:grpSp>
      <p:grpSp>
        <p:nvGrpSpPr>
          <p:cNvPr id="3" name="グループ化 74"/>
          <p:cNvGrpSpPr/>
          <p:nvPr/>
        </p:nvGrpSpPr>
        <p:grpSpPr>
          <a:xfrm>
            <a:off x="2955647" y="2691855"/>
            <a:ext cx="1228061" cy="374632"/>
            <a:chOff x="5220072" y="1556792"/>
            <a:chExt cx="1296144" cy="576064"/>
          </a:xfrm>
        </p:grpSpPr>
        <p:pic>
          <p:nvPicPr>
            <p:cNvPr id="16" name="Picture 8" descr="MCj04289690000[1]"/>
            <p:cNvPicPr>
              <a:picLocks noChangeAspect="1" noChangeArrowheads="1"/>
            </p:cNvPicPr>
            <p:nvPr/>
          </p:nvPicPr>
          <p:blipFill>
            <a:blip r:embed="rId3"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17" name="円柱 1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pic>
          <p:nvPicPr>
            <p:cNvPr id="18" name="Picture 8" descr="MCj04289690000[1]"/>
            <p:cNvPicPr>
              <a:picLocks noChangeAspect="1" noChangeArrowheads="1"/>
            </p:cNvPicPr>
            <p:nvPr/>
          </p:nvPicPr>
          <p:blipFill>
            <a:blip r:embed="rId3"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9" name="円柱 1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pic>
          <p:nvPicPr>
            <p:cNvPr id="20" name="Picture 8" descr="MCj04289690000[1]"/>
            <p:cNvPicPr>
              <a:picLocks noChangeAspect="1" noChangeArrowheads="1"/>
            </p:cNvPicPr>
            <p:nvPr/>
          </p:nvPicPr>
          <p:blipFill>
            <a:blip r:embed="rId3"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21" name="円柱 2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pic>
          <p:nvPicPr>
            <p:cNvPr id="22" name="Picture 8" descr="MCj04289690000[1]"/>
            <p:cNvPicPr>
              <a:picLocks noChangeAspect="1" noChangeArrowheads="1"/>
            </p:cNvPicPr>
            <p:nvPr/>
          </p:nvPicPr>
          <p:blipFill>
            <a:blip r:embed="rId3"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23" name="円柱 2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sp>
          <p:nvSpPr>
            <p:cNvPr id="24" name="正方形/長方形 2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mn-ea"/>
                <a:cs typeface="Times New Roman" pitchFamily="18" charset="0"/>
              </a:endParaRPr>
            </a:p>
          </p:txBody>
        </p:sp>
      </p:grpSp>
      <p:cxnSp>
        <p:nvCxnSpPr>
          <p:cNvPr id="58" name="直線矢印コネクタ 57"/>
          <p:cNvCxnSpPr/>
          <p:nvPr/>
        </p:nvCxnSpPr>
        <p:spPr>
          <a:xfrm flipH="1">
            <a:off x="4183708" y="2879171"/>
            <a:ext cx="74751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195732" y="3353001"/>
            <a:ext cx="21515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4" name="グループ化 82"/>
          <p:cNvGrpSpPr/>
          <p:nvPr/>
        </p:nvGrpSpPr>
        <p:grpSpPr>
          <a:xfrm>
            <a:off x="4410887" y="2700739"/>
            <a:ext cx="1290914" cy="1125653"/>
            <a:chOff x="5115399" y="2564904"/>
            <a:chExt cx="2037168" cy="2025397"/>
          </a:xfrm>
        </p:grpSpPr>
        <p:sp>
          <p:nvSpPr>
            <p:cNvPr id="28" name="正方形/長方形 27"/>
            <p:cNvSpPr/>
            <p:nvPr/>
          </p:nvSpPr>
          <p:spPr>
            <a:xfrm>
              <a:off x="5115399" y="2564904"/>
              <a:ext cx="2037168" cy="1554680"/>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mn-ea"/>
                <a:cs typeface="Times New Roman" pitchFamily="18" charset="0"/>
              </a:endParaRPr>
            </a:p>
          </p:txBody>
        </p:sp>
        <p:pic>
          <p:nvPicPr>
            <p:cNvPr id="29" name="Picture 8" descr="MCj04289690000[1]"/>
            <p:cNvPicPr>
              <a:picLocks noChangeAspect="1" noChangeArrowheads="1"/>
            </p:cNvPicPr>
            <p:nvPr/>
          </p:nvPicPr>
          <p:blipFill>
            <a:blip r:embed="rId3" cstate="print"/>
            <a:srcRect/>
            <a:stretch>
              <a:fillRect/>
            </a:stretch>
          </p:blipFill>
          <p:spPr bwMode="auto">
            <a:xfrm>
              <a:off x="5252928" y="2706062"/>
              <a:ext cx="285106" cy="395980"/>
            </a:xfrm>
            <a:prstGeom prst="rect">
              <a:avLst/>
            </a:prstGeom>
            <a:noFill/>
            <a:ln w="9525">
              <a:noFill/>
              <a:miter lim="800000"/>
              <a:headEnd/>
              <a:tailEnd/>
            </a:ln>
          </p:spPr>
        </p:pic>
        <p:sp>
          <p:nvSpPr>
            <p:cNvPr id="30" name="円柱 29"/>
            <p:cNvSpPr/>
            <p:nvPr/>
          </p:nvSpPr>
          <p:spPr>
            <a:xfrm>
              <a:off x="5413757" y="2974110"/>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31" name="Picture 8" descr="MCj04289690000[1]"/>
            <p:cNvPicPr>
              <a:picLocks noChangeAspect="1" noChangeArrowheads="1"/>
            </p:cNvPicPr>
            <p:nvPr/>
          </p:nvPicPr>
          <p:blipFill>
            <a:blip r:embed="rId3" cstate="print"/>
            <a:srcRect/>
            <a:stretch>
              <a:fillRect/>
            </a:stretch>
          </p:blipFill>
          <p:spPr bwMode="auto">
            <a:xfrm>
              <a:off x="5450309" y="2840086"/>
              <a:ext cx="285106" cy="395980"/>
            </a:xfrm>
            <a:prstGeom prst="rect">
              <a:avLst/>
            </a:prstGeom>
            <a:noFill/>
            <a:ln w="9525">
              <a:noFill/>
              <a:miter lim="800000"/>
              <a:headEnd/>
              <a:tailEnd/>
            </a:ln>
          </p:spPr>
        </p:pic>
        <p:sp>
          <p:nvSpPr>
            <p:cNvPr id="32" name="円柱 31"/>
            <p:cNvSpPr/>
            <p:nvPr/>
          </p:nvSpPr>
          <p:spPr>
            <a:xfrm>
              <a:off x="5611138" y="3108134"/>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33" name="Picture 8" descr="MCj04289690000[1]"/>
            <p:cNvPicPr>
              <a:picLocks noChangeAspect="1" noChangeArrowheads="1"/>
            </p:cNvPicPr>
            <p:nvPr/>
          </p:nvPicPr>
          <p:blipFill>
            <a:blip r:embed="rId3" cstate="print"/>
            <a:srcRect/>
            <a:stretch>
              <a:fillRect/>
            </a:stretch>
          </p:blipFill>
          <p:spPr bwMode="auto">
            <a:xfrm>
              <a:off x="5681806" y="2759672"/>
              <a:ext cx="285106" cy="395980"/>
            </a:xfrm>
            <a:prstGeom prst="rect">
              <a:avLst/>
            </a:prstGeom>
            <a:noFill/>
            <a:ln w="9525">
              <a:noFill/>
              <a:miter lim="800000"/>
              <a:headEnd/>
              <a:tailEnd/>
            </a:ln>
          </p:spPr>
        </p:pic>
        <p:sp>
          <p:nvSpPr>
            <p:cNvPr id="34" name="円柱 33"/>
            <p:cNvSpPr/>
            <p:nvPr/>
          </p:nvSpPr>
          <p:spPr>
            <a:xfrm>
              <a:off x="5842635" y="3027720"/>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35" name="Picture 8" descr="MCj04289690000[1]"/>
            <p:cNvPicPr>
              <a:picLocks noChangeAspect="1" noChangeArrowheads="1"/>
            </p:cNvPicPr>
            <p:nvPr/>
          </p:nvPicPr>
          <p:blipFill>
            <a:blip r:embed="rId3" cstate="print"/>
            <a:srcRect/>
            <a:stretch>
              <a:fillRect/>
            </a:stretch>
          </p:blipFill>
          <p:spPr bwMode="auto">
            <a:xfrm>
              <a:off x="5366389" y="3476268"/>
              <a:ext cx="285106" cy="395980"/>
            </a:xfrm>
            <a:prstGeom prst="rect">
              <a:avLst/>
            </a:prstGeom>
            <a:noFill/>
            <a:ln w="9525">
              <a:noFill/>
              <a:miter lim="800000"/>
              <a:headEnd/>
              <a:tailEnd/>
            </a:ln>
          </p:spPr>
        </p:pic>
        <p:sp>
          <p:nvSpPr>
            <p:cNvPr id="36" name="円柱 35"/>
            <p:cNvSpPr/>
            <p:nvPr/>
          </p:nvSpPr>
          <p:spPr>
            <a:xfrm>
              <a:off x="5527218" y="374431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37" name="Picture 8" descr="MCj04289690000[1]"/>
            <p:cNvPicPr>
              <a:picLocks noChangeAspect="1" noChangeArrowheads="1"/>
            </p:cNvPicPr>
            <p:nvPr/>
          </p:nvPicPr>
          <p:blipFill>
            <a:blip r:embed="rId3" cstate="print"/>
            <a:srcRect/>
            <a:stretch>
              <a:fillRect/>
            </a:stretch>
          </p:blipFill>
          <p:spPr bwMode="auto">
            <a:xfrm>
              <a:off x="5563770" y="3610293"/>
              <a:ext cx="285106" cy="395980"/>
            </a:xfrm>
            <a:prstGeom prst="rect">
              <a:avLst/>
            </a:prstGeom>
            <a:noFill/>
            <a:ln w="9525">
              <a:noFill/>
              <a:miter lim="800000"/>
              <a:headEnd/>
              <a:tailEnd/>
            </a:ln>
          </p:spPr>
        </p:pic>
        <p:sp>
          <p:nvSpPr>
            <p:cNvPr id="38" name="円柱 37"/>
            <p:cNvSpPr/>
            <p:nvPr/>
          </p:nvSpPr>
          <p:spPr>
            <a:xfrm>
              <a:off x="5724599" y="387834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39" name="Picture 8" descr="MCj04289690000[1]"/>
            <p:cNvPicPr>
              <a:picLocks noChangeAspect="1" noChangeArrowheads="1"/>
            </p:cNvPicPr>
            <p:nvPr/>
          </p:nvPicPr>
          <p:blipFill>
            <a:blip r:embed="rId3" cstate="print"/>
            <a:srcRect/>
            <a:stretch>
              <a:fillRect/>
            </a:stretch>
          </p:blipFill>
          <p:spPr bwMode="auto">
            <a:xfrm>
              <a:off x="5795267" y="3529878"/>
              <a:ext cx="285106" cy="395980"/>
            </a:xfrm>
            <a:prstGeom prst="rect">
              <a:avLst/>
            </a:prstGeom>
            <a:noFill/>
            <a:ln w="9525">
              <a:noFill/>
              <a:miter lim="800000"/>
              <a:headEnd/>
              <a:tailEnd/>
            </a:ln>
          </p:spPr>
        </p:pic>
        <p:sp>
          <p:nvSpPr>
            <p:cNvPr id="40" name="円柱 39"/>
            <p:cNvSpPr/>
            <p:nvPr/>
          </p:nvSpPr>
          <p:spPr>
            <a:xfrm>
              <a:off x="5956096" y="3797926"/>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41" name="Picture 8" descr="MCj04289690000[1]"/>
            <p:cNvPicPr>
              <a:picLocks noChangeAspect="1" noChangeArrowheads="1"/>
            </p:cNvPicPr>
            <p:nvPr/>
          </p:nvPicPr>
          <p:blipFill>
            <a:blip r:embed="rId3" cstate="print"/>
            <a:srcRect/>
            <a:stretch>
              <a:fillRect/>
            </a:stretch>
          </p:blipFill>
          <p:spPr bwMode="auto">
            <a:xfrm>
              <a:off x="6118378" y="3422659"/>
              <a:ext cx="285106" cy="395980"/>
            </a:xfrm>
            <a:prstGeom prst="rect">
              <a:avLst/>
            </a:prstGeom>
            <a:noFill/>
            <a:ln w="9525">
              <a:noFill/>
              <a:miter lim="800000"/>
              <a:headEnd/>
              <a:tailEnd/>
            </a:ln>
          </p:spPr>
        </p:pic>
        <p:sp>
          <p:nvSpPr>
            <p:cNvPr id="42" name="円柱 41"/>
            <p:cNvSpPr/>
            <p:nvPr/>
          </p:nvSpPr>
          <p:spPr>
            <a:xfrm>
              <a:off x="6279207" y="369070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43" name="Picture 8" descr="MCj04289690000[1]"/>
            <p:cNvPicPr>
              <a:picLocks noChangeAspect="1" noChangeArrowheads="1"/>
            </p:cNvPicPr>
            <p:nvPr/>
          </p:nvPicPr>
          <p:blipFill>
            <a:blip r:embed="rId3" cstate="print"/>
            <a:srcRect/>
            <a:stretch>
              <a:fillRect/>
            </a:stretch>
          </p:blipFill>
          <p:spPr bwMode="auto">
            <a:xfrm>
              <a:off x="6315759" y="3556683"/>
              <a:ext cx="285106" cy="395980"/>
            </a:xfrm>
            <a:prstGeom prst="rect">
              <a:avLst/>
            </a:prstGeom>
            <a:noFill/>
            <a:ln w="9525">
              <a:noFill/>
              <a:miter lim="800000"/>
              <a:headEnd/>
              <a:tailEnd/>
            </a:ln>
          </p:spPr>
        </p:pic>
        <p:sp>
          <p:nvSpPr>
            <p:cNvPr id="44" name="円柱 43"/>
            <p:cNvSpPr/>
            <p:nvPr/>
          </p:nvSpPr>
          <p:spPr>
            <a:xfrm>
              <a:off x="6476588" y="382473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45" name="Picture 8" descr="MCj04289690000[1]"/>
            <p:cNvPicPr>
              <a:picLocks noChangeAspect="1" noChangeArrowheads="1"/>
            </p:cNvPicPr>
            <p:nvPr/>
          </p:nvPicPr>
          <p:blipFill>
            <a:blip r:embed="rId3" cstate="print"/>
            <a:srcRect/>
            <a:stretch>
              <a:fillRect/>
            </a:stretch>
          </p:blipFill>
          <p:spPr bwMode="auto">
            <a:xfrm>
              <a:off x="6547256" y="3476268"/>
              <a:ext cx="285106" cy="395980"/>
            </a:xfrm>
            <a:prstGeom prst="rect">
              <a:avLst/>
            </a:prstGeom>
            <a:noFill/>
            <a:ln w="9525">
              <a:noFill/>
              <a:miter lim="800000"/>
              <a:headEnd/>
              <a:tailEnd/>
            </a:ln>
          </p:spPr>
        </p:pic>
        <p:sp>
          <p:nvSpPr>
            <p:cNvPr id="46" name="円柱 45"/>
            <p:cNvSpPr/>
            <p:nvPr/>
          </p:nvSpPr>
          <p:spPr>
            <a:xfrm>
              <a:off x="6708085" y="374431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47" name="Picture 8" descr="MCj04289690000[1]"/>
            <p:cNvPicPr>
              <a:picLocks noChangeAspect="1" noChangeArrowheads="1"/>
            </p:cNvPicPr>
            <p:nvPr/>
          </p:nvPicPr>
          <p:blipFill>
            <a:blip r:embed="rId3" cstate="print"/>
            <a:srcRect/>
            <a:stretch>
              <a:fillRect/>
            </a:stretch>
          </p:blipFill>
          <p:spPr bwMode="auto">
            <a:xfrm>
              <a:off x="6171988" y="2725733"/>
              <a:ext cx="285106" cy="395980"/>
            </a:xfrm>
            <a:prstGeom prst="rect">
              <a:avLst/>
            </a:prstGeom>
            <a:noFill/>
            <a:ln w="9525">
              <a:noFill/>
              <a:miter lim="800000"/>
              <a:headEnd/>
              <a:tailEnd/>
            </a:ln>
          </p:spPr>
        </p:pic>
        <p:sp>
          <p:nvSpPr>
            <p:cNvPr id="48" name="円柱 47"/>
            <p:cNvSpPr/>
            <p:nvPr/>
          </p:nvSpPr>
          <p:spPr>
            <a:xfrm>
              <a:off x="6332817" y="299378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49" name="Picture 8" descr="MCj04289690000[1]"/>
            <p:cNvPicPr>
              <a:picLocks noChangeAspect="1" noChangeArrowheads="1"/>
            </p:cNvPicPr>
            <p:nvPr/>
          </p:nvPicPr>
          <p:blipFill>
            <a:blip r:embed="rId3" cstate="print"/>
            <a:srcRect/>
            <a:stretch>
              <a:fillRect/>
            </a:stretch>
          </p:blipFill>
          <p:spPr bwMode="auto">
            <a:xfrm>
              <a:off x="6369369" y="2859757"/>
              <a:ext cx="285106" cy="395980"/>
            </a:xfrm>
            <a:prstGeom prst="rect">
              <a:avLst/>
            </a:prstGeom>
            <a:noFill/>
            <a:ln w="9525">
              <a:noFill/>
              <a:miter lim="800000"/>
              <a:headEnd/>
              <a:tailEnd/>
            </a:ln>
          </p:spPr>
        </p:pic>
        <p:sp>
          <p:nvSpPr>
            <p:cNvPr id="50" name="円柱 49"/>
            <p:cNvSpPr/>
            <p:nvPr/>
          </p:nvSpPr>
          <p:spPr>
            <a:xfrm>
              <a:off x="6530198" y="3127806"/>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51" name="Picture 8" descr="MCj04289690000[1]"/>
            <p:cNvPicPr>
              <a:picLocks noChangeAspect="1" noChangeArrowheads="1"/>
            </p:cNvPicPr>
            <p:nvPr/>
          </p:nvPicPr>
          <p:blipFill>
            <a:blip r:embed="rId3" cstate="print"/>
            <a:srcRect/>
            <a:stretch>
              <a:fillRect/>
            </a:stretch>
          </p:blipFill>
          <p:spPr bwMode="auto">
            <a:xfrm>
              <a:off x="6600865" y="2779343"/>
              <a:ext cx="285106" cy="395980"/>
            </a:xfrm>
            <a:prstGeom prst="rect">
              <a:avLst/>
            </a:prstGeom>
            <a:noFill/>
            <a:ln w="9525">
              <a:noFill/>
              <a:miter lim="800000"/>
              <a:headEnd/>
              <a:tailEnd/>
            </a:ln>
          </p:spPr>
        </p:pic>
        <p:sp>
          <p:nvSpPr>
            <p:cNvPr id="52" name="円柱 51"/>
            <p:cNvSpPr/>
            <p:nvPr/>
          </p:nvSpPr>
          <p:spPr>
            <a:xfrm>
              <a:off x="6761695" y="304739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sp>
          <p:nvSpPr>
            <p:cNvPr id="70" name="テキスト ボックス 69"/>
            <p:cNvSpPr txBox="1"/>
            <p:nvPr/>
          </p:nvSpPr>
          <p:spPr>
            <a:xfrm>
              <a:off x="5116147" y="4119584"/>
              <a:ext cx="1986297" cy="470717"/>
            </a:xfrm>
            <a:prstGeom prst="rect">
              <a:avLst/>
            </a:prstGeom>
            <a:noFill/>
          </p:spPr>
          <p:txBody>
            <a:bodyPr wrap="none" rtlCol="0">
              <a:spAutoFit/>
            </a:bodyPr>
            <a:lstStyle/>
            <a:p>
              <a:r>
                <a:rPr kumimoji="1" lang="ja-JP" altLang="en-US" sz="1100" dirty="0" smtClean="0">
                  <a:solidFill>
                    <a:schemeClr val="accent1">
                      <a:lumMod val="75000"/>
                    </a:schemeClr>
                  </a:solidFill>
                  <a:latin typeface="+mn-ea"/>
                  <a:ea typeface="+mn-ea"/>
                </a:rPr>
                <a:t>物理マシンプール</a:t>
              </a:r>
              <a:endParaRPr kumimoji="1" lang="ja-JP" altLang="en-US" sz="1100" dirty="0">
                <a:solidFill>
                  <a:schemeClr val="accent1">
                    <a:lumMod val="75000"/>
                  </a:schemeClr>
                </a:solidFill>
                <a:latin typeface="+mn-ea"/>
                <a:ea typeface="+mn-ea"/>
              </a:endParaRPr>
            </a:p>
          </p:txBody>
        </p:sp>
      </p:grpSp>
      <p:sp>
        <p:nvSpPr>
          <p:cNvPr id="72" name="テキスト ボックス 71"/>
          <p:cNvSpPr txBox="1"/>
          <p:nvPr/>
        </p:nvSpPr>
        <p:spPr>
          <a:xfrm>
            <a:off x="2689650" y="2346595"/>
            <a:ext cx="1721237" cy="415498"/>
          </a:xfrm>
          <a:prstGeom prst="rect">
            <a:avLst/>
          </a:prstGeom>
          <a:noFill/>
        </p:spPr>
        <p:txBody>
          <a:bodyPr wrap="square" rtlCol="0">
            <a:spAutoFit/>
          </a:bodyPr>
          <a:lstStyle/>
          <a:p>
            <a:pPr algn="ctr"/>
            <a:r>
              <a:rPr lang="ja-JP" altLang="en-US" sz="1050" dirty="0" smtClean="0">
                <a:solidFill>
                  <a:schemeClr val="accent1">
                    <a:lumMod val="75000"/>
                  </a:schemeClr>
                </a:solidFill>
                <a:latin typeface="+mn-ea"/>
                <a:ea typeface="+mn-ea"/>
              </a:rPr>
              <a:t>インタークラウド基盤内クラスタ</a:t>
            </a:r>
            <a:r>
              <a:rPr lang="en-US" altLang="ja-JP" sz="1050" dirty="0" smtClean="0">
                <a:solidFill>
                  <a:schemeClr val="accent1">
                    <a:lumMod val="75000"/>
                  </a:schemeClr>
                </a:solidFill>
                <a:latin typeface="+mn-ea"/>
                <a:ea typeface="+mn-ea"/>
              </a:rPr>
              <a:t>-A</a:t>
            </a:r>
            <a:endParaRPr kumimoji="1" lang="ja-JP" altLang="en-US" sz="1050" dirty="0">
              <a:solidFill>
                <a:schemeClr val="accent1">
                  <a:lumMod val="75000"/>
                </a:schemeClr>
              </a:solidFill>
              <a:latin typeface="+mn-ea"/>
              <a:ea typeface="+mn-ea"/>
            </a:endParaRPr>
          </a:p>
        </p:txBody>
      </p:sp>
      <p:grpSp>
        <p:nvGrpSpPr>
          <p:cNvPr id="5" name="グループ化 83"/>
          <p:cNvGrpSpPr/>
          <p:nvPr/>
        </p:nvGrpSpPr>
        <p:grpSpPr>
          <a:xfrm>
            <a:off x="538103" y="2472396"/>
            <a:ext cx="932337" cy="635884"/>
            <a:chOff x="611560" y="2492896"/>
            <a:chExt cx="1584176" cy="1231924"/>
          </a:xfrm>
        </p:grpSpPr>
        <p:pic>
          <p:nvPicPr>
            <p:cNvPr id="53" name="Picture 8" descr="MCj04289690000[1]"/>
            <p:cNvPicPr>
              <a:picLocks noChangeAspect="1" noChangeArrowheads="1"/>
            </p:cNvPicPr>
            <p:nvPr/>
          </p:nvPicPr>
          <p:blipFill>
            <a:blip r:embed="rId3" cstate="print"/>
            <a:srcRect/>
            <a:stretch>
              <a:fillRect/>
            </a:stretch>
          </p:blipFill>
          <p:spPr bwMode="auto">
            <a:xfrm>
              <a:off x="827584" y="2636912"/>
              <a:ext cx="382952" cy="531877"/>
            </a:xfrm>
            <a:prstGeom prst="rect">
              <a:avLst/>
            </a:prstGeom>
            <a:noFill/>
            <a:ln w="9525">
              <a:noFill/>
              <a:miter lim="800000"/>
              <a:headEnd/>
              <a:tailEnd/>
            </a:ln>
          </p:spPr>
        </p:pic>
        <p:sp>
          <p:nvSpPr>
            <p:cNvPr id="54" name="円柱 53"/>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55" name="Picture 8" descr="MCj04289690000[1]"/>
            <p:cNvPicPr>
              <a:picLocks noChangeAspect="1" noChangeArrowheads="1"/>
            </p:cNvPicPr>
            <p:nvPr/>
          </p:nvPicPr>
          <p:blipFill>
            <a:blip r:embed="rId3" cstate="print"/>
            <a:srcRect/>
            <a:stretch>
              <a:fillRect/>
            </a:stretch>
          </p:blipFill>
          <p:spPr bwMode="auto">
            <a:xfrm>
              <a:off x="1475656" y="2636912"/>
              <a:ext cx="382952" cy="531877"/>
            </a:xfrm>
            <a:prstGeom prst="rect">
              <a:avLst/>
            </a:prstGeom>
            <a:noFill/>
            <a:ln w="9525">
              <a:noFill/>
              <a:miter lim="800000"/>
              <a:headEnd/>
              <a:tailEnd/>
            </a:ln>
          </p:spPr>
        </p:pic>
        <p:sp>
          <p:nvSpPr>
            <p:cNvPr id="56" name="円柱 55"/>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sp>
          <p:nvSpPr>
            <p:cNvPr id="57" name="正方形/長方形 56"/>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mn-ea"/>
                <a:cs typeface="Times New Roman" pitchFamily="18" charset="0"/>
              </a:endParaRPr>
            </a:p>
          </p:txBody>
        </p:sp>
        <p:sp>
          <p:nvSpPr>
            <p:cNvPr id="74" name="テキスト ボックス 73"/>
            <p:cNvSpPr txBox="1"/>
            <p:nvPr/>
          </p:nvSpPr>
          <p:spPr>
            <a:xfrm>
              <a:off x="611560" y="3337245"/>
              <a:ext cx="1584176" cy="387575"/>
            </a:xfrm>
            <a:prstGeom prst="rect">
              <a:avLst/>
            </a:prstGeom>
            <a:noFill/>
          </p:spPr>
          <p:txBody>
            <a:bodyPr wrap="square" rtlCol="0">
              <a:spAutoFit/>
            </a:bodyPr>
            <a:lstStyle/>
            <a:p>
              <a:r>
                <a:rPr lang="ja-JP" altLang="en-US" sz="700" dirty="0" smtClean="0">
                  <a:solidFill>
                    <a:schemeClr val="accent1">
                      <a:lumMod val="75000"/>
                    </a:schemeClr>
                  </a:solidFill>
                  <a:latin typeface="+mn-ea"/>
                  <a:ea typeface="+mn-ea"/>
                </a:rPr>
                <a:t>大学内クラスタ</a:t>
              </a:r>
              <a:r>
                <a:rPr lang="en-US" altLang="ja-JP" sz="700" dirty="0" smtClean="0">
                  <a:solidFill>
                    <a:schemeClr val="accent1">
                      <a:lumMod val="75000"/>
                    </a:schemeClr>
                  </a:solidFill>
                  <a:latin typeface="+mn-ea"/>
                  <a:ea typeface="+mn-ea"/>
                </a:rPr>
                <a:t>-A</a:t>
              </a:r>
              <a:endParaRPr kumimoji="1" lang="ja-JP" altLang="en-US" sz="700" dirty="0">
                <a:solidFill>
                  <a:schemeClr val="accent1">
                    <a:lumMod val="75000"/>
                  </a:schemeClr>
                </a:solidFill>
                <a:latin typeface="+mn-ea"/>
                <a:ea typeface="+mn-ea"/>
              </a:endParaRPr>
            </a:p>
          </p:txBody>
        </p:sp>
      </p:grpSp>
      <p:sp>
        <p:nvSpPr>
          <p:cNvPr id="82" name="円柱 81"/>
          <p:cNvSpPr/>
          <p:nvPr/>
        </p:nvSpPr>
        <p:spPr>
          <a:xfrm>
            <a:off x="6634152" y="2779036"/>
            <a:ext cx="2151547" cy="183197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ja-JP" altLang="en-US" sz="1400" dirty="0" smtClean="0">
                <a:solidFill>
                  <a:schemeClr val="bg1"/>
                </a:solidFill>
                <a:latin typeface="+mn-ea"/>
              </a:rPr>
              <a:t>インタークラウド</a:t>
            </a:r>
            <a:endParaRPr lang="en-US" altLang="ja-JP" sz="1400" dirty="0" smtClean="0">
              <a:solidFill>
                <a:schemeClr val="bg1"/>
              </a:solidFill>
              <a:latin typeface="+mn-ea"/>
            </a:endParaRPr>
          </a:p>
          <a:p>
            <a:pPr algn="ctr" fontAlgn="auto">
              <a:spcBef>
                <a:spcPts val="0"/>
              </a:spcBef>
              <a:spcAft>
                <a:spcPts val="0"/>
              </a:spcAft>
              <a:defRPr/>
            </a:pPr>
            <a:r>
              <a:rPr lang="en-US" altLang="ja-JP" sz="1400" dirty="0" smtClean="0">
                <a:solidFill>
                  <a:schemeClr val="bg1"/>
                </a:solidFill>
                <a:latin typeface="+mn-ea"/>
              </a:rPr>
              <a:t>Object Store Service</a:t>
            </a:r>
          </a:p>
          <a:p>
            <a:pPr algn="ctr" fontAlgn="auto">
              <a:spcBef>
                <a:spcPts val="0"/>
              </a:spcBef>
              <a:spcAft>
                <a:spcPts val="0"/>
              </a:spcAft>
              <a:defRPr/>
            </a:pPr>
            <a:r>
              <a:rPr lang="en-US" altLang="ja-JP" sz="3200" dirty="0" smtClean="0">
                <a:solidFill>
                  <a:schemeClr val="bg1"/>
                </a:solidFill>
                <a:latin typeface="+mn-ea"/>
              </a:rPr>
              <a:t>colony</a:t>
            </a:r>
            <a:endParaRPr lang="ja-JP" altLang="en-US" sz="3200" dirty="0">
              <a:solidFill>
                <a:schemeClr val="bg1"/>
              </a:solidFill>
              <a:latin typeface="+mn-ea"/>
            </a:endParaRPr>
          </a:p>
        </p:txBody>
      </p:sp>
      <p:sp>
        <p:nvSpPr>
          <p:cNvPr id="92" name="テキスト ボックス 91"/>
          <p:cNvSpPr txBox="1"/>
          <p:nvPr/>
        </p:nvSpPr>
        <p:spPr>
          <a:xfrm>
            <a:off x="6558252" y="1719112"/>
            <a:ext cx="2204450" cy="646331"/>
          </a:xfrm>
          <a:prstGeom prst="rect">
            <a:avLst/>
          </a:prstGeom>
          <a:noFill/>
        </p:spPr>
        <p:txBody>
          <a:bodyPr wrap="none" rtlCol="0">
            <a:spAutoFit/>
          </a:bodyPr>
          <a:lstStyle/>
          <a:p>
            <a:pPr algn="ctr"/>
            <a:r>
              <a:rPr kumimoji="1" lang="ja-JP" altLang="en-US" dirty="0" smtClean="0">
                <a:solidFill>
                  <a:schemeClr val="tx2">
                    <a:lumMod val="50000"/>
                  </a:schemeClr>
                </a:solidFill>
                <a:latin typeface="+mn-ea"/>
                <a:ea typeface="+mn-ea"/>
              </a:rPr>
              <a:t>インタークラウド基盤</a:t>
            </a:r>
            <a:endParaRPr kumimoji="1" lang="en-US" altLang="ja-JP" dirty="0" smtClean="0">
              <a:solidFill>
                <a:schemeClr val="tx2">
                  <a:lumMod val="50000"/>
                </a:schemeClr>
              </a:solidFill>
              <a:latin typeface="+mn-ea"/>
              <a:ea typeface="+mn-ea"/>
            </a:endParaRPr>
          </a:p>
          <a:p>
            <a:pPr algn="ctr"/>
            <a:r>
              <a:rPr lang="en-US" altLang="ja-JP" dirty="0" smtClean="0">
                <a:solidFill>
                  <a:schemeClr val="tx2">
                    <a:lumMod val="50000"/>
                  </a:schemeClr>
                </a:solidFill>
                <a:latin typeface="+mn-ea"/>
                <a:ea typeface="+mn-ea"/>
              </a:rPr>
              <a:t>(storage)</a:t>
            </a:r>
            <a:endParaRPr lang="ja-JP" altLang="en-US" dirty="0">
              <a:solidFill>
                <a:schemeClr val="tx2">
                  <a:lumMod val="50000"/>
                </a:schemeClr>
              </a:solidFill>
              <a:latin typeface="+mn-ea"/>
              <a:ea typeface="+mn-ea"/>
            </a:endParaRPr>
          </a:p>
        </p:txBody>
      </p:sp>
      <p:sp>
        <p:nvSpPr>
          <p:cNvPr id="93" name="角丸四角形 92"/>
          <p:cNvSpPr/>
          <p:nvPr/>
        </p:nvSpPr>
        <p:spPr>
          <a:xfrm>
            <a:off x="2689650" y="4233607"/>
            <a:ext cx="3227320" cy="1698311"/>
          </a:xfrm>
          <a:prstGeom prst="roundRect">
            <a:avLst>
              <a:gd name="adj" fmla="val 475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n-ea"/>
            </a:endParaRPr>
          </a:p>
        </p:txBody>
      </p:sp>
      <p:grpSp>
        <p:nvGrpSpPr>
          <p:cNvPr id="15" name="グループ化 73"/>
          <p:cNvGrpSpPr/>
          <p:nvPr/>
        </p:nvGrpSpPr>
        <p:grpSpPr>
          <a:xfrm>
            <a:off x="2955647" y="5114925"/>
            <a:ext cx="1228061" cy="374632"/>
            <a:chOff x="5220072" y="1556792"/>
            <a:chExt cx="1296144" cy="576064"/>
          </a:xfrm>
        </p:grpSpPr>
        <p:pic>
          <p:nvPicPr>
            <p:cNvPr id="95" name="Picture 8" descr="MCj04289690000[1]"/>
            <p:cNvPicPr>
              <a:picLocks noChangeAspect="1" noChangeArrowheads="1"/>
            </p:cNvPicPr>
            <p:nvPr/>
          </p:nvPicPr>
          <p:blipFill>
            <a:blip r:embed="rId3"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96" name="円柱 95"/>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pic>
          <p:nvPicPr>
            <p:cNvPr id="97" name="Picture 8" descr="MCj04289690000[1]"/>
            <p:cNvPicPr>
              <a:picLocks noChangeAspect="1" noChangeArrowheads="1"/>
            </p:cNvPicPr>
            <p:nvPr/>
          </p:nvPicPr>
          <p:blipFill>
            <a:blip r:embed="rId3"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98" name="円柱 97"/>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pic>
          <p:nvPicPr>
            <p:cNvPr id="99" name="Picture 8" descr="MCj04289690000[1]"/>
            <p:cNvPicPr>
              <a:picLocks noChangeAspect="1" noChangeArrowheads="1"/>
            </p:cNvPicPr>
            <p:nvPr/>
          </p:nvPicPr>
          <p:blipFill>
            <a:blip r:embed="rId3"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00" name="円柱 99"/>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pic>
          <p:nvPicPr>
            <p:cNvPr id="101" name="Picture 8" descr="MCj04289690000[1]"/>
            <p:cNvPicPr>
              <a:picLocks noChangeAspect="1" noChangeArrowheads="1"/>
            </p:cNvPicPr>
            <p:nvPr/>
          </p:nvPicPr>
          <p:blipFill>
            <a:blip r:embed="rId3"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02" name="円柱 101"/>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sp>
          <p:nvSpPr>
            <p:cNvPr id="103" name="正方形/長方形 102"/>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mn-ea"/>
                <a:cs typeface="Times New Roman" pitchFamily="18" charset="0"/>
              </a:endParaRPr>
            </a:p>
          </p:txBody>
        </p:sp>
      </p:grpSp>
      <p:grpSp>
        <p:nvGrpSpPr>
          <p:cNvPr id="25" name="グループ化 74"/>
          <p:cNvGrpSpPr/>
          <p:nvPr/>
        </p:nvGrpSpPr>
        <p:grpSpPr>
          <a:xfrm>
            <a:off x="2955647" y="4578866"/>
            <a:ext cx="1228061" cy="374632"/>
            <a:chOff x="5220072" y="1556792"/>
            <a:chExt cx="1296144" cy="576064"/>
          </a:xfrm>
        </p:grpSpPr>
        <p:pic>
          <p:nvPicPr>
            <p:cNvPr id="105" name="Picture 8" descr="MCj04289690000[1]"/>
            <p:cNvPicPr>
              <a:picLocks noChangeAspect="1" noChangeArrowheads="1"/>
            </p:cNvPicPr>
            <p:nvPr/>
          </p:nvPicPr>
          <p:blipFill>
            <a:blip r:embed="rId3"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106" name="円柱 105"/>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pic>
          <p:nvPicPr>
            <p:cNvPr id="107" name="Picture 8" descr="MCj04289690000[1]"/>
            <p:cNvPicPr>
              <a:picLocks noChangeAspect="1" noChangeArrowheads="1"/>
            </p:cNvPicPr>
            <p:nvPr/>
          </p:nvPicPr>
          <p:blipFill>
            <a:blip r:embed="rId3"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08" name="円柱 107"/>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pic>
          <p:nvPicPr>
            <p:cNvPr id="109" name="Picture 8" descr="MCj04289690000[1]"/>
            <p:cNvPicPr>
              <a:picLocks noChangeAspect="1" noChangeArrowheads="1"/>
            </p:cNvPicPr>
            <p:nvPr/>
          </p:nvPicPr>
          <p:blipFill>
            <a:blip r:embed="rId3"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10" name="円柱 109"/>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pic>
          <p:nvPicPr>
            <p:cNvPr id="111" name="Picture 8" descr="MCj04289690000[1]"/>
            <p:cNvPicPr>
              <a:picLocks noChangeAspect="1" noChangeArrowheads="1"/>
            </p:cNvPicPr>
            <p:nvPr/>
          </p:nvPicPr>
          <p:blipFill>
            <a:blip r:embed="rId3"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12" name="円柱 111"/>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sp>
          <p:nvSpPr>
            <p:cNvPr id="113" name="正方形/長方形 112"/>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mn-ea"/>
                <a:cs typeface="Times New Roman" pitchFamily="18" charset="0"/>
              </a:endParaRPr>
            </a:p>
          </p:txBody>
        </p:sp>
      </p:grpSp>
      <p:cxnSp>
        <p:nvCxnSpPr>
          <p:cNvPr id="114" name="直線矢印コネクタ 113"/>
          <p:cNvCxnSpPr/>
          <p:nvPr/>
        </p:nvCxnSpPr>
        <p:spPr>
          <a:xfrm flipH="1">
            <a:off x="4183708" y="4766183"/>
            <a:ext cx="74751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a:off x="4195732" y="5240013"/>
            <a:ext cx="21515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61" name="グループ化 115"/>
          <p:cNvGrpSpPr/>
          <p:nvPr/>
        </p:nvGrpSpPr>
        <p:grpSpPr>
          <a:xfrm>
            <a:off x="4410887" y="4587751"/>
            <a:ext cx="1290914" cy="1125653"/>
            <a:chOff x="5115399" y="2564904"/>
            <a:chExt cx="2037168" cy="2025397"/>
          </a:xfrm>
        </p:grpSpPr>
        <p:sp>
          <p:nvSpPr>
            <p:cNvPr id="117" name="正方形/長方形 116"/>
            <p:cNvSpPr/>
            <p:nvPr/>
          </p:nvSpPr>
          <p:spPr>
            <a:xfrm>
              <a:off x="5115399" y="2564904"/>
              <a:ext cx="2037168" cy="1554680"/>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mn-ea"/>
                <a:cs typeface="Times New Roman" pitchFamily="18" charset="0"/>
              </a:endParaRPr>
            </a:p>
          </p:txBody>
        </p:sp>
        <p:pic>
          <p:nvPicPr>
            <p:cNvPr id="118" name="Picture 8" descr="MCj04289690000[1]"/>
            <p:cNvPicPr>
              <a:picLocks noChangeAspect="1" noChangeArrowheads="1"/>
            </p:cNvPicPr>
            <p:nvPr/>
          </p:nvPicPr>
          <p:blipFill>
            <a:blip r:embed="rId3" cstate="print"/>
            <a:srcRect/>
            <a:stretch>
              <a:fillRect/>
            </a:stretch>
          </p:blipFill>
          <p:spPr bwMode="auto">
            <a:xfrm>
              <a:off x="5252928" y="2706062"/>
              <a:ext cx="285106" cy="395980"/>
            </a:xfrm>
            <a:prstGeom prst="rect">
              <a:avLst/>
            </a:prstGeom>
            <a:noFill/>
            <a:ln w="9525">
              <a:noFill/>
              <a:miter lim="800000"/>
              <a:headEnd/>
              <a:tailEnd/>
            </a:ln>
          </p:spPr>
        </p:pic>
        <p:sp>
          <p:nvSpPr>
            <p:cNvPr id="119" name="円柱 118"/>
            <p:cNvSpPr/>
            <p:nvPr/>
          </p:nvSpPr>
          <p:spPr>
            <a:xfrm>
              <a:off x="5413757" y="2974110"/>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20" name="Picture 8" descr="MCj04289690000[1]"/>
            <p:cNvPicPr>
              <a:picLocks noChangeAspect="1" noChangeArrowheads="1"/>
            </p:cNvPicPr>
            <p:nvPr/>
          </p:nvPicPr>
          <p:blipFill>
            <a:blip r:embed="rId3" cstate="print"/>
            <a:srcRect/>
            <a:stretch>
              <a:fillRect/>
            </a:stretch>
          </p:blipFill>
          <p:spPr bwMode="auto">
            <a:xfrm>
              <a:off x="5450309" y="2840086"/>
              <a:ext cx="285106" cy="395980"/>
            </a:xfrm>
            <a:prstGeom prst="rect">
              <a:avLst/>
            </a:prstGeom>
            <a:noFill/>
            <a:ln w="9525">
              <a:noFill/>
              <a:miter lim="800000"/>
              <a:headEnd/>
              <a:tailEnd/>
            </a:ln>
          </p:spPr>
        </p:pic>
        <p:sp>
          <p:nvSpPr>
            <p:cNvPr id="121" name="円柱 120"/>
            <p:cNvSpPr/>
            <p:nvPr/>
          </p:nvSpPr>
          <p:spPr>
            <a:xfrm>
              <a:off x="5611138" y="3108134"/>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22" name="Picture 8" descr="MCj04289690000[1]"/>
            <p:cNvPicPr>
              <a:picLocks noChangeAspect="1" noChangeArrowheads="1"/>
            </p:cNvPicPr>
            <p:nvPr/>
          </p:nvPicPr>
          <p:blipFill>
            <a:blip r:embed="rId3" cstate="print"/>
            <a:srcRect/>
            <a:stretch>
              <a:fillRect/>
            </a:stretch>
          </p:blipFill>
          <p:spPr bwMode="auto">
            <a:xfrm>
              <a:off x="5681806" y="2759672"/>
              <a:ext cx="285106" cy="395980"/>
            </a:xfrm>
            <a:prstGeom prst="rect">
              <a:avLst/>
            </a:prstGeom>
            <a:noFill/>
            <a:ln w="9525">
              <a:noFill/>
              <a:miter lim="800000"/>
              <a:headEnd/>
              <a:tailEnd/>
            </a:ln>
          </p:spPr>
        </p:pic>
        <p:sp>
          <p:nvSpPr>
            <p:cNvPr id="123" name="円柱 122"/>
            <p:cNvSpPr/>
            <p:nvPr/>
          </p:nvSpPr>
          <p:spPr>
            <a:xfrm>
              <a:off x="5842635" y="3027720"/>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24" name="Picture 8" descr="MCj04289690000[1]"/>
            <p:cNvPicPr>
              <a:picLocks noChangeAspect="1" noChangeArrowheads="1"/>
            </p:cNvPicPr>
            <p:nvPr/>
          </p:nvPicPr>
          <p:blipFill>
            <a:blip r:embed="rId3" cstate="print"/>
            <a:srcRect/>
            <a:stretch>
              <a:fillRect/>
            </a:stretch>
          </p:blipFill>
          <p:spPr bwMode="auto">
            <a:xfrm>
              <a:off x="5366389" y="3476268"/>
              <a:ext cx="285106" cy="395980"/>
            </a:xfrm>
            <a:prstGeom prst="rect">
              <a:avLst/>
            </a:prstGeom>
            <a:noFill/>
            <a:ln w="9525">
              <a:noFill/>
              <a:miter lim="800000"/>
              <a:headEnd/>
              <a:tailEnd/>
            </a:ln>
          </p:spPr>
        </p:pic>
        <p:sp>
          <p:nvSpPr>
            <p:cNvPr id="125" name="円柱 124"/>
            <p:cNvSpPr/>
            <p:nvPr/>
          </p:nvSpPr>
          <p:spPr>
            <a:xfrm>
              <a:off x="5527218" y="374431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26" name="Picture 8" descr="MCj04289690000[1]"/>
            <p:cNvPicPr>
              <a:picLocks noChangeAspect="1" noChangeArrowheads="1"/>
            </p:cNvPicPr>
            <p:nvPr/>
          </p:nvPicPr>
          <p:blipFill>
            <a:blip r:embed="rId3" cstate="print"/>
            <a:srcRect/>
            <a:stretch>
              <a:fillRect/>
            </a:stretch>
          </p:blipFill>
          <p:spPr bwMode="auto">
            <a:xfrm>
              <a:off x="5563770" y="3610293"/>
              <a:ext cx="285106" cy="395980"/>
            </a:xfrm>
            <a:prstGeom prst="rect">
              <a:avLst/>
            </a:prstGeom>
            <a:noFill/>
            <a:ln w="9525">
              <a:noFill/>
              <a:miter lim="800000"/>
              <a:headEnd/>
              <a:tailEnd/>
            </a:ln>
          </p:spPr>
        </p:pic>
        <p:sp>
          <p:nvSpPr>
            <p:cNvPr id="127" name="円柱 126"/>
            <p:cNvSpPr/>
            <p:nvPr/>
          </p:nvSpPr>
          <p:spPr>
            <a:xfrm>
              <a:off x="5724599" y="387834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28" name="Picture 8" descr="MCj04289690000[1]"/>
            <p:cNvPicPr>
              <a:picLocks noChangeAspect="1" noChangeArrowheads="1"/>
            </p:cNvPicPr>
            <p:nvPr/>
          </p:nvPicPr>
          <p:blipFill>
            <a:blip r:embed="rId3" cstate="print"/>
            <a:srcRect/>
            <a:stretch>
              <a:fillRect/>
            </a:stretch>
          </p:blipFill>
          <p:spPr bwMode="auto">
            <a:xfrm>
              <a:off x="5795267" y="3529878"/>
              <a:ext cx="285106" cy="395980"/>
            </a:xfrm>
            <a:prstGeom prst="rect">
              <a:avLst/>
            </a:prstGeom>
            <a:noFill/>
            <a:ln w="9525">
              <a:noFill/>
              <a:miter lim="800000"/>
              <a:headEnd/>
              <a:tailEnd/>
            </a:ln>
          </p:spPr>
        </p:pic>
        <p:sp>
          <p:nvSpPr>
            <p:cNvPr id="129" name="円柱 128"/>
            <p:cNvSpPr/>
            <p:nvPr/>
          </p:nvSpPr>
          <p:spPr>
            <a:xfrm>
              <a:off x="5956096" y="3797926"/>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30" name="Picture 8" descr="MCj04289690000[1]"/>
            <p:cNvPicPr>
              <a:picLocks noChangeAspect="1" noChangeArrowheads="1"/>
            </p:cNvPicPr>
            <p:nvPr/>
          </p:nvPicPr>
          <p:blipFill>
            <a:blip r:embed="rId3" cstate="print"/>
            <a:srcRect/>
            <a:stretch>
              <a:fillRect/>
            </a:stretch>
          </p:blipFill>
          <p:spPr bwMode="auto">
            <a:xfrm>
              <a:off x="6118378" y="3422659"/>
              <a:ext cx="285106" cy="395980"/>
            </a:xfrm>
            <a:prstGeom prst="rect">
              <a:avLst/>
            </a:prstGeom>
            <a:noFill/>
            <a:ln w="9525">
              <a:noFill/>
              <a:miter lim="800000"/>
              <a:headEnd/>
              <a:tailEnd/>
            </a:ln>
          </p:spPr>
        </p:pic>
        <p:sp>
          <p:nvSpPr>
            <p:cNvPr id="131" name="円柱 130"/>
            <p:cNvSpPr/>
            <p:nvPr/>
          </p:nvSpPr>
          <p:spPr>
            <a:xfrm>
              <a:off x="6279207" y="369070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32" name="Picture 8" descr="MCj04289690000[1]"/>
            <p:cNvPicPr>
              <a:picLocks noChangeAspect="1" noChangeArrowheads="1"/>
            </p:cNvPicPr>
            <p:nvPr/>
          </p:nvPicPr>
          <p:blipFill>
            <a:blip r:embed="rId3" cstate="print"/>
            <a:srcRect/>
            <a:stretch>
              <a:fillRect/>
            </a:stretch>
          </p:blipFill>
          <p:spPr bwMode="auto">
            <a:xfrm>
              <a:off x="6315759" y="3556683"/>
              <a:ext cx="285106" cy="395980"/>
            </a:xfrm>
            <a:prstGeom prst="rect">
              <a:avLst/>
            </a:prstGeom>
            <a:noFill/>
            <a:ln w="9525">
              <a:noFill/>
              <a:miter lim="800000"/>
              <a:headEnd/>
              <a:tailEnd/>
            </a:ln>
          </p:spPr>
        </p:pic>
        <p:sp>
          <p:nvSpPr>
            <p:cNvPr id="133" name="円柱 132"/>
            <p:cNvSpPr/>
            <p:nvPr/>
          </p:nvSpPr>
          <p:spPr>
            <a:xfrm>
              <a:off x="6476588" y="382473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34" name="Picture 8" descr="MCj04289690000[1]"/>
            <p:cNvPicPr>
              <a:picLocks noChangeAspect="1" noChangeArrowheads="1"/>
            </p:cNvPicPr>
            <p:nvPr/>
          </p:nvPicPr>
          <p:blipFill>
            <a:blip r:embed="rId3" cstate="print"/>
            <a:srcRect/>
            <a:stretch>
              <a:fillRect/>
            </a:stretch>
          </p:blipFill>
          <p:spPr bwMode="auto">
            <a:xfrm>
              <a:off x="6547256" y="3476268"/>
              <a:ext cx="285106" cy="395980"/>
            </a:xfrm>
            <a:prstGeom prst="rect">
              <a:avLst/>
            </a:prstGeom>
            <a:noFill/>
            <a:ln w="9525">
              <a:noFill/>
              <a:miter lim="800000"/>
              <a:headEnd/>
              <a:tailEnd/>
            </a:ln>
          </p:spPr>
        </p:pic>
        <p:sp>
          <p:nvSpPr>
            <p:cNvPr id="135" name="円柱 134"/>
            <p:cNvSpPr/>
            <p:nvPr/>
          </p:nvSpPr>
          <p:spPr>
            <a:xfrm>
              <a:off x="6708085" y="374431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36" name="Picture 8" descr="MCj04289690000[1]"/>
            <p:cNvPicPr>
              <a:picLocks noChangeAspect="1" noChangeArrowheads="1"/>
            </p:cNvPicPr>
            <p:nvPr/>
          </p:nvPicPr>
          <p:blipFill>
            <a:blip r:embed="rId3" cstate="print"/>
            <a:srcRect/>
            <a:stretch>
              <a:fillRect/>
            </a:stretch>
          </p:blipFill>
          <p:spPr bwMode="auto">
            <a:xfrm>
              <a:off x="6171988" y="2725733"/>
              <a:ext cx="285106" cy="395980"/>
            </a:xfrm>
            <a:prstGeom prst="rect">
              <a:avLst/>
            </a:prstGeom>
            <a:noFill/>
            <a:ln w="9525">
              <a:noFill/>
              <a:miter lim="800000"/>
              <a:headEnd/>
              <a:tailEnd/>
            </a:ln>
          </p:spPr>
        </p:pic>
        <p:sp>
          <p:nvSpPr>
            <p:cNvPr id="137" name="円柱 136"/>
            <p:cNvSpPr/>
            <p:nvPr/>
          </p:nvSpPr>
          <p:spPr>
            <a:xfrm>
              <a:off x="6332817" y="299378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38" name="Picture 8" descr="MCj04289690000[1]"/>
            <p:cNvPicPr>
              <a:picLocks noChangeAspect="1" noChangeArrowheads="1"/>
            </p:cNvPicPr>
            <p:nvPr/>
          </p:nvPicPr>
          <p:blipFill>
            <a:blip r:embed="rId3" cstate="print"/>
            <a:srcRect/>
            <a:stretch>
              <a:fillRect/>
            </a:stretch>
          </p:blipFill>
          <p:spPr bwMode="auto">
            <a:xfrm>
              <a:off x="6369369" y="2859757"/>
              <a:ext cx="285106" cy="395980"/>
            </a:xfrm>
            <a:prstGeom prst="rect">
              <a:avLst/>
            </a:prstGeom>
            <a:noFill/>
            <a:ln w="9525">
              <a:noFill/>
              <a:miter lim="800000"/>
              <a:headEnd/>
              <a:tailEnd/>
            </a:ln>
          </p:spPr>
        </p:pic>
        <p:sp>
          <p:nvSpPr>
            <p:cNvPr id="139" name="円柱 138"/>
            <p:cNvSpPr/>
            <p:nvPr/>
          </p:nvSpPr>
          <p:spPr>
            <a:xfrm>
              <a:off x="6530198" y="3127806"/>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40" name="Picture 8" descr="MCj04289690000[1]"/>
            <p:cNvPicPr>
              <a:picLocks noChangeAspect="1" noChangeArrowheads="1"/>
            </p:cNvPicPr>
            <p:nvPr/>
          </p:nvPicPr>
          <p:blipFill>
            <a:blip r:embed="rId3" cstate="print"/>
            <a:srcRect/>
            <a:stretch>
              <a:fillRect/>
            </a:stretch>
          </p:blipFill>
          <p:spPr bwMode="auto">
            <a:xfrm>
              <a:off x="6600865" y="2779343"/>
              <a:ext cx="285106" cy="395980"/>
            </a:xfrm>
            <a:prstGeom prst="rect">
              <a:avLst/>
            </a:prstGeom>
            <a:noFill/>
            <a:ln w="9525">
              <a:noFill/>
              <a:miter lim="800000"/>
              <a:headEnd/>
              <a:tailEnd/>
            </a:ln>
          </p:spPr>
        </p:pic>
        <p:sp>
          <p:nvSpPr>
            <p:cNvPr id="141" name="円柱 140"/>
            <p:cNvSpPr/>
            <p:nvPr/>
          </p:nvSpPr>
          <p:spPr>
            <a:xfrm>
              <a:off x="6761695" y="304739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sp>
          <p:nvSpPr>
            <p:cNvPr id="142" name="テキスト ボックス 141"/>
            <p:cNvSpPr txBox="1"/>
            <p:nvPr/>
          </p:nvSpPr>
          <p:spPr>
            <a:xfrm>
              <a:off x="5116147" y="4119584"/>
              <a:ext cx="1986297" cy="470717"/>
            </a:xfrm>
            <a:prstGeom prst="rect">
              <a:avLst/>
            </a:prstGeom>
            <a:noFill/>
          </p:spPr>
          <p:txBody>
            <a:bodyPr wrap="none" rtlCol="0">
              <a:spAutoFit/>
            </a:bodyPr>
            <a:lstStyle/>
            <a:p>
              <a:r>
                <a:rPr kumimoji="1" lang="ja-JP" altLang="en-US" sz="1100" dirty="0" smtClean="0">
                  <a:solidFill>
                    <a:schemeClr val="accent1">
                      <a:lumMod val="75000"/>
                    </a:schemeClr>
                  </a:solidFill>
                  <a:latin typeface="+mn-ea"/>
                  <a:ea typeface="+mn-ea"/>
                </a:rPr>
                <a:t>物理マシンプール</a:t>
              </a:r>
              <a:endParaRPr kumimoji="1" lang="ja-JP" altLang="en-US" sz="1100" dirty="0">
                <a:solidFill>
                  <a:schemeClr val="accent1">
                    <a:lumMod val="75000"/>
                  </a:schemeClr>
                </a:solidFill>
                <a:latin typeface="+mn-ea"/>
                <a:ea typeface="+mn-ea"/>
              </a:endParaRPr>
            </a:p>
          </p:txBody>
        </p:sp>
      </p:grpSp>
      <p:sp>
        <p:nvSpPr>
          <p:cNvPr id="86" name="円/楕円 85"/>
          <p:cNvSpPr/>
          <p:nvPr/>
        </p:nvSpPr>
        <p:spPr>
          <a:xfrm>
            <a:off x="2044186" y="2409495"/>
            <a:ext cx="502028" cy="345952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pic>
        <p:nvPicPr>
          <p:cNvPr id="85" name="Picture 42" descr="H:\home\nobukazu\My Dropbox\dat\201103\GRC-H23-plan\SINET4.png"/>
          <p:cNvPicPr>
            <a:picLocks noChangeAspect="1" noChangeArrowheads="1"/>
          </p:cNvPicPr>
          <p:nvPr/>
        </p:nvPicPr>
        <p:blipFill>
          <a:blip r:embed="rId4" cstate="print"/>
          <a:srcRect/>
          <a:stretch>
            <a:fillRect/>
          </a:stretch>
        </p:blipFill>
        <p:spPr bwMode="auto">
          <a:xfrm rot="16200000">
            <a:off x="1818377" y="3893313"/>
            <a:ext cx="900825" cy="449207"/>
          </a:xfrm>
          <a:prstGeom prst="rect">
            <a:avLst/>
          </a:prstGeom>
          <a:noFill/>
          <a:ln w="9525">
            <a:noFill/>
            <a:miter lim="800000"/>
            <a:headEnd/>
            <a:tailEnd/>
          </a:ln>
        </p:spPr>
      </p:pic>
      <p:sp>
        <p:nvSpPr>
          <p:cNvPr id="146" name="テキスト ボックス 145"/>
          <p:cNvSpPr txBox="1"/>
          <p:nvPr/>
        </p:nvSpPr>
        <p:spPr>
          <a:xfrm>
            <a:off x="2761368" y="3604603"/>
            <a:ext cx="1721237" cy="415498"/>
          </a:xfrm>
          <a:prstGeom prst="rect">
            <a:avLst/>
          </a:prstGeom>
          <a:noFill/>
        </p:spPr>
        <p:txBody>
          <a:bodyPr wrap="square" rtlCol="0">
            <a:spAutoFit/>
          </a:bodyPr>
          <a:lstStyle/>
          <a:p>
            <a:pPr algn="ctr"/>
            <a:r>
              <a:rPr lang="ja-JP" altLang="en-US" sz="1050" dirty="0" smtClean="0">
                <a:solidFill>
                  <a:schemeClr val="accent1">
                    <a:lumMod val="75000"/>
                  </a:schemeClr>
                </a:solidFill>
                <a:latin typeface="+mn-ea"/>
                <a:ea typeface="+mn-ea"/>
              </a:rPr>
              <a:t>インタークラウド基盤内クラスタ</a:t>
            </a:r>
            <a:r>
              <a:rPr lang="en-US" altLang="ja-JP" sz="1050" dirty="0" smtClean="0">
                <a:solidFill>
                  <a:schemeClr val="accent1">
                    <a:lumMod val="75000"/>
                  </a:schemeClr>
                </a:solidFill>
                <a:latin typeface="+mn-ea"/>
                <a:ea typeface="+mn-ea"/>
              </a:rPr>
              <a:t>-B</a:t>
            </a:r>
            <a:endParaRPr kumimoji="1" lang="ja-JP" altLang="en-US" sz="1050" dirty="0">
              <a:solidFill>
                <a:schemeClr val="accent1">
                  <a:lumMod val="75000"/>
                </a:schemeClr>
              </a:solidFill>
              <a:latin typeface="+mn-ea"/>
              <a:ea typeface="+mn-ea"/>
            </a:endParaRPr>
          </a:p>
        </p:txBody>
      </p:sp>
      <p:sp>
        <p:nvSpPr>
          <p:cNvPr id="147" name="角丸四角形 146"/>
          <p:cNvSpPr/>
          <p:nvPr/>
        </p:nvSpPr>
        <p:spPr>
          <a:xfrm>
            <a:off x="179512" y="3227201"/>
            <a:ext cx="1721237" cy="754805"/>
          </a:xfrm>
          <a:prstGeom prst="roundRect">
            <a:avLst>
              <a:gd name="adj" fmla="val 413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n-ea"/>
            </a:endParaRPr>
          </a:p>
        </p:txBody>
      </p:sp>
      <p:grpSp>
        <p:nvGrpSpPr>
          <p:cNvPr id="62" name="グループ化 147"/>
          <p:cNvGrpSpPr/>
          <p:nvPr/>
        </p:nvGrpSpPr>
        <p:grpSpPr>
          <a:xfrm>
            <a:off x="538103" y="3353001"/>
            <a:ext cx="932337" cy="635884"/>
            <a:chOff x="611560" y="2492896"/>
            <a:chExt cx="1584176" cy="1231924"/>
          </a:xfrm>
        </p:grpSpPr>
        <p:pic>
          <p:nvPicPr>
            <p:cNvPr id="149" name="Picture 8" descr="MCj04289690000[1]"/>
            <p:cNvPicPr>
              <a:picLocks noChangeAspect="1" noChangeArrowheads="1"/>
            </p:cNvPicPr>
            <p:nvPr/>
          </p:nvPicPr>
          <p:blipFill>
            <a:blip r:embed="rId3" cstate="print"/>
            <a:srcRect/>
            <a:stretch>
              <a:fillRect/>
            </a:stretch>
          </p:blipFill>
          <p:spPr bwMode="auto">
            <a:xfrm>
              <a:off x="827584" y="2636912"/>
              <a:ext cx="382952" cy="531877"/>
            </a:xfrm>
            <a:prstGeom prst="rect">
              <a:avLst/>
            </a:prstGeom>
            <a:noFill/>
            <a:ln w="9525">
              <a:noFill/>
              <a:miter lim="800000"/>
              <a:headEnd/>
              <a:tailEnd/>
            </a:ln>
          </p:spPr>
        </p:pic>
        <p:sp>
          <p:nvSpPr>
            <p:cNvPr id="150" name="円柱 149"/>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51" name="Picture 8" descr="MCj04289690000[1]"/>
            <p:cNvPicPr>
              <a:picLocks noChangeAspect="1" noChangeArrowheads="1"/>
            </p:cNvPicPr>
            <p:nvPr/>
          </p:nvPicPr>
          <p:blipFill>
            <a:blip r:embed="rId3" cstate="print"/>
            <a:srcRect/>
            <a:stretch>
              <a:fillRect/>
            </a:stretch>
          </p:blipFill>
          <p:spPr bwMode="auto">
            <a:xfrm>
              <a:off x="1475656" y="2636912"/>
              <a:ext cx="382952" cy="531877"/>
            </a:xfrm>
            <a:prstGeom prst="rect">
              <a:avLst/>
            </a:prstGeom>
            <a:noFill/>
            <a:ln w="9525">
              <a:noFill/>
              <a:miter lim="800000"/>
              <a:headEnd/>
              <a:tailEnd/>
            </a:ln>
          </p:spPr>
        </p:pic>
        <p:sp>
          <p:nvSpPr>
            <p:cNvPr id="152" name="円柱 151"/>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sp>
          <p:nvSpPr>
            <p:cNvPr id="153" name="正方形/長方形 152"/>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mn-ea"/>
                <a:cs typeface="Times New Roman" pitchFamily="18" charset="0"/>
              </a:endParaRPr>
            </a:p>
          </p:txBody>
        </p:sp>
        <p:sp>
          <p:nvSpPr>
            <p:cNvPr id="154" name="テキスト ボックス 153"/>
            <p:cNvSpPr txBox="1"/>
            <p:nvPr/>
          </p:nvSpPr>
          <p:spPr>
            <a:xfrm>
              <a:off x="611560" y="3337245"/>
              <a:ext cx="1584176" cy="387575"/>
            </a:xfrm>
            <a:prstGeom prst="rect">
              <a:avLst/>
            </a:prstGeom>
            <a:noFill/>
          </p:spPr>
          <p:txBody>
            <a:bodyPr wrap="square" rtlCol="0">
              <a:spAutoFit/>
            </a:bodyPr>
            <a:lstStyle/>
            <a:p>
              <a:r>
                <a:rPr lang="ja-JP" altLang="en-US" sz="700" dirty="0" smtClean="0">
                  <a:solidFill>
                    <a:schemeClr val="accent1">
                      <a:lumMod val="75000"/>
                    </a:schemeClr>
                  </a:solidFill>
                  <a:latin typeface="+mn-ea"/>
                  <a:ea typeface="+mn-ea"/>
                </a:rPr>
                <a:t>大学内クラスタ</a:t>
              </a:r>
              <a:r>
                <a:rPr lang="en-US" altLang="ja-JP" sz="700" dirty="0" smtClean="0">
                  <a:solidFill>
                    <a:schemeClr val="accent1">
                      <a:lumMod val="75000"/>
                    </a:schemeClr>
                  </a:solidFill>
                  <a:latin typeface="+mn-ea"/>
                  <a:ea typeface="+mn-ea"/>
                </a:rPr>
                <a:t>-B</a:t>
              </a:r>
              <a:endParaRPr kumimoji="1" lang="ja-JP" altLang="en-US" sz="700" dirty="0">
                <a:solidFill>
                  <a:schemeClr val="accent1">
                    <a:lumMod val="75000"/>
                  </a:schemeClr>
                </a:solidFill>
                <a:latin typeface="+mn-ea"/>
                <a:ea typeface="+mn-ea"/>
              </a:endParaRPr>
            </a:p>
          </p:txBody>
        </p:sp>
      </p:grpSp>
      <p:cxnSp>
        <p:nvCxnSpPr>
          <p:cNvPr id="158" name="直線コネクタ 157"/>
          <p:cNvCxnSpPr>
            <a:endCxn id="82" idx="2"/>
          </p:cNvCxnSpPr>
          <p:nvPr/>
        </p:nvCxnSpPr>
        <p:spPr>
          <a:xfrm>
            <a:off x="5916970" y="3290101"/>
            <a:ext cx="717182" cy="4049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0" name="直線コネクタ 159"/>
          <p:cNvCxnSpPr>
            <a:stCxn id="93" idx="3"/>
          </p:cNvCxnSpPr>
          <p:nvPr/>
        </p:nvCxnSpPr>
        <p:spPr>
          <a:xfrm flipV="1">
            <a:off x="5916970" y="4233607"/>
            <a:ext cx="717182" cy="84915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3" name="角丸四角形 162"/>
          <p:cNvSpPr/>
          <p:nvPr/>
        </p:nvSpPr>
        <p:spPr>
          <a:xfrm>
            <a:off x="179512" y="4296507"/>
            <a:ext cx="1721237" cy="754805"/>
          </a:xfrm>
          <a:prstGeom prst="roundRect">
            <a:avLst>
              <a:gd name="adj" fmla="val 413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n-ea"/>
            </a:endParaRPr>
          </a:p>
        </p:txBody>
      </p:sp>
      <p:grpSp>
        <p:nvGrpSpPr>
          <p:cNvPr id="63" name="グループ化 163"/>
          <p:cNvGrpSpPr/>
          <p:nvPr/>
        </p:nvGrpSpPr>
        <p:grpSpPr>
          <a:xfrm>
            <a:off x="538103" y="4422308"/>
            <a:ext cx="932337" cy="635884"/>
            <a:chOff x="611560" y="2492896"/>
            <a:chExt cx="1584176" cy="1231924"/>
          </a:xfrm>
        </p:grpSpPr>
        <p:pic>
          <p:nvPicPr>
            <p:cNvPr id="165" name="Picture 8" descr="MCj04289690000[1]"/>
            <p:cNvPicPr>
              <a:picLocks noChangeAspect="1" noChangeArrowheads="1"/>
            </p:cNvPicPr>
            <p:nvPr/>
          </p:nvPicPr>
          <p:blipFill>
            <a:blip r:embed="rId3" cstate="print"/>
            <a:srcRect/>
            <a:stretch>
              <a:fillRect/>
            </a:stretch>
          </p:blipFill>
          <p:spPr bwMode="auto">
            <a:xfrm>
              <a:off x="827584" y="2636912"/>
              <a:ext cx="382952" cy="531877"/>
            </a:xfrm>
            <a:prstGeom prst="rect">
              <a:avLst/>
            </a:prstGeom>
            <a:noFill/>
            <a:ln w="9525">
              <a:noFill/>
              <a:miter lim="800000"/>
              <a:headEnd/>
              <a:tailEnd/>
            </a:ln>
          </p:spPr>
        </p:pic>
        <p:sp>
          <p:nvSpPr>
            <p:cNvPr id="166" name="円柱 165"/>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67" name="Picture 8" descr="MCj04289690000[1]"/>
            <p:cNvPicPr>
              <a:picLocks noChangeAspect="1" noChangeArrowheads="1"/>
            </p:cNvPicPr>
            <p:nvPr/>
          </p:nvPicPr>
          <p:blipFill>
            <a:blip r:embed="rId3" cstate="print"/>
            <a:srcRect/>
            <a:stretch>
              <a:fillRect/>
            </a:stretch>
          </p:blipFill>
          <p:spPr bwMode="auto">
            <a:xfrm>
              <a:off x="1475656" y="2636912"/>
              <a:ext cx="382952" cy="531877"/>
            </a:xfrm>
            <a:prstGeom prst="rect">
              <a:avLst/>
            </a:prstGeom>
            <a:noFill/>
            <a:ln w="9525">
              <a:noFill/>
              <a:miter lim="800000"/>
              <a:headEnd/>
              <a:tailEnd/>
            </a:ln>
          </p:spPr>
        </p:pic>
        <p:sp>
          <p:nvSpPr>
            <p:cNvPr id="168" name="円柱 167"/>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sp>
          <p:nvSpPr>
            <p:cNvPr id="169" name="正方形/長方形 168"/>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mn-ea"/>
                <a:cs typeface="Times New Roman" pitchFamily="18" charset="0"/>
              </a:endParaRPr>
            </a:p>
          </p:txBody>
        </p:sp>
        <p:sp>
          <p:nvSpPr>
            <p:cNvPr id="170" name="テキスト ボックス 169"/>
            <p:cNvSpPr txBox="1"/>
            <p:nvPr/>
          </p:nvSpPr>
          <p:spPr>
            <a:xfrm>
              <a:off x="611560" y="3337245"/>
              <a:ext cx="1584176" cy="387575"/>
            </a:xfrm>
            <a:prstGeom prst="rect">
              <a:avLst/>
            </a:prstGeom>
            <a:noFill/>
          </p:spPr>
          <p:txBody>
            <a:bodyPr wrap="square" rtlCol="0">
              <a:spAutoFit/>
            </a:bodyPr>
            <a:lstStyle/>
            <a:p>
              <a:r>
                <a:rPr lang="ja-JP" altLang="en-US" sz="700" dirty="0" smtClean="0">
                  <a:solidFill>
                    <a:schemeClr val="accent1">
                      <a:lumMod val="75000"/>
                    </a:schemeClr>
                  </a:solidFill>
                  <a:latin typeface="+mn-ea"/>
                  <a:ea typeface="+mn-ea"/>
                </a:rPr>
                <a:t>大学内クラスタ</a:t>
              </a:r>
              <a:r>
                <a:rPr lang="en-US" altLang="ja-JP" sz="700" dirty="0" smtClean="0">
                  <a:solidFill>
                    <a:schemeClr val="accent1">
                      <a:lumMod val="75000"/>
                    </a:schemeClr>
                  </a:solidFill>
                  <a:latin typeface="+mn-ea"/>
                  <a:ea typeface="+mn-ea"/>
                </a:rPr>
                <a:t>-C</a:t>
              </a:r>
              <a:endParaRPr kumimoji="1" lang="ja-JP" altLang="en-US" sz="700" dirty="0">
                <a:solidFill>
                  <a:schemeClr val="accent1">
                    <a:lumMod val="75000"/>
                  </a:schemeClr>
                </a:solidFill>
                <a:latin typeface="+mn-ea"/>
                <a:ea typeface="+mn-ea"/>
              </a:endParaRPr>
            </a:p>
          </p:txBody>
        </p:sp>
      </p:grpSp>
      <p:sp>
        <p:nvSpPr>
          <p:cNvPr id="171" name="角丸四角形 170"/>
          <p:cNvSpPr/>
          <p:nvPr/>
        </p:nvSpPr>
        <p:spPr>
          <a:xfrm>
            <a:off x="179512" y="5177113"/>
            <a:ext cx="1721237" cy="754805"/>
          </a:xfrm>
          <a:prstGeom prst="roundRect">
            <a:avLst>
              <a:gd name="adj" fmla="val 413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n-ea"/>
            </a:endParaRPr>
          </a:p>
        </p:txBody>
      </p:sp>
      <p:grpSp>
        <p:nvGrpSpPr>
          <p:cNvPr id="64" name="グループ化 171"/>
          <p:cNvGrpSpPr/>
          <p:nvPr/>
        </p:nvGrpSpPr>
        <p:grpSpPr>
          <a:xfrm>
            <a:off x="538103" y="5302914"/>
            <a:ext cx="932337" cy="635884"/>
            <a:chOff x="611560" y="2492896"/>
            <a:chExt cx="1584176" cy="1231924"/>
          </a:xfrm>
        </p:grpSpPr>
        <p:pic>
          <p:nvPicPr>
            <p:cNvPr id="173" name="Picture 8" descr="MCj04289690000[1]"/>
            <p:cNvPicPr>
              <a:picLocks noChangeAspect="1" noChangeArrowheads="1"/>
            </p:cNvPicPr>
            <p:nvPr/>
          </p:nvPicPr>
          <p:blipFill>
            <a:blip r:embed="rId3" cstate="print"/>
            <a:srcRect/>
            <a:stretch>
              <a:fillRect/>
            </a:stretch>
          </p:blipFill>
          <p:spPr bwMode="auto">
            <a:xfrm>
              <a:off x="827584" y="2636912"/>
              <a:ext cx="382952" cy="531877"/>
            </a:xfrm>
            <a:prstGeom prst="rect">
              <a:avLst/>
            </a:prstGeom>
            <a:noFill/>
            <a:ln w="9525">
              <a:noFill/>
              <a:miter lim="800000"/>
              <a:headEnd/>
              <a:tailEnd/>
            </a:ln>
          </p:spPr>
        </p:pic>
        <p:sp>
          <p:nvSpPr>
            <p:cNvPr id="174" name="円柱 173"/>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75" name="Picture 8" descr="MCj04289690000[1]"/>
            <p:cNvPicPr>
              <a:picLocks noChangeAspect="1" noChangeArrowheads="1"/>
            </p:cNvPicPr>
            <p:nvPr/>
          </p:nvPicPr>
          <p:blipFill>
            <a:blip r:embed="rId3" cstate="print"/>
            <a:srcRect/>
            <a:stretch>
              <a:fillRect/>
            </a:stretch>
          </p:blipFill>
          <p:spPr bwMode="auto">
            <a:xfrm>
              <a:off x="1475656" y="2636912"/>
              <a:ext cx="382952" cy="531877"/>
            </a:xfrm>
            <a:prstGeom prst="rect">
              <a:avLst/>
            </a:prstGeom>
            <a:noFill/>
            <a:ln w="9525">
              <a:noFill/>
              <a:miter lim="800000"/>
              <a:headEnd/>
              <a:tailEnd/>
            </a:ln>
          </p:spPr>
        </p:pic>
        <p:sp>
          <p:nvSpPr>
            <p:cNvPr id="176" name="円柱 175"/>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sp>
          <p:nvSpPr>
            <p:cNvPr id="177" name="正方形/長方形 176"/>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mn-ea"/>
                <a:cs typeface="Times New Roman" pitchFamily="18" charset="0"/>
              </a:endParaRPr>
            </a:p>
          </p:txBody>
        </p:sp>
        <p:sp>
          <p:nvSpPr>
            <p:cNvPr id="178" name="テキスト ボックス 177"/>
            <p:cNvSpPr txBox="1"/>
            <p:nvPr/>
          </p:nvSpPr>
          <p:spPr>
            <a:xfrm>
              <a:off x="611560" y="3337245"/>
              <a:ext cx="1584176" cy="387575"/>
            </a:xfrm>
            <a:prstGeom prst="rect">
              <a:avLst/>
            </a:prstGeom>
            <a:noFill/>
          </p:spPr>
          <p:txBody>
            <a:bodyPr wrap="square" rtlCol="0">
              <a:spAutoFit/>
            </a:bodyPr>
            <a:lstStyle/>
            <a:p>
              <a:r>
                <a:rPr lang="ja-JP" altLang="en-US" sz="700" dirty="0" smtClean="0">
                  <a:solidFill>
                    <a:schemeClr val="accent1">
                      <a:lumMod val="75000"/>
                    </a:schemeClr>
                  </a:solidFill>
                  <a:latin typeface="+mn-ea"/>
                  <a:ea typeface="+mn-ea"/>
                </a:rPr>
                <a:t>大学内クラスタ</a:t>
              </a:r>
              <a:r>
                <a:rPr lang="en-US" altLang="ja-JP" sz="700" dirty="0" smtClean="0">
                  <a:solidFill>
                    <a:schemeClr val="accent1">
                      <a:lumMod val="75000"/>
                    </a:schemeClr>
                  </a:solidFill>
                  <a:latin typeface="+mn-ea"/>
                  <a:ea typeface="+mn-ea"/>
                </a:rPr>
                <a:t>-D</a:t>
              </a:r>
              <a:endParaRPr kumimoji="1" lang="ja-JP" altLang="en-US" sz="700" dirty="0">
                <a:solidFill>
                  <a:schemeClr val="accent1">
                    <a:lumMod val="75000"/>
                  </a:schemeClr>
                </a:solidFill>
                <a:latin typeface="+mn-ea"/>
                <a:ea typeface="+mn-ea"/>
              </a:endParaRPr>
            </a:p>
          </p:txBody>
        </p:sp>
      </p:grpSp>
      <p:sp>
        <p:nvSpPr>
          <p:cNvPr id="179" name="テキスト ボックス 178"/>
          <p:cNvSpPr txBox="1"/>
          <p:nvPr/>
        </p:nvSpPr>
        <p:spPr>
          <a:xfrm>
            <a:off x="2761368" y="4233607"/>
            <a:ext cx="1721237" cy="415498"/>
          </a:xfrm>
          <a:prstGeom prst="rect">
            <a:avLst/>
          </a:prstGeom>
          <a:noFill/>
        </p:spPr>
        <p:txBody>
          <a:bodyPr wrap="square" rtlCol="0">
            <a:spAutoFit/>
          </a:bodyPr>
          <a:lstStyle/>
          <a:p>
            <a:pPr algn="ctr"/>
            <a:r>
              <a:rPr lang="ja-JP" altLang="en-US" sz="1050" dirty="0" smtClean="0">
                <a:solidFill>
                  <a:schemeClr val="accent1">
                    <a:lumMod val="75000"/>
                  </a:schemeClr>
                </a:solidFill>
                <a:latin typeface="+mn-ea"/>
                <a:ea typeface="+mn-ea"/>
              </a:rPr>
              <a:t>インタークラウド基盤内クラスタ</a:t>
            </a:r>
            <a:r>
              <a:rPr lang="en-US" altLang="ja-JP" sz="1050" dirty="0" smtClean="0">
                <a:solidFill>
                  <a:schemeClr val="accent1">
                    <a:lumMod val="75000"/>
                  </a:schemeClr>
                </a:solidFill>
                <a:latin typeface="+mn-ea"/>
                <a:ea typeface="+mn-ea"/>
              </a:rPr>
              <a:t>-C</a:t>
            </a:r>
            <a:endParaRPr kumimoji="1" lang="ja-JP" altLang="en-US" sz="1050" dirty="0">
              <a:solidFill>
                <a:schemeClr val="accent1">
                  <a:lumMod val="75000"/>
                </a:schemeClr>
              </a:solidFill>
              <a:latin typeface="+mn-ea"/>
              <a:ea typeface="+mn-ea"/>
            </a:endParaRPr>
          </a:p>
        </p:txBody>
      </p:sp>
      <p:sp>
        <p:nvSpPr>
          <p:cNvPr id="180" name="テキスト ボックス 179"/>
          <p:cNvSpPr txBox="1"/>
          <p:nvPr/>
        </p:nvSpPr>
        <p:spPr>
          <a:xfrm>
            <a:off x="2833086" y="5491615"/>
            <a:ext cx="1721237" cy="415498"/>
          </a:xfrm>
          <a:prstGeom prst="rect">
            <a:avLst/>
          </a:prstGeom>
          <a:noFill/>
        </p:spPr>
        <p:txBody>
          <a:bodyPr wrap="square" rtlCol="0">
            <a:spAutoFit/>
          </a:bodyPr>
          <a:lstStyle/>
          <a:p>
            <a:pPr algn="ctr"/>
            <a:r>
              <a:rPr lang="ja-JP" altLang="en-US" sz="1050" dirty="0" smtClean="0">
                <a:solidFill>
                  <a:schemeClr val="accent1">
                    <a:lumMod val="75000"/>
                  </a:schemeClr>
                </a:solidFill>
                <a:latin typeface="+mn-ea"/>
                <a:ea typeface="+mn-ea"/>
              </a:rPr>
              <a:t>インタークラウド基盤内クラスタ</a:t>
            </a:r>
            <a:r>
              <a:rPr lang="en-US" altLang="ja-JP" sz="1050" dirty="0" smtClean="0">
                <a:solidFill>
                  <a:schemeClr val="accent1">
                    <a:lumMod val="75000"/>
                  </a:schemeClr>
                </a:solidFill>
                <a:latin typeface="+mn-ea"/>
                <a:ea typeface="+mn-ea"/>
              </a:rPr>
              <a:t>-D</a:t>
            </a:r>
            <a:endParaRPr kumimoji="1" lang="ja-JP" altLang="en-US" sz="1050" dirty="0">
              <a:solidFill>
                <a:schemeClr val="accent1">
                  <a:lumMod val="75000"/>
                </a:schemeClr>
              </a:solidFill>
              <a:latin typeface="+mn-ea"/>
              <a:ea typeface="+mn-ea"/>
            </a:endParaRPr>
          </a:p>
        </p:txBody>
      </p:sp>
      <p:sp>
        <p:nvSpPr>
          <p:cNvPr id="157" name="円/楕円 156"/>
          <p:cNvSpPr/>
          <p:nvPr/>
        </p:nvSpPr>
        <p:spPr>
          <a:xfrm>
            <a:off x="3119959" y="2975599"/>
            <a:ext cx="932337" cy="377402"/>
          </a:xfrm>
          <a:prstGeom prst="ellipse">
            <a:avLst/>
          </a:prstGeom>
          <a:solidFill>
            <a:schemeClr val="accent3">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mn-ea"/>
              </a:rPr>
              <a:t>連携</a:t>
            </a:r>
            <a:endParaRPr kumimoji="1" lang="ja-JP" altLang="en-US" dirty="0">
              <a:latin typeface="+mn-ea"/>
            </a:endParaRPr>
          </a:p>
        </p:txBody>
      </p:sp>
      <p:sp>
        <p:nvSpPr>
          <p:cNvPr id="159" name="円/楕円 158"/>
          <p:cNvSpPr/>
          <p:nvPr/>
        </p:nvSpPr>
        <p:spPr>
          <a:xfrm>
            <a:off x="3191677" y="4862611"/>
            <a:ext cx="932337" cy="377402"/>
          </a:xfrm>
          <a:prstGeom prst="ellipse">
            <a:avLst/>
          </a:prstGeom>
          <a:solidFill>
            <a:schemeClr val="accent3">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mn-ea"/>
              </a:rPr>
              <a:t>連携</a:t>
            </a:r>
            <a:endParaRPr kumimoji="1" lang="ja-JP" altLang="en-US" dirty="0">
              <a:latin typeface="+mn-ea"/>
            </a:endParaRPr>
          </a:p>
        </p:txBody>
      </p:sp>
      <p:sp>
        <p:nvSpPr>
          <p:cNvPr id="161" name="円/楕円 160"/>
          <p:cNvSpPr/>
          <p:nvPr/>
        </p:nvSpPr>
        <p:spPr>
          <a:xfrm>
            <a:off x="3335114" y="3541703"/>
            <a:ext cx="502028" cy="1195108"/>
          </a:xfrm>
          <a:prstGeom prst="ellipse">
            <a:avLst/>
          </a:prstGeom>
          <a:solidFill>
            <a:schemeClr val="accent3">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mn-ea"/>
              </a:rPr>
              <a:t>連携</a:t>
            </a:r>
            <a:endParaRPr kumimoji="1" lang="ja-JP" altLang="en-US" dirty="0">
              <a:latin typeface="+mn-ea"/>
            </a:endParaRPr>
          </a:p>
        </p:txBody>
      </p:sp>
      <p:sp>
        <p:nvSpPr>
          <p:cNvPr id="156" name="四角形吹き出し 155"/>
          <p:cNvSpPr/>
          <p:nvPr/>
        </p:nvSpPr>
        <p:spPr>
          <a:xfrm>
            <a:off x="1685596" y="1447774"/>
            <a:ext cx="1577801" cy="835920"/>
          </a:xfrm>
          <a:prstGeom prst="wedgeRectCallout">
            <a:avLst>
              <a:gd name="adj1" fmla="val -12864"/>
              <a:gd name="adj2" fmla="val 7327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bg1"/>
                </a:solidFill>
                <a:latin typeface="+mn-ea"/>
              </a:rPr>
              <a:t>大学側クラスタの</a:t>
            </a:r>
            <a:r>
              <a:rPr lang="en-US" altLang="ja-JP" sz="1200" dirty="0" smtClean="0">
                <a:solidFill>
                  <a:schemeClr val="bg1"/>
                </a:solidFill>
                <a:latin typeface="+mn-ea"/>
              </a:rPr>
              <a:t>VLAN_ID</a:t>
            </a:r>
            <a:r>
              <a:rPr lang="ja-JP" altLang="en-US" sz="1200" dirty="0" smtClean="0">
                <a:solidFill>
                  <a:schemeClr val="bg1"/>
                </a:solidFill>
                <a:latin typeface="+mn-ea"/>
              </a:rPr>
              <a:t>等と</a:t>
            </a:r>
            <a:endParaRPr lang="en-US" altLang="ja-JP" sz="1200" dirty="0" smtClean="0">
              <a:solidFill>
                <a:schemeClr val="bg1"/>
              </a:solidFill>
              <a:latin typeface="+mn-ea"/>
            </a:endParaRPr>
          </a:p>
          <a:p>
            <a:r>
              <a:rPr lang="ja-JP" altLang="en-US" sz="1200" dirty="0" smtClean="0">
                <a:solidFill>
                  <a:schemeClr val="bg1"/>
                </a:solidFill>
                <a:latin typeface="+mn-ea"/>
              </a:rPr>
              <a:t>クラウド内クラスタ</a:t>
            </a:r>
            <a:r>
              <a:rPr lang="en-US" altLang="ja-JP" sz="1200" dirty="0" smtClean="0">
                <a:solidFill>
                  <a:schemeClr val="bg1"/>
                </a:solidFill>
                <a:latin typeface="+mn-ea"/>
              </a:rPr>
              <a:t>ID</a:t>
            </a:r>
            <a:r>
              <a:rPr lang="ja-JP" altLang="en-US" sz="1200" dirty="0" smtClean="0">
                <a:solidFill>
                  <a:schemeClr val="bg1"/>
                </a:solidFill>
                <a:latin typeface="+mn-ea"/>
              </a:rPr>
              <a:t>をマッピング</a:t>
            </a:r>
            <a:endParaRPr lang="en-US" altLang="ja-JP" sz="1200" dirty="0" smtClean="0">
              <a:solidFill>
                <a:schemeClr val="bg1"/>
              </a:solidFill>
              <a:latin typeface="+mn-ea"/>
            </a:endParaRPr>
          </a:p>
        </p:txBody>
      </p:sp>
      <p:sp>
        <p:nvSpPr>
          <p:cNvPr id="162" name="角丸四角形吹き出し 161"/>
          <p:cNvSpPr/>
          <p:nvPr/>
        </p:nvSpPr>
        <p:spPr>
          <a:xfrm>
            <a:off x="4339169" y="5806117"/>
            <a:ext cx="3370756" cy="503203"/>
          </a:xfrm>
          <a:prstGeom prst="wedgeRoundRectCallout">
            <a:avLst>
              <a:gd name="adj1" fmla="val -57347"/>
              <a:gd name="adj2" fmla="val -1942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latin typeface="+mn-ea"/>
              </a:rPr>
              <a:t>あたかも大学間が同一データ内</a:t>
            </a:r>
            <a:endParaRPr lang="en-US" altLang="ja-JP" sz="1600" dirty="0" smtClean="0">
              <a:latin typeface="+mn-ea"/>
            </a:endParaRPr>
          </a:p>
          <a:p>
            <a:r>
              <a:rPr lang="ja-JP" altLang="en-US" sz="1600" dirty="0" smtClean="0">
                <a:latin typeface="+mn-ea"/>
              </a:rPr>
              <a:t>で直結されるがごとく</a:t>
            </a:r>
            <a:endParaRPr kumimoji="1" lang="ja-JP" altLang="en-US" sz="1600" dirty="0">
              <a:latin typeface="+mn-ea"/>
            </a:endParaRPr>
          </a:p>
        </p:txBody>
      </p:sp>
      <p:sp>
        <p:nvSpPr>
          <p:cNvPr id="183" name="角丸四角形吹き出し 182"/>
          <p:cNvSpPr/>
          <p:nvPr/>
        </p:nvSpPr>
        <p:spPr>
          <a:xfrm>
            <a:off x="1111849" y="5782196"/>
            <a:ext cx="3012165" cy="527124"/>
          </a:xfrm>
          <a:prstGeom prst="wedgeRoundRectCallout">
            <a:avLst>
              <a:gd name="adj1" fmla="val -15854"/>
              <a:gd name="adj2" fmla="val -988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latin typeface="+mn-ea"/>
              </a:rPr>
              <a:t>あたかも大学側クラスタに</a:t>
            </a:r>
            <a:endParaRPr lang="en-US" altLang="ja-JP" sz="1600" dirty="0" smtClean="0">
              <a:latin typeface="+mn-ea"/>
            </a:endParaRPr>
          </a:p>
          <a:p>
            <a:r>
              <a:rPr lang="ja-JP" altLang="en-US" sz="1600" dirty="0" smtClean="0">
                <a:latin typeface="+mn-ea"/>
              </a:rPr>
              <a:t>クラスタが追加されたごとく</a:t>
            </a:r>
            <a:endParaRPr kumimoji="1" lang="ja-JP" altLang="en-US" sz="1600" dirty="0">
              <a:latin typeface="+mn-ea"/>
            </a:endParaRPr>
          </a:p>
        </p:txBody>
      </p:sp>
      <p:sp>
        <p:nvSpPr>
          <p:cNvPr id="184" name="角丸四角形吹き出し 183"/>
          <p:cNvSpPr/>
          <p:nvPr/>
        </p:nvSpPr>
        <p:spPr>
          <a:xfrm>
            <a:off x="5988688" y="5027392"/>
            <a:ext cx="2975800" cy="590024"/>
          </a:xfrm>
          <a:prstGeom prst="wedgeRoundRectCallout">
            <a:avLst>
              <a:gd name="adj1" fmla="val -8973"/>
              <a:gd name="adj2" fmla="val -12614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latin typeface="+mn-ea"/>
              </a:rPr>
              <a:t>あたかもローカルと同一</a:t>
            </a:r>
            <a:endParaRPr lang="en-US" altLang="ja-JP" sz="1600" dirty="0" smtClean="0">
              <a:latin typeface="+mn-ea"/>
            </a:endParaRPr>
          </a:p>
          <a:p>
            <a:r>
              <a:rPr lang="ja-JP" altLang="en-US" sz="1600" dirty="0" smtClean="0">
                <a:latin typeface="+mn-ea"/>
              </a:rPr>
              <a:t>オブジェクトストアのごとく</a:t>
            </a:r>
            <a:endParaRPr kumimoji="1" lang="ja-JP" altLang="en-US" sz="1600" dirty="0">
              <a:latin typeface="+mn-ea"/>
            </a:endParaRPr>
          </a:p>
        </p:txBody>
      </p:sp>
      <p:sp>
        <p:nvSpPr>
          <p:cNvPr id="65" name="タイトル 64"/>
          <p:cNvSpPr>
            <a:spLocks noGrp="1"/>
          </p:cNvSpPr>
          <p:nvPr>
            <p:ph type="title"/>
          </p:nvPr>
        </p:nvSpPr>
        <p:spPr>
          <a:xfrm>
            <a:off x="312057" y="163490"/>
            <a:ext cx="8229600" cy="582594"/>
          </a:xfrm>
        </p:spPr>
        <p:txBody>
          <a:bodyPr/>
          <a:lstStyle/>
          <a:p>
            <a:r>
              <a:rPr lang="ja-JP" altLang="ja-JP" dirty="0" smtClean="0"/>
              <a:t>インタークラウド基盤</a:t>
            </a:r>
            <a:endParaRPr lang="ja-JP" altLang="en-US" dirty="0"/>
          </a:p>
        </p:txBody>
      </p:sp>
      <p:sp>
        <p:nvSpPr>
          <p:cNvPr id="185" name="スライド番号プレースホルダ 2"/>
          <p:cNvSpPr>
            <a:spLocks noGrp="1"/>
          </p:cNvSpPr>
          <p:nvPr>
            <p:ph type="sldNum" sz="quarter" idx="10"/>
          </p:nvPr>
        </p:nvSpPr>
        <p:spPr/>
        <p:txBody>
          <a:bodyPr/>
          <a:lstStyle/>
          <a:p>
            <a:fld id="{2D49EB63-8A47-42A8-B1AF-7D6D75D2383C}" type="slidenum">
              <a:rPr lang="ja-JP" altLang="en-US" smtClean="0"/>
              <a:pPr/>
              <a:t>38</a:t>
            </a:fld>
            <a:endParaRPr lang="ja-JP"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角丸四角形 26"/>
          <p:cNvSpPr/>
          <p:nvPr/>
        </p:nvSpPr>
        <p:spPr bwMode="auto">
          <a:xfrm>
            <a:off x="5574528" y="5384512"/>
            <a:ext cx="1164168" cy="649287"/>
          </a:xfrm>
          <a:prstGeom prst="roundRect">
            <a:avLst/>
          </a:prstGeom>
          <a:solidFill>
            <a:schemeClr val="accent1">
              <a:lumMod val="40000"/>
              <a:lumOff val="60000"/>
            </a:schemeClr>
          </a:solidFill>
          <a:ln w="9525" cap="flat" cmpd="sng" algn="ctr">
            <a:solidFill>
              <a:schemeClr val="bg2"/>
            </a:solidFill>
            <a:prstDash val="solid"/>
            <a:round/>
            <a:headEnd type="none" w="med" len="med"/>
            <a:tailEnd type="none" w="med" len="med"/>
          </a:ln>
          <a:effectLst/>
        </p:spPr>
        <p:txBody>
          <a:bodyPr anchor="ctr"/>
          <a:lstStyle/>
          <a:p>
            <a:pPr defTabSz="914400">
              <a:defRPr/>
            </a:pPr>
            <a:r>
              <a:rPr lang="en-US" altLang="ja-JP" sz="1600" dirty="0" smtClean="0">
                <a:latin typeface="+mn-ea"/>
                <a:ea typeface="+mn-ea"/>
                <a:cs typeface="Arial Unicode MS" pitchFamily="50" charset="-128"/>
              </a:rPr>
              <a:t>Storage-I</a:t>
            </a:r>
          </a:p>
        </p:txBody>
      </p:sp>
      <p:sp>
        <p:nvSpPr>
          <p:cNvPr id="29" name="角丸四角形 28"/>
          <p:cNvSpPr/>
          <p:nvPr/>
        </p:nvSpPr>
        <p:spPr bwMode="auto">
          <a:xfrm>
            <a:off x="5375234" y="3380230"/>
            <a:ext cx="3301222" cy="1512887"/>
          </a:xfrm>
          <a:prstGeom prst="roundRect">
            <a:avLst/>
          </a:prstGeom>
          <a:noFill/>
          <a:ln w="41275" cap="flat" cmpd="sng" algn="ctr">
            <a:solidFill>
              <a:schemeClr val="bg1">
                <a:lumMod val="50000"/>
              </a:schemeClr>
            </a:solidFill>
            <a:prstDash val="solid"/>
            <a:round/>
            <a:headEnd type="none" w="med" len="med"/>
            <a:tailEnd type="none" w="med" len="med"/>
          </a:ln>
          <a:effectLst/>
        </p:spPr>
        <p:txBody>
          <a:bodyPr/>
          <a:lstStyle/>
          <a:p>
            <a:pPr defTabSz="914400">
              <a:defRPr/>
            </a:pPr>
            <a:endParaRPr lang="ja-JP" altLang="en-US" sz="1600">
              <a:latin typeface="+mn-ea"/>
              <a:ea typeface="+mn-ea"/>
              <a:cs typeface="Arial Unicode MS" pitchFamily="50" charset="-128"/>
            </a:endParaRPr>
          </a:p>
        </p:txBody>
      </p:sp>
      <p:sp>
        <p:nvSpPr>
          <p:cNvPr id="11281" name="テキスト ボックス 25"/>
          <p:cNvSpPr txBox="1">
            <a:spLocks noChangeArrowheads="1"/>
          </p:cNvSpPr>
          <p:nvPr/>
        </p:nvSpPr>
        <p:spPr bwMode="auto">
          <a:xfrm>
            <a:off x="6827716" y="3524815"/>
            <a:ext cx="1728462" cy="1200329"/>
          </a:xfrm>
          <a:prstGeom prst="rect">
            <a:avLst/>
          </a:prstGeom>
          <a:noFill/>
          <a:ln w="9525">
            <a:noFill/>
            <a:miter lim="800000"/>
            <a:headEnd/>
            <a:tailEnd/>
          </a:ln>
        </p:spPr>
        <p:txBody>
          <a:bodyPr wrap="square">
            <a:spAutoFit/>
          </a:bodyPr>
          <a:lstStyle/>
          <a:p>
            <a:r>
              <a:rPr lang="ja-JP" altLang="en-US" sz="2400" dirty="0" smtClean="0">
                <a:latin typeface="+mn-ea"/>
                <a:ea typeface="+mn-ea"/>
                <a:cs typeface="Arial Unicode MS" pitchFamily="50" charset="-128"/>
              </a:rPr>
              <a:t>地域</a:t>
            </a:r>
            <a:endParaRPr lang="en-US" altLang="ja-JP" sz="2400" dirty="0" smtClean="0">
              <a:latin typeface="+mn-ea"/>
              <a:ea typeface="+mn-ea"/>
              <a:cs typeface="Arial Unicode MS" pitchFamily="50" charset="-128"/>
            </a:endParaRPr>
          </a:p>
          <a:p>
            <a:r>
              <a:rPr lang="ja-JP" altLang="en-US" sz="2400" dirty="0" smtClean="0">
                <a:latin typeface="+mn-ea"/>
                <a:ea typeface="+mn-ea"/>
                <a:cs typeface="Arial Unicode MS" pitchFamily="50" charset="-128"/>
              </a:rPr>
              <a:t>オブジェクト</a:t>
            </a:r>
            <a:endParaRPr lang="en-US" altLang="ja-JP" sz="2400" dirty="0" smtClean="0">
              <a:latin typeface="+mn-ea"/>
              <a:ea typeface="+mn-ea"/>
              <a:cs typeface="Arial Unicode MS" pitchFamily="50" charset="-128"/>
            </a:endParaRPr>
          </a:p>
          <a:p>
            <a:r>
              <a:rPr lang="ja-JP" altLang="en-US" sz="2400" dirty="0" smtClean="0">
                <a:latin typeface="+mn-ea"/>
                <a:ea typeface="+mn-ea"/>
                <a:cs typeface="Arial Unicode MS" pitchFamily="50" charset="-128"/>
              </a:rPr>
              <a:t>ストレージ</a:t>
            </a:r>
            <a:endParaRPr lang="ja-JP" altLang="en-US" sz="2400" dirty="0">
              <a:latin typeface="+mn-ea"/>
              <a:ea typeface="+mn-ea"/>
              <a:cs typeface="Arial Unicode MS" pitchFamily="50" charset="-128"/>
            </a:endParaRPr>
          </a:p>
        </p:txBody>
      </p:sp>
      <p:sp>
        <p:nvSpPr>
          <p:cNvPr id="11282" name="テキスト ボックス 27"/>
          <p:cNvSpPr txBox="1">
            <a:spLocks noChangeArrowheads="1"/>
          </p:cNvSpPr>
          <p:nvPr/>
        </p:nvSpPr>
        <p:spPr bwMode="auto">
          <a:xfrm>
            <a:off x="6755708" y="5108991"/>
            <a:ext cx="1856911" cy="1200329"/>
          </a:xfrm>
          <a:prstGeom prst="rect">
            <a:avLst/>
          </a:prstGeom>
          <a:noFill/>
          <a:ln w="9525">
            <a:noFill/>
            <a:miter lim="800000"/>
            <a:headEnd/>
            <a:tailEnd/>
          </a:ln>
        </p:spPr>
        <p:txBody>
          <a:bodyPr wrap="square">
            <a:spAutoFit/>
          </a:bodyPr>
          <a:lstStyle/>
          <a:p>
            <a:r>
              <a:rPr lang="ja-JP" altLang="en-US" sz="2400" dirty="0" smtClean="0">
                <a:latin typeface="+mn-ea"/>
                <a:ea typeface="+mn-ea"/>
                <a:cs typeface="Arial Unicode MS" pitchFamily="50" charset="-128"/>
              </a:rPr>
              <a:t>広域分散</a:t>
            </a:r>
            <a:endParaRPr lang="en-US" altLang="ja-JP" sz="2400" dirty="0" smtClean="0">
              <a:latin typeface="+mn-ea"/>
              <a:ea typeface="+mn-ea"/>
              <a:cs typeface="Arial Unicode MS" pitchFamily="50" charset="-128"/>
            </a:endParaRPr>
          </a:p>
          <a:p>
            <a:r>
              <a:rPr lang="ja-JP" altLang="en-US" sz="2400" dirty="0" smtClean="0">
                <a:latin typeface="+mn-ea"/>
                <a:ea typeface="+mn-ea"/>
                <a:cs typeface="Arial Unicode MS" pitchFamily="50" charset="-128"/>
              </a:rPr>
              <a:t>オブジェクト</a:t>
            </a:r>
            <a:endParaRPr lang="en-US" altLang="ja-JP" sz="2400" dirty="0" smtClean="0">
              <a:latin typeface="+mn-ea"/>
              <a:ea typeface="+mn-ea"/>
              <a:cs typeface="Arial Unicode MS" pitchFamily="50" charset="-128"/>
            </a:endParaRPr>
          </a:p>
          <a:p>
            <a:r>
              <a:rPr lang="ja-JP" altLang="en-US" sz="2400" dirty="0" smtClean="0">
                <a:latin typeface="+mn-ea"/>
                <a:ea typeface="+mn-ea"/>
                <a:cs typeface="Arial Unicode MS" pitchFamily="50" charset="-128"/>
              </a:rPr>
              <a:t>ストレージ</a:t>
            </a:r>
            <a:endParaRPr lang="ja-JP" altLang="en-US" sz="2400" dirty="0">
              <a:latin typeface="+mn-ea"/>
              <a:ea typeface="+mn-ea"/>
              <a:cs typeface="Arial Unicode MS" pitchFamily="50" charset="-128"/>
            </a:endParaRPr>
          </a:p>
        </p:txBody>
      </p:sp>
      <p:sp>
        <p:nvSpPr>
          <p:cNvPr id="30" name="角丸四角形 29"/>
          <p:cNvSpPr/>
          <p:nvPr/>
        </p:nvSpPr>
        <p:spPr bwMode="auto">
          <a:xfrm>
            <a:off x="5375234" y="5037580"/>
            <a:ext cx="3301221" cy="1222970"/>
          </a:xfrm>
          <a:prstGeom prst="roundRect">
            <a:avLst/>
          </a:prstGeom>
          <a:noFill/>
          <a:ln w="41275" cap="flat" cmpd="sng" algn="ctr">
            <a:solidFill>
              <a:schemeClr val="bg1">
                <a:lumMod val="50000"/>
              </a:schemeClr>
            </a:solidFill>
            <a:prstDash val="solid"/>
            <a:round/>
            <a:headEnd type="none" w="med" len="med"/>
            <a:tailEnd type="none" w="med" len="med"/>
          </a:ln>
          <a:effectLst/>
        </p:spPr>
        <p:txBody>
          <a:bodyPr/>
          <a:lstStyle/>
          <a:p>
            <a:pPr defTabSz="914400">
              <a:defRPr/>
            </a:pPr>
            <a:endParaRPr lang="ja-JP" altLang="en-US" sz="1600" dirty="0">
              <a:latin typeface="+mn-ea"/>
              <a:ea typeface="+mn-ea"/>
              <a:cs typeface="Arial Unicode MS" pitchFamily="50" charset="-128"/>
            </a:endParaRPr>
          </a:p>
        </p:txBody>
      </p:sp>
      <p:sp>
        <p:nvSpPr>
          <p:cNvPr id="11290" name="角丸四角形 55"/>
          <p:cNvSpPr>
            <a:spLocks noChangeArrowheads="1"/>
          </p:cNvSpPr>
          <p:nvPr/>
        </p:nvSpPr>
        <p:spPr bwMode="auto">
          <a:xfrm>
            <a:off x="5574528" y="4388291"/>
            <a:ext cx="1253188" cy="433388"/>
          </a:xfrm>
          <a:prstGeom prst="roundRect">
            <a:avLst>
              <a:gd name="adj" fmla="val 16667"/>
            </a:avLst>
          </a:prstGeom>
          <a:solidFill>
            <a:srgbClr val="9DC7A3"/>
          </a:solidFill>
          <a:ln w="9525" algn="ctr">
            <a:solidFill>
              <a:schemeClr val="bg2"/>
            </a:solidFill>
            <a:round/>
            <a:headEnd/>
            <a:tailEnd/>
          </a:ln>
        </p:spPr>
        <p:txBody>
          <a:bodyPr anchor="ctr"/>
          <a:lstStyle/>
          <a:p>
            <a:pPr defTabSz="914400"/>
            <a:r>
              <a:rPr lang="en-US" altLang="ja-JP" sz="1600" dirty="0" smtClean="0">
                <a:latin typeface="+mn-ea"/>
                <a:ea typeface="+mn-ea"/>
                <a:cs typeface="Arial Unicode MS" pitchFamily="50" charset="-128"/>
              </a:rPr>
              <a:t>Storage-C</a:t>
            </a:r>
            <a:endParaRPr lang="ja-JP" altLang="en-US" sz="1600" dirty="0">
              <a:latin typeface="+mn-ea"/>
              <a:ea typeface="+mn-ea"/>
              <a:cs typeface="Arial Unicode MS" pitchFamily="50" charset="-128"/>
            </a:endParaRPr>
          </a:p>
        </p:txBody>
      </p:sp>
      <p:sp>
        <p:nvSpPr>
          <p:cNvPr id="11291" name="角丸四角形 56"/>
          <p:cNvSpPr>
            <a:spLocks noChangeArrowheads="1"/>
          </p:cNvSpPr>
          <p:nvPr/>
        </p:nvSpPr>
        <p:spPr bwMode="auto">
          <a:xfrm>
            <a:off x="5574528" y="3956492"/>
            <a:ext cx="1253188" cy="423863"/>
          </a:xfrm>
          <a:prstGeom prst="roundRect">
            <a:avLst>
              <a:gd name="adj" fmla="val 16667"/>
            </a:avLst>
          </a:prstGeom>
          <a:solidFill>
            <a:srgbClr val="E0C172"/>
          </a:solidFill>
          <a:ln w="9525" algn="ctr">
            <a:solidFill>
              <a:schemeClr val="bg2"/>
            </a:solidFill>
            <a:round/>
            <a:headEnd/>
            <a:tailEnd/>
          </a:ln>
        </p:spPr>
        <p:txBody>
          <a:bodyPr anchor="ctr"/>
          <a:lstStyle/>
          <a:p>
            <a:pPr defTabSz="914400"/>
            <a:r>
              <a:rPr lang="en-US" altLang="ja-JP" sz="1600" dirty="0" smtClean="0">
                <a:latin typeface="+mn-ea"/>
                <a:ea typeface="+mn-ea"/>
                <a:cs typeface="Arial Unicode MS" pitchFamily="50" charset="-128"/>
              </a:rPr>
              <a:t>Storage-B</a:t>
            </a:r>
            <a:endParaRPr lang="ja-JP" altLang="en-US" sz="1600" dirty="0">
              <a:latin typeface="+mn-ea"/>
              <a:ea typeface="+mn-ea"/>
              <a:cs typeface="Arial Unicode MS" pitchFamily="50" charset="-128"/>
            </a:endParaRPr>
          </a:p>
        </p:txBody>
      </p:sp>
      <p:sp>
        <p:nvSpPr>
          <p:cNvPr id="11292" name="角丸四角形 57"/>
          <p:cNvSpPr>
            <a:spLocks noChangeArrowheads="1"/>
          </p:cNvSpPr>
          <p:nvPr/>
        </p:nvSpPr>
        <p:spPr bwMode="auto">
          <a:xfrm>
            <a:off x="5574528" y="3524692"/>
            <a:ext cx="1253188" cy="441325"/>
          </a:xfrm>
          <a:prstGeom prst="roundRect">
            <a:avLst>
              <a:gd name="adj" fmla="val 16667"/>
            </a:avLst>
          </a:prstGeom>
          <a:solidFill>
            <a:srgbClr val="EEF77D"/>
          </a:solidFill>
          <a:ln w="9525" algn="ctr">
            <a:solidFill>
              <a:schemeClr val="bg2"/>
            </a:solidFill>
            <a:round/>
            <a:headEnd/>
            <a:tailEnd/>
          </a:ln>
        </p:spPr>
        <p:txBody>
          <a:bodyPr anchor="ctr"/>
          <a:lstStyle/>
          <a:p>
            <a:pPr defTabSz="914400"/>
            <a:r>
              <a:rPr lang="en-US" altLang="ja-JP" sz="1600" dirty="0" smtClean="0">
                <a:latin typeface="+mn-ea"/>
                <a:ea typeface="+mn-ea"/>
                <a:cs typeface="Arial Unicode MS" pitchFamily="50" charset="-128"/>
              </a:rPr>
              <a:t>Storage-A</a:t>
            </a:r>
            <a:endParaRPr lang="ja-JP" altLang="en-US" sz="1600" dirty="0">
              <a:latin typeface="+mn-ea"/>
              <a:ea typeface="+mn-ea"/>
              <a:cs typeface="Arial Unicode MS" pitchFamily="50" charset="-128"/>
            </a:endParaRPr>
          </a:p>
        </p:txBody>
      </p:sp>
      <p:sp>
        <p:nvSpPr>
          <p:cNvPr id="25" name="角丸四角形 24"/>
          <p:cNvSpPr/>
          <p:nvPr/>
        </p:nvSpPr>
        <p:spPr bwMode="auto">
          <a:xfrm>
            <a:off x="1244590" y="2447758"/>
            <a:ext cx="3285078" cy="2195060"/>
          </a:xfrm>
          <a:prstGeom prst="roundRect">
            <a:avLst/>
          </a:prstGeom>
          <a:solidFill>
            <a:schemeClr val="accent1">
              <a:lumMod val="40000"/>
              <a:lumOff val="60000"/>
            </a:schemeClr>
          </a:solidFill>
          <a:ln w="9525" cap="flat" cmpd="sng" algn="ctr">
            <a:solidFill>
              <a:schemeClr val="bg2"/>
            </a:solidFill>
            <a:prstDash val="solid"/>
            <a:round/>
            <a:headEnd type="none" w="med" len="med"/>
            <a:tailEnd type="none" w="med" len="med"/>
          </a:ln>
          <a:effectLst/>
        </p:spPr>
        <p:txBody>
          <a:bodyPr/>
          <a:lstStyle/>
          <a:p>
            <a:pPr defTabSz="914400">
              <a:defRPr/>
            </a:pPr>
            <a:endParaRPr lang="ja-JP" altLang="en-US" sz="1600">
              <a:latin typeface="+mn-ea"/>
              <a:ea typeface="+mn-ea"/>
              <a:cs typeface="Arial Unicode MS" pitchFamily="50" charset="-128"/>
            </a:endParaRPr>
          </a:p>
        </p:txBody>
      </p:sp>
      <p:pic>
        <p:nvPicPr>
          <p:cNvPr id="11268" name="Picture 2" descr="C:\Documents and Settings\ichimuram\My Documents\ダウンロード\20120409_16522425370.png"/>
          <p:cNvPicPr>
            <a:picLocks noChangeAspect="1" noChangeArrowheads="1"/>
          </p:cNvPicPr>
          <p:nvPr/>
        </p:nvPicPr>
        <p:blipFill>
          <a:blip r:embed="rId3" cstate="print"/>
          <a:srcRect/>
          <a:stretch>
            <a:fillRect/>
          </a:stretch>
        </p:blipFill>
        <p:spPr bwMode="auto">
          <a:xfrm>
            <a:off x="266155" y="1078976"/>
            <a:ext cx="5241949" cy="5229751"/>
          </a:xfrm>
          <a:prstGeom prst="rect">
            <a:avLst/>
          </a:prstGeom>
          <a:noFill/>
          <a:ln w="9525">
            <a:noFill/>
            <a:miter lim="800000"/>
            <a:headEnd/>
            <a:tailEnd/>
          </a:ln>
        </p:spPr>
      </p:pic>
      <p:sp>
        <p:nvSpPr>
          <p:cNvPr id="11269" name="角丸四角形 34"/>
          <p:cNvSpPr>
            <a:spLocks noChangeArrowheads="1"/>
          </p:cNvSpPr>
          <p:nvPr/>
        </p:nvSpPr>
        <p:spPr bwMode="auto">
          <a:xfrm>
            <a:off x="3551233" y="1235885"/>
            <a:ext cx="1397545" cy="1363774"/>
          </a:xfrm>
          <a:prstGeom prst="roundRect">
            <a:avLst>
              <a:gd name="adj" fmla="val 16667"/>
            </a:avLst>
          </a:prstGeom>
          <a:solidFill>
            <a:srgbClr val="F5FAB2"/>
          </a:solidFill>
          <a:ln w="9525" algn="ctr">
            <a:solidFill>
              <a:schemeClr val="bg2"/>
            </a:solidFill>
            <a:round/>
            <a:headEnd/>
            <a:tailEnd/>
          </a:ln>
        </p:spPr>
        <p:txBody>
          <a:bodyPr/>
          <a:lstStyle/>
          <a:p>
            <a:pPr defTabSz="914400"/>
            <a:endParaRPr lang="ja-JP" altLang="en-US" sz="1600">
              <a:latin typeface="+mn-ea"/>
              <a:ea typeface="+mn-ea"/>
              <a:cs typeface="Arial Unicode MS" pitchFamily="50" charset="-128"/>
            </a:endParaRPr>
          </a:p>
        </p:txBody>
      </p:sp>
      <p:sp>
        <p:nvSpPr>
          <p:cNvPr id="11270" name="角丸四角形 32"/>
          <p:cNvSpPr>
            <a:spLocks noChangeArrowheads="1"/>
          </p:cNvSpPr>
          <p:nvPr/>
        </p:nvSpPr>
        <p:spPr bwMode="auto">
          <a:xfrm>
            <a:off x="2764971" y="4380355"/>
            <a:ext cx="1485804" cy="1247318"/>
          </a:xfrm>
          <a:prstGeom prst="roundRect">
            <a:avLst>
              <a:gd name="adj" fmla="val 16667"/>
            </a:avLst>
          </a:prstGeom>
          <a:solidFill>
            <a:srgbClr val="E0C172"/>
          </a:solidFill>
          <a:ln w="9525" algn="ctr">
            <a:solidFill>
              <a:schemeClr val="bg2"/>
            </a:solidFill>
            <a:round/>
            <a:headEnd/>
            <a:tailEnd/>
          </a:ln>
        </p:spPr>
        <p:txBody>
          <a:bodyPr/>
          <a:lstStyle/>
          <a:p>
            <a:pPr defTabSz="914400"/>
            <a:endParaRPr lang="ja-JP" altLang="en-US" sz="1600">
              <a:latin typeface="+mn-ea"/>
              <a:ea typeface="+mn-ea"/>
              <a:cs typeface="Arial Unicode MS" pitchFamily="50" charset="-128"/>
            </a:endParaRPr>
          </a:p>
        </p:txBody>
      </p:sp>
      <p:sp>
        <p:nvSpPr>
          <p:cNvPr id="11272" name="角丸四角形 30"/>
          <p:cNvSpPr>
            <a:spLocks noChangeArrowheads="1"/>
          </p:cNvSpPr>
          <p:nvPr/>
        </p:nvSpPr>
        <p:spPr bwMode="auto">
          <a:xfrm>
            <a:off x="196817" y="4113666"/>
            <a:ext cx="1466883" cy="1286989"/>
          </a:xfrm>
          <a:prstGeom prst="roundRect">
            <a:avLst>
              <a:gd name="adj" fmla="val 16667"/>
            </a:avLst>
          </a:prstGeom>
          <a:solidFill>
            <a:srgbClr val="9DC7A3"/>
          </a:solidFill>
          <a:ln w="9525" algn="ctr">
            <a:solidFill>
              <a:schemeClr val="bg2"/>
            </a:solidFill>
            <a:round/>
            <a:headEnd/>
            <a:tailEnd/>
          </a:ln>
        </p:spPr>
        <p:txBody>
          <a:bodyPr/>
          <a:lstStyle/>
          <a:p>
            <a:pPr defTabSz="914400"/>
            <a:endParaRPr lang="ja-JP" altLang="en-US" sz="1600">
              <a:latin typeface="+mn-ea"/>
              <a:ea typeface="+mn-ea"/>
              <a:cs typeface="Arial Unicode MS" pitchFamily="50" charset="-128"/>
            </a:endParaRPr>
          </a:p>
        </p:txBody>
      </p:sp>
      <p:sp>
        <p:nvSpPr>
          <p:cNvPr id="6" name="円/楕円 5"/>
          <p:cNvSpPr/>
          <p:nvPr/>
        </p:nvSpPr>
        <p:spPr bwMode="auto">
          <a:xfrm>
            <a:off x="3481895" y="3582846"/>
            <a:ext cx="1569075" cy="832954"/>
          </a:xfrm>
          <a:prstGeom prst="ellipse">
            <a:avLst/>
          </a:prstGeom>
          <a:solidFill>
            <a:schemeClr val="tx2">
              <a:lumMod val="60000"/>
              <a:lumOff val="40000"/>
            </a:schemeClr>
          </a:solidFill>
          <a:ln w="9525" cap="flat" cmpd="sng" algn="ctr">
            <a:solidFill>
              <a:schemeClr val="bg2"/>
            </a:solidFill>
            <a:prstDash val="solid"/>
            <a:round/>
            <a:headEnd type="none" w="med" len="med"/>
            <a:tailEnd type="none" w="med" len="med"/>
          </a:ln>
          <a:effectLst/>
        </p:spPr>
        <p:txBody>
          <a:bodyPr/>
          <a:lstStyle/>
          <a:p>
            <a:pPr defTabSz="914400">
              <a:defRPr/>
            </a:pPr>
            <a:r>
              <a:rPr kumimoji="0" lang="en-US" altLang="ja-JP" sz="1600" dirty="0">
                <a:latin typeface="+mn-ea"/>
                <a:ea typeface="+mn-ea"/>
                <a:cs typeface="Arial Unicode MS" pitchFamily="50" charset="-128"/>
              </a:rPr>
              <a:t>Swift for </a:t>
            </a:r>
            <a:r>
              <a:rPr kumimoji="0" lang="en-US" altLang="ja-JP" sz="1600" dirty="0" smtClean="0">
                <a:latin typeface="+mn-ea"/>
                <a:ea typeface="+mn-ea"/>
                <a:cs typeface="Arial Unicode MS" pitchFamily="50" charset="-128"/>
              </a:rPr>
              <a:t>inter-cloud</a:t>
            </a:r>
            <a:endParaRPr lang="ja-JP" altLang="en-US" sz="1600" dirty="0">
              <a:latin typeface="+mn-ea"/>
              <a:ea typeface="+mn-ea"/>
              <a:cs typeface="Arial Unicode MS" pitchFamily="50" charset="-128"/>
            </a:endParaRPr>
          </a:p>
        </p:txBody>
      </p:sp>
      <p:sp>
        <p:nvSpPr>
          <p:cNvPr id="11276" name="円/楕円 7"/>
          <p:cNvSpPr>
            <a:spLocks noChangeArrowheads="1"/>
          </p:cNvSpPr>
          <p:nvPr/>
        </p:nvSpPr>
        <p:spPr bwMode="auto">
          <a:xfrm>
            <a:off x="2887129" y="4725144"/>
            <a:ext cx="1107097" cy="675511"/>
          </a:xfrm>
          <a:prstGeom prst="ellipse">
            <a:avLst/>
          </a:prstGeom>
          <a:solidFill>
            <a:srgbClr val="FFC000"/>
          </a:solidFill>
          <a:ln w="9525" algn="ctr">
            <a:solidFill>
              <a:schemeClr val="bg2"/>
            </a:solidFill>
            <a:round/>
            <a:headEnd/>
            <a:tailEnd/>
          </a:ln>
        </p:spPr>
        <p:txBody>
          <a:bodyPr/>
          <a:lstStyle/>
          <a:p>
            <a:pPr defTabSz="914400"/>
            <a:r>
              <a:rPr lang="en-US" altLang="ja-JP" sz="2000" dirty="0">
                <a:latin typeface="+mn-ea"/>
                <a:ea typeface="+mn-ea"/>
                <a:cs typeface="Arial Unicode MS" pitchFamily="50" charset="-128"/>
              </a:rPr>
              <a:t>Swift</a:t>
            </a:r>
            <a:endParaRPr lang="ja-JP" altLang="en-US" sz="2000" dirty="0">
              <a:latin typeface="+mn-ea"/>
              <a:ea typeface="+mn-ea"/>
              <a:cs typeface="Arial Unicode MS" pitchFamily="50" charset="-128"/>
            </a:endParaRPr>
          </a:p>
        </p:txBody>
      </p:sp>
      <p:sp>
        <p:nvSpPr>
          <p:cNvPr id="11277" name="円/楕円 17"/>
          <p:cNvSpPr>
            <a:spLocks noChangeArrowheads="1"/>
          </p:cNvSpPr>
          <p:nvPr/>
        </p:nvSpPr>
        <p:spPr bwMode="auto">
          <a:xfrm>
            <a:off x="3691452" y="1382486"/>
            <a:ext cx="1141805" cy="631450"/>
          </a:xfrm>
          <a:prstGeom prst="ellipse">
            <a:avLst/>
          </a:prstGeom>
          <a:solidFill>
            <a:srgbClr val="FFFF00"/>
          </a:solidFill>
          <a:ln w="9525" algn="ctr">
            <a:solidFill>
              <a:schemeClr val="bg2"/>
            </a:solidFill>
            <a:round/>
            <a:headEnd/>
            <a:tailEnd/>
          </a:ln>
        </p:spPr>
        <p:txBody>
          <a:bodyPr/>
          <a:lstStyle/>
          <a:p>
            <a:pPr defTabSz="914400"/>
            <a:r>
              <a:rPr lang="en-US" altLang="ja-JP" sz="2000" dirty="0" smtClean="0">
                <a:latin typeface="+mn-ea"/>
                <a:ea typeface="+mn-ea"/>
                <a:cs typeface="Arial Unicode MS" pitchFamily="50" charset="-128"/>
              </a:rPr>
              <a:t>Swift</a:t>
            </a:r>
            <a:endParaRPr lang="ja-JP" altLang="en-US" sz="2000" dirty="0">
              <a:latin typeface="+mn-ea"/>
              <a:ea typeface="+mn-ea"/>
              <a:cs typeface="Arial Unicode MS" pitchFamily="50" charset="-128"/>
            </a:endParaRPr>
          </a:p>
        </p:txBody>
      </p:sp>
      <p:sp>
        <p:nvSpPr>
          <p:cNvPr id="11278" name="円/楕円 18"/>
          <p:cNvSpPr>
            <a:spLocks noChangeArrowheads="1"/>
          </p:cNvSpPr>
          <p:nvPr/>
        </p:nvSpPr>
        <p:spPr bwMode="auto">
          <a:xfrm>
            <a:off x="266155" y="4509120"/>
            <a:ext cx="1118652" cy="670059"/>
          </a:xfrm>
          <a:prstGeom prst="ellipse">
            <a:avLst/>
          </a:prstGeom>
          <a:solidFill>
            <a:srgbClr val="92D050"/>
          </a:solidFill>
          <a:ln w="9525" algn="ctr">
            <a:solidFill>
              <a:schemeClr val="bg2"/>
            </a:solidFill>
            <a:round/>
            <a:headEnd/>
            <a:tailEnd/>
          </a:ln>
        </p:spPr>
        <p:txBody>
          <a:bodyPr/>
          <a:lstStyle/>
          <a:p>
            <a:pPr defTabSz="914400"/>
            <a:r>
              <a:rPr lang="en-US" altLang="ja-JP" sz="2000" dirty="0">
                <a:latin typeface="+mn-ea"/>
                <a:ea typeface="+mn-ea"/>
                <a:cs typeface="Arial Unicode MS" pitchFamily="50" charset="-128"/>
              </a:rPr>
              <a:t>Swift</a:t>
            </a:r>
            <a:endParaRPr lang="ja-JP" altLang="en-US" sz="2000" dirty="0">
              <a:latin typeface="+mn-ea"/>
              <a:ea typeface="+mn-ea"/>
              <a:cs typeface="Arial Unicode MS" pitchFamily="50" charset="-128"/>
            </a:endParaRPr>
          </a:p>
        </p:txBody>
      </p:sp>
      <p:sp>
        <p:nvSpPr>
          <p:cNvPr id="23" name="円/楕円 22"/>
          <p:cNvSpPr/>
          <p:nvPr/>
        </p:nvSpPr>
        <p:spPr bwMode="auto">
          <a:xfrm>
            <a:off x="1273630" y="3999323"/>
            <a:ext cx="1698170" cy="910134"/>
          </a:xfrm>
          <a:prstGeom prst="ellipse">
            <a:avLst/>
          </a:prstGeom>
          <a:solidFill>
            <a:schemeClr val="tx2">
              <a:lumMod val="60000"/>
              <a:lumOff val="40000"/>
            </a:schemeClr>
          </a:solidFill>
          <a:ln w="9525" cap="flat" cmpd="sng" algn="ctr">
            <a:solidFill>
              <a:schemeClr val="bg2"/>
            </a:solidFill>
            <a:prstDash val="solid"/>
            <a:round/>
            <a:headEnd type="none" w="med" len="med"/>
            <a:tailEnd type="none" w="med" len="med"/>
          </a:ln>
          <a:effectLst/>
        </p:spPr>
        <p:txBody>
          <a:bodyPr/>
          <a:lstStyle/>
          <a:p>
            <a:pPr defTabSz="914400">
              <a:defRPr/>
            </a:pPr>
            <a:r>
              <a:rPr kumimoji="0" lang="en-US" altLang="ja-JP" sz="1600" dirty="0">
                <a:latin typeface="+mn-ea"/>
                <a:ea typeface="+mn-ea"/>
                <a:cs typeface="Arial Unicode MS" pitchFamily="50" charset="-128"/>
              </a:rPr>
              <a:t>Swift for </a:t>
            </a:r>
            <a:r>
              <a:rPr kumimoji="0" lang="en-US" altLang="ja-JP" sz="1600" dirty="0" smtClean="0">
                <a:latin typeface="+mn-ea"/>
                <a:ea typeface="+mn-ea"/>
                <a:cs typeface="Arial Unicode MS" pitchFamily="50" charset="-128"/>
              </a:rPr>
              <a:t>inter-cloud</a:t>
            </a:r>
            <a:endParaRPr lang="ja-JP" altLang="en-US" sz="1600" dirty="0">
              <a:latin typeface="+mn-ea"/>
              <a:ea typeface="+mn-ea"/>
              <a:cs typeface="Arial Unicode MS" pitchFamily="50" charset="-128"/>
            </a:endParaRPr>
          </a:p>
        </p:txBody>
      </p:sp>
      <p:sp>
        <p:nvSpPr>
          <p:cNvPr id="24" name="円/楕円 23"/>
          <p:cNvSpPr/>
          <p:nvPr/>
        </p:nvSpPr>
        <p:spPr bwMode="auto">
          <a:xfrm>
            <a:off x="2427959" y="2145624"/>
            <a:ext cx="1682601" cy="832955"/>
          </a:xfrm>
          <a:prstGeom prst="ellipse">
            <a:avLst/>
          </a:prstGeom>
          <a:solidFill>
            <a:schemeClr val="tx2">
              <a:lumMod val="60000"/>
              <a:lumOff val="40000"/>
            </a:schemeClr>
          </a:solidFill>
          <a:ln w="9525" cap="flat" cmpd="sng" algn="ctr">
            <a:solidFill>
              <a:schemeClr val="bg2"/>
            </a:solidFill>
            <a:prstDash val="solid"/>
            <a:round/>
            <a:headEnd type="none" w="med" len="med"/>
            <a:tailEnd type="none" w="med" len="med"/>
          </a:ln>
          <a:effectLst/>
        </p:spPr>
        <p:txBody>
          <a:bodyPr/>
          <a:lstStyle/>
          <a:p>
            <a:pPr defTabSz="914400">
              <a:defRPr/>
            </a:pPr>
            <a:r>
              <a:rPr kumimoji="0" lang="en-US" altLang="ja-JP" sz="1600" dirty="0">
                <a:latin typeface="+mn-ea"/>
                <a:ea typeface="+mn-ea"/>
                <a:cs typeface="Arial Unicode MS" pitchFamily="50" charset="-128"/>
              </a:rPr>
              <a:t>Swift for </a:t>
            </a:r>
            <a:r>
              <a:rPr kumimoji="0" lang="en-US" altLang="ja-JP" sz="1600" dirty="0" smtClean="0">
                <a:latin typeface="+mn-ea"/>
                <a:ea typeface="+mn-ea"/>
                <a:cs typeface="Arial Unicode MS" pitchFamily="50" charset="-128"/>
              </a:rPr>
              <a:t>inter-cloud</a:t>
            </a:r>
            <a:endParaRPr lang="ja-JP" altLang="en-US" sz="1600" dirty="0">
              <a:latin typeface="+mn-ea"/>
              <a:ea typeface="+mn-ea"/>
              <a:cs typeface="Arial Unicode MS" pitchFamily="50" charset="-128"/>
            </a:endParaRPr>
          </a:p>
        </p:txBody>
      </p:sp>
      <p:sp>
        <p:nvSpPr>
          <p:cNvPr id="11294" name="下矢印 61"/>
          <p:cNvSpPr>
            <a:spLocks noChangeArrowheads="1"/>
          </p:cNvSpPr>
          <p:nvPr/>
        </p:nvSpPr>
        <p:spPr bwMode="auto">
          <a:xfrm rot="14827432">
            <a:off x="1226935" y="4526934"/>
            <a:ext cx="378920" cy="223423"/>
          </a:xfrm>
          <a:prstGeom prst="downArrow">
            <a:avLst>
              <a:gd name="adj1" fmla="val 50000"/>
              <a:gd name="adj2" fmla="val 50000"/>
            </a:avLst>
          </a:prstGeom>
          <a:solidFill>
            <a:srgbClr val="00B050"/>
          </a:solidFill>
          <a:ln w="9525" algn="ctr">
            <a:solidFill>
              <a:schemeClr val="bg2"/>
            </a:solidFill>
            <a:round/>
            <a:headEnd/>
            <a:tailEnd/>
          </a:ln>
        </p:spPr>
        <p:txBody>
          <a:bodyPr/>
          <a:lstStyle/>
          <a:p>
            <a:pPr defTabSz="914400"/>
            <a:endParaRPr lang="ja-JP" altLang="en-US" sz="1600">
              <a:latin typeface="+mn-ea"/>
              <a:ea typeface="+mn-ea"/>
              <a:cs typeface="Arial Unicode MS" pitchFamily="50" charset="-128"/>
            </a:endParaRPr>
          </a:p>
        </p:txBody>
      </p:sp>
      <p:sp>
        <p:nvSpPr>
          <p:cNvPr id="11296" name="下矢印 63"/>
          <p:cNvSpPr>
            <a:spLocks noChangeArrowheads="1"/>
          </p:cNvSpPr>
          <p:nvPr/>
        </p:nvSpPr>
        <p:spPr bwMode="auto">
          <a:xfrm rot="12877452">
            <a:off x="3719185" y="4335676"/>
            <a:ext cx="349771" cy="494097"/>
          </a:xfrm>
          <a:prstGeom prst="downArrow">
            <a:avLst>
              <a:gd name="adj1" fmla="val 50000"/>
              <a:gd name="adj2" fmla="val 49961"/>
            </a:avLst>
          </a:prstGeom>
          <a:solidFill>
            <a:srgbClr val="FF9900"/>
          </a:solidFill>
          <a:ln w="9525" algn="ctr">
            <a:solidFill>
              <a:schemeClr val="bg2"/>
            </a:solidFill>
            <a:round/>
            <a:headEnd/>
            <a:tailEnd/>
          </a:ln>
        </p:spPr>
        <p:txBody>
          <a:bodyPr/>
          <a:lstStyle/>
          <a:p>
            <a:pPr defTabSz="914400"/>
            <a:endParaRPr lang="ja-JP" altLang="en-US" sz="1600">
              <a:latin typeface="+mn-ea"/>
              <a:ea typeface="+mn-ea"/>
              <a:cs typeface="Arial Unicode MS" pitchFamily="50" charset="-128"/>
            </a:endParaRPr>
          </a:p>
        </p:txBody>
      </p:sp>
      <p:sp>
        <p:nvSpPr>
          <p:cNvPr id="11298" name="下矢印 65"/>
          <p:cNvSpPr>
            <a:spLocks noChangeArrowheads="1"/>
          </p:cNvSpPr>
          <p:nvPr/>
        </p:nvSpPr>
        <p:spPr bwMode="auto">
          <a:xfrm rot="1291337">
            <a:off x="3819340" y="1960337"/>
            <a:ext cx="349772" cy="418981"/>
          </a:xfrm>
          <a:prstGeom prst="downArrow">
            <a:avLst>
              <a:gd name="adj1" fmla="val 50000"/>
              <a:gd name="adj2" fmla="val 49839"/>
            </a:avLst>
          </a:prstGeom>
          <a:solidFill>
            <a:srgbClr val="FCF600"/>
          </a:solidFill>
          <a:ln w="9525" algn="ctr">
            <a:solidFill>
              <a:schemeClr val="bg2"/>
            </a:solidFill>
            <a:round/>
            <a:headEnd/>
            <a:tailEnd/>
          </a:ln>
        </p:spPr>
        <p:txBody>
          <a:bodyPr/>
          <a:lstStyle/>
          <a:p>
            <a:pPr defTabSz="914400"/>
            <a:endParaRPr lang="ja-JP" altLang="en-US" sz="1600">
              <a:latin typeface="+mn-ea"/>
              <a:ea typeface="+mn-ea"/>
              <a:cs typeface="Arial Unicode MS" pitchFamily="50" charset="-128"/>
            </a:endParaRPr>
          </a:p>
        </p:txBody>
      </p:sp>
      <p:cxnSp>
        <p:nvCxnSpPr>
          <p:cNvPr id="38" name="直線コネクタ 37"/>
          <p:cNvCxnSpPr>
            <a:stCxn id="23" idx="7"/>
            <a:endCxn id="24" idx="3"/>
          </p:cNvCxnSpPr>
          <p:nvPr/>
        </p:nvCxnSpPr>
        <p:spPr>
          <a:xfrm flipH="1" flipV="1">
            <a:off x="2674370" y="2856596"/>
            <a:ext cx="48739" cy="1276013"/>
          </a:xfrm>
          <a:prstGeom prst="line">
            <a:avLst/>
          </a:prstGeom>
          <a:ln w="73025"/>
        </p:spPr>
        <p:style>
          <a:lnRef idx="1">
            <a:schemeClr val="accent1"/>
          </a:lnRef>
          <a:fillRef idx="0">
            <a:schemeClr val="accent1"/>
          </a:fillRef>
          <a:effectRef idx="0">
            <a:schemeClr val="accent1"/>
          </a:effectRef>
          <a:fontRef idx="minor">
            <a:schemeClr val="tx1"/>
          </a:fontRef>
        </p:style>
      </p:cxnSp>
      <p:cxnSp>
        <p:nvCxnSpPr>
          <p:cNvPr id="39" name="直線コネクタ 38"/>
          <p:cNvCxnSpPr>
            <a:stCxn id="23" idx="7"/>
          </p:cNvCxnSpPr>
          <p:nvPr/>
        </p:nvCxnSpPr>
        <p:spPr>
          <a:xfrm flipV="1">
            <a:off x="2723109" y="4113669"/>
            <a:ext cx="758787" cy="18940"/>
          </a:xfrm>
          <a:prstGeom prst="line">
            <a:avLst/>
          </a:prstGeom>
          <a:ln w="73025"/>
        </p:spPr>
        <p:style>
          <a:lnRef idx="1">
            <a:schemeClr val="accent1"/>
          </a:lnRef>
          <a:fillRef idx="0">
            <a:schemeClr val="accent1"/>
          </a:fillRef>
          <a:effectRef idx="0">
            <a:schemeClr val="accent1"/>
          </a:effectRef>
          <a:fontRef idx="minor">
            <a:schemeClr val="tx1"/>
          </a:fontRef>
        </p:style>
      </p:cxnSp>
      <p:cxnSp>
        <p:nvCxnSpPr>
          <p:cNvPr id="41" name="直線コネクタ 40"/>
          <p:cNvCxnSpPr>
            <a:stCxn id="6" idx="0"/>
            <a:endCxn id="24" idx="5"/>
          </p:cNvCxnSpPr>
          <p:nvPr/>
        </p:nvCxnSpPr>
        <p:spPr>
          <a:xfrm flipH="1" flipV="1">
            <a:off x="3864149" y="2856596"/>
            <a:ext cx="402284" cy="726250"/>
          </a:xfrm>
          <a:prstGeom prst="line">
            <a:avLst/>
          </a:prstGeom>
          <a:ln w="73025"/>
        </p:spPr>
        <p:style>
          <a:lnRef idx="1">
            <a:schemeClr val="accent1"/>
          </a:lnRef>
          <a:fillRef idx="0">
            <a:schemeClr val="accent1"/>
          </a:fillRef>
          <a:effectRef idx="0">
            <a:schemeClr val="accent1"/>
          </a:effectRef>
          <a:fontRef idx="minor">
            <a:schemeClr val="tx1"/>
          </a:fontRef>
        </p:style>
      </p:cxnSp>
      <p:sp>
        <p:nvSpPr>
          <p:cNvPr id="46" name="角丸四角形吹き出し 45"/>
          <p:cNvSpPr/>
          <p:nvPr/>
        </p:nvSpPr>
        <p:spPr bwMode="auto">
          <a:xfrm>
            <a:off x="5364088" y="2285767"/>
            <a:ext cx="3600400" cy="783193"/>
          </a:xfrm>
          <a:prstGeom prst="wedgeRoundRectCallout">
            <a:avLst>
              <a:gd name="adj1" fmla="val -35587"/>
              <a:gd name="adj2" fmla="val 47790"/>
              <a:gd name="adj3" fmla="val 16667"/>
            </a:avLst>
          </a:prstGeom>
          <a:solidFill>
            <a:schemeClr val="bg1"/>
          </a:solidFill>
          <a:ln w="34925">
            <a:solidFill>
              <a:schemeClr val="tx2">
                <a:lumMod val="60000"/>
                <a:lumOff val="40000"/>
              </a:schemeClr>
            </a:solidFill>
            <a:miter lim="800000"/>
            <a:headEnd/>
            <a:tailEnd/>
          </a:ln>
        </p:spPr>
        <p:txBody>
          <a:bodyPr wrap="square" rtlCol="0" anchor="ctr">
            <a:spAutoFit/>
          </a:bodyPr>
          <a:lstStyle/>
          <a:p>
            <a:pPr marL="342900" indent="-342900" algn="l">
              <a:spcBef>
                <a:spcPct val="0"/>
              </a:spcBef>
            </a:pPr>
            <a:r>
              <a:rPr kumimoji="1" lang="en-US" altLang="ja-JP" sz="2000" b="0" dirty="0" smtClean="0">
                <a:solidFill>
                  <a:srgbClr val="333333"/>
                </a:solidFill>
                <a:latin typeface="+mn-ea"/>
                <a:ea typeface="+mn-ea"/>
              </a:rPr>
              <a:t>Storage-I</a:t>
            </a:r>
            <a:r>
              <a:rPr kumimoji="1" lang="ja-JP" altLang="en-US" sz="2000" b="0" dirty="0" smtClean="0">
                <a:solidFill>
                  <a:srgbClr val="333333"/>
                </a:solidFill>
                <a:latin typeface="+mn-ea"/>
                <a:ea typeface="+mn-ea"/>
              </a:rPr>
              <a:t>の地域分散による</a:t>
            </a:r>
            <a:endParaRPr kumimoji="1" lang="en-US" altLang="ja-JP" sz="2000" b="0" dirty="0" smtClean="0">
              <a:solidFill>
                <a:srgbClr val="333333"/>
              </a:solidFill>
              <a:latin typeface="+mn-ea"/>
              <a:ea typeface="+mn-ea"/>
            </a:endParaRPr>
          </a:p>
          <a:p>
            <a:pPr marL="342900" indent="-342900" algn="l">
              <a:spcBef>
                <a:spcPct val="0"/>
              </a:spcBef>
            </a:pPr>
            <a:r>
              <a:rPr kumimoji="1" lang="ja-JP" altLang="en-US" sz="2000" b="0" dirty="0" smtClean="0">
                <a:solidFill>
                  <a:srgbClr val="333333"/>
                </a:solidFill>
                <a:latin typeface="+mn-ea"/>
                <a:ea typeface="+mn-ea"/>
              </a:rPr>
              <a:t>障害</a:t>
            </a:r>
            <a:r>
              <a:rPr lang="ja-JP" altLang="en-US" sz="2000" dirty="0" smtClean="0">
                <a:solidFill>
                  <a:srgbClr val="333333"/>
                </a:solidFill>
                <a:latin typeface="+mn-ea"/>
                <a:ea typeface="+mn-ea"/>
              </a:rPr>
              <a:t>対応，アクセス性能向上</a:t>
            </a:r>
            <a:endParaRPr lang="en-US" altLang="ja-JP" sz="2000" dirty="0" smtClean="0">
              <a:solidFill>
                <a:srgbClr val="333333"/>
              </a:solidFill>
              <a:latin typeface="+mn-ea"/>
              <a:ea typeface="+mn-ea"/>
            </a:endParaRPr>
          </a:p>
        </p:txBody>
      </p:sp>
      <p:sp>
        <p:nvSpPr>
          <p:cNvPr id="31" name="角丸四角形吹き出し 30"/>
          <p:cNvSpPr/>
          <p:nvPr/>
        </p:nvSpPr>
        <p:spPr bwMode="auto">
          <a:xfrm>
            <a:off x="5364088" y="1009144"/>
            <a:ext cx="3600400" cy="1123712"/>
          </a:xfrm>
          <a:prstGeom prst="wedgeRoundRectCallout">
            <a:avLst>
              <a:gd name="adj1" fmla="val -32848"/>
              <a:gd name="adj2" fmla="val 47790"/>
              <a:gd name="adj3" fmla="val 16667"/>
            </a:avLst>
          </a:prstGeom>
          <a:solidFill>
            <a:schemeClr val="bg1"/>
          </a:solidFill>
          <a:ln w="34925">
            <a:solidFill>
              <a:schemeClr val="tx2">
                <a:lumMod val="60000"/>
                <a:lumOff val="40000"/>
              </a:schemeClr>
            </a:solidFill>
            <a:miter lim="800000"/>
            <a:headEnd/>
            <a:tailEnd/>
          </a:ln>
        </p:spPr>
        <p:txBody>
          <a:bodyPr wrap="square" rtlCol="0" anchor="ctr">
            <a:spAutoFit/>
          </a:bodyPr>
          <a:lstStyle/>
          <a:p>
            <a:r>
              <a:rPr lang="ja-JP" altLang="en-US" sz="2000" dirty="0" smtClean="0">
                <a:solidFill>
                  <a:schemeClr val="tx2">
                    <a:lumMod val="50000"/>
                  </a:schemeClr>
                </a:solidFill>
                <a:latin typeface="+mn-ea"/>
                <a:ea typeface="+mn-ea"/>
              </a:rPr>
              <a:t>広域分散オブジェクトストレージと地域オブジェクトストレージのシームレスな連携</a:t>
            </a:r>
            <a:endParaRPr lang="ja-JP" altLang="en-US" sz="2000" dirty="0">
              <a:solidFill>
                <a:schemeClr val="tx2">
                  <a:lumMod val="50000"/>
                </a:schemeClr>
              </a:solidFill>
              <a:latin typeface="+mn-ea"/>
              <a:ea typeface="+mn-ea"/>
            </a:endParaRPr>
          </a:p>
        </p:txBody>
      </p:sp>
      <p:sp>
        <p:nvSpPr>
          <p:cNvPr id="3" name="タイトル 2"/>
          <p:cNvSpPr>
            <a:spLocks noGrp="1"/>
          </p:cNvSpPr>
          <p:nvPr>
            <p:ph type="title"/>
          </p:nvPr>
        </p:nvSpPr>
        <p:spPr/>
        <p:txBody>
          <a:bodyPr/>
          <a:lstStyle/>
          <a:p>
            <a:r>
              <a:rPr lang="ja-JP" altLang="ja-JP" smtClean="0"/>
              <a:t>広域</a:t>
            </a:r>
            <a:r>
              <a:rPr lang="ja-JP" altLang="en-US" smtClean="0"/>
              <a:t>分散</a:t>
            </a:r>
            <a:r>
              <a:rPr lang="ja-JP" altLang="ja-JP" smtClean="0"/>
              <a:t>オブジェクトストレージ</a:t>
            </a:r>
            <a:endParaRPr lang="ja-JP" altLang="en-US" dirty="0"/>
          </a:p>
        </p:txBody>
      </p:sp>
      <p:sp>
        <p:nvSpPr>
          <p:cNvPr id="32" name="スライド番号プレースホルダ 2"/>
          <p:cNvSpPr>
            <a:spLocks noGrp="1"/>
          </p:cNvSpPr>
          <p:nvPr>
            <p:ph type="sldNum" sz="quarter" idx="10"/>
          </p:nvPr>
        </p:nvSpPr>
        <p:spPr/>
        <p:txBody>
          <a:bodyPr/>
          <a:lstStyle/>
          <a:p>
            <a:fld id="{2D49EB63-8A47-42A8-B1AF-7D6D75D2383C}" type="slidenum">
              <a:rPr lang="ja-JP" altLang="en-US" smtClean="0"/>
              <a:pPr/>
              <a:t>39</a:t>
            </a:fld>
            <a:endParaRPr lang="ja-JP"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国立情報学研究所 について</a:t>
            </a:r>
            <a:endParaRPr lang="ja-JP" altLang="en-US" dirty="0"/>
          </a:p>
        </p:txBody>
      </p:sp>
      <p:sp>
        <p:nvSpPr>
          <p:cNvPr id="4" name="スライド番号プレースホルダ 3"/>
          <p:cNvSpPr>
            <a:spLocks noGrp="1"/>
          </p:cNvSpPr>
          <p:nvPr>
            <p:ph type="sldNum" sz="quarter" idx="10"/>
          </p:nvPr>
        </p:nvSpPr>
        <p:spPr/>
        <p:txBody>
          <a:bodyPr/>
          <a:lstStyle/>
          <a:p>
            <a:fld id="{65F807F8-E604-4B8C-9F45-9E16D479E221}" type="slidenum">
              <a:rPr lang="ja-JP" altLang="en-US" smtClean="0"/>
              <a:pPr/>
              <a:t>4</a:t>
            </a:fld>
            <a:endParaRPr lang="ja-JP" altLang="en-US" dirty="0"/>
          </a:p>
        </p:txBody>
      </p:sp>
      <p:pic>
        <p:nvPicPr>
          <p:cNvPr id="6" name="Picture 42" descr="H:\home\nobukazu\My Dropbox\dat\201103\GRC-H23-plan\SINET4.png"/>
          <p:cNvPicPr>
            <a:picLocks noChangeAspect="1" noChangeArrowheads="1"/>
          </p:cNvPicPr>
          <p:nvPr/>
        </p:nvPicPr>
        <p:blipFill>
          <a:blip r:embed="rId3" cstate="print"/>
          <a:srcRect/>
          <a:stretch>
            <a:fillRect/>
          </a:stretch>
        </p:blipFill>
        <p:spPr bwMode="auto">
          <a:xfrm>
            <a:off x="4577504" y="5337252"/>
            <a:ext cx="1565225" cy="504056"/>
          </a:xfrm>
          <a:prstGeom prst="rect">
            <a:avLst/>
          </a:prstGeom>
          <a:noFill/>
          <a:ln w="9525">
            <a:noFill/>
            <a:miter lim="800000"/>
            <a:headEnd/>
            <a:tailEnd/>
          </a:ln>
        </p:spPr>
      </p:pic>
      <p:pic>
        <p:nvPicPr>
          <p:cNvPr id="7" name="Picture 2" descr="https://upki-portal.nii.ac.jp/docs/files/image/fed/logo1.png"/>
          <p:cNvPicPr>
            <a:picLocks noChangeAspect="1" noChangeArrowheads="1"/>
          </p:cNvPicPr>
          <p:nvPr/>
        </p:nvPicPr>
        <p:blipFill>
          <a:blip r:embed="rId4" cstate="print"/>
          <a:srcRect/>
          <a:stretch>
            <a:fillRect/>
          </a:stretch>
        </p:blipFill>
        <p:spPr bwMode="auto">
          <a:xfrm>
            <a:off x="4174722" y="4465627"/>
            <a:ext cx="2160240" cy="662970"/>
          </a:xfrm>
          <a:prstGeom prst="rect">
            <a:avLst/>
          </a:prstGeom>
          <a:noFill/>
        </p:spPr>
      </p:pic>
      <p:sp>
        <p:nvSpPr>
          <p:cNvPr id="10" name="正方形/長方形 9"/>
          <p:cNvSpPr/>
          <p:nvPr/>
        </p:nvSpPr>
        <p:spPr>
          <a:xfrm>
            <a:off x="935596" y="2204864"/>
            <a:ext cx="7171183" cy="400110"/>
          </a:xfrm>
          <a:prstGeom prst="rect">
            <a:avLst/>
          </a:prstGeom>
        </p:spPr>
        <p:txBody>
          <a:bodyPr wrap="square">
            <a:spAutoFit/>
          </a:bodyPr>
          <a:lstStyle/>
          <a:p>
            <a:r>
              <a:rPr lang="ja-JP" altLang="en-US" sz="2000" dirty="0" smtClean="0">
                <a:latin typeface="+mn-ea"/>
                <a:ea typeface="+mn-ea"/>
              </a:rPr>
              <a:t>情報学研究の他，大学共同利用サービスの提供を行っています</a:t>
            </a:r>
            <a:endParaRPr lang="ja-JP" altLang="en-US" sz="2000" dirty="0">
              <a:latin typeface="+mn-ea"/>
              <a:ea typeface="+mn-ea"/>
            </a:endParaRPr>
          </a:p>
        </p:txBody>
      </p:sp>
      <p:sp>
        <p:nvSpPr>
          <p:cNvPr id="11" name="正方形/長方形 10"/>
          <p:cNvSpPr/>
          <p:nvPr/>
        </p:nvSpPr>
        <p:spPr>
          <a:xfrm>
            <a:off x="652263" y="4437112"/>
            <a:ext cx="1512168" cy="72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solidFill>
                <a:latin typeface="+mn-ea"/>
              </a:rPr>
              <a:t>認証連携</a:t>
            </a:r>
            <a:endParaRPr kumimoji="1" lang="ja-JP" altLang="en-US" sz="2000" dirty="0">
              <a:solidFill>
                <a:schemeClr val="tx1"/>
              </a:solidFill>
              <a:latin typeface="+mn-ea"/>
            </a:endParaRPr>
          </a:p>
        </p:txBody>
      </p:sp>
      <p:sp>
        <p:nvSpPr>
          <p:cNvPr id="12" name="正方形/長方形 11"/>
          <p:cNvSpPr/>
          <p:nvPr/>
        </p:nvSpPr>
        <p:spPr>
          <a:xfrm>
            <a:off x="652263" y="5229280"/>
            <a:ext cx="1512168" cy="72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solidFill>
                <a:latin typeface="+mn-ea"/>
              </a:rPr>
              <a:t>ネットワーク</a:t>
            </a:r>
            <a:endParaRPr kumimoji="1" lang="ja-JP" altLang="en-US" sz="2000" dirty="0">
              <a:solidFill>
                <a:schemeClr val="tx1"/>
              </a:solidFill>
              <a:latin typeface="+mn-ea"/>
            </a:endParaRPr>
          </a:p>
        </p:txBody>
      </p:sp>
      <p:sp>
        <p:nvSpPr>
          <p:cNvPr id="13" name="正方形/長方形 12"/>
          <p:cNvSpPr/>
          <p:nvPr/>
        </p:nvSpPr>
        <p:spPr>
          <a:xfrm>
            <a:off x="652263" y="2853145"/>
            <a:ext cx="1512168" cy="72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solidFill>
                <a:latin typeface="+mn-ea"/>
              </a:rPr>
              <a:t>コンテンツ</a:t>
            </a:r>
            <a:endParaRPr kumimoji="1" lang="ja-JP" altLang="en-US" sz="2000" dirty="0">
              <a:solidFill>
                <a:schemeClr val="tx1"/>
              </a:solidFill>
              <a:latin typeface="+mn-ea"/>
            </a:endParaRPr>
          </a:p>
        </p:txBody>
      </p:sp>
      <p:sp>
        <p:nvSpPr>
          <p:cNvPr id="14" name="正方形/長方形 13"/>
          <p:cNvSpPr/>
          <p:nvPr/>
        </p:nvSpPr>
        <p:spPr>
          <a:xfrm>
            <a:off x="652263" y="3645024"/>
            <a:ext cx="1512168" cy="72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smtClean="0">
                <a:solidFill>
                  <a:schemeClr val="tx1"/>
                </a:solidFill>
                <a:latin typeface="+mn-ea"/>
              </a:rPr>
              <a:t>クラウド</a:t>
            </a:r>
            <a:endParaRPr kumimoji="1" lang="ja-JP" altLang="en-US" sz="2000" dirty="0">
              <a:solidFill>
                <a:schemeClr val="tx1"/>
              </a:solidFill>
              <a:latin typeface="+mn-ea"/>
            </a:endParaRPr>
          </a:p>
        </p:txBody>
      </p:sp>
      <p:pic>
        <p:nvPicPr>
          <p:cNvPr id="15" name="Picture 8">
            <a:hlinkClick r:id="rId5" action="ppaction://hlinkfile"/>
          </p:cNvPr>
          <p:cNvPicPr>
            <a:picLocks noChangeAspect="1" noChangeArrowheads="1"/>
          </p:cNvPicPr>
          <p:nvPr/>
        </p:nvPicPr>
        <p:blipFill>
          <a:blip r:embed="rId6" cstate="print"/>
          <a:srcRect/>
          <a:stretch>
            <a:fillRect/>
          </a:stretch>
        </p:blipFill>
        <p:spPr bwMode="auto">
          <a:xfrm>
            <a:off x="4174722" y="3687724"/>
            <a:ext cx="2212335" cy="634600"/>
          </a:xfrm>
          <a:prstGeom prst="rect">
            <a:avLst/>
          </a:prstGeom>
          <a:noFill/>
          <a:ln w="9525">
            <a:noFill/>
            <a:miter lim="800000"/>
            <a:headEnd/>
            <a:tailEnd/>
          </a:ln>
        </p:spPr>
      </p:pic>
      <p:pic>
        <p:nvPicPr>
          <p:cNvPr id="582663" name="Picture 7"/>
          <p:cNvPicPr>
            <a:picLocks noChangeAspect="1" noChangeArrowheads="1"/>
          </p:cNvPicPr>
          <p:nvPr/>
        </p:nvPicPr>
        <p:blipFill>
          <a:blip r:embed="rId7" cstate="print"/>
          <a:srcRect/>
          <a:stretch>
            <a:fillRect/>
          </a:stretch>
        </p:blipFill>
        <p:spPr bwMode="auto">
          <a:xfrm>
            <a:off x="2596479" y="3008358"/>
            <a:ext cx="1114425" cy="409575"/>
          </a:xfrm>
          <a:prstGeom prst="rect">
            <a:avLst/>
          </a:prstGeom>
          <a:noFill/>
          <a:ln w="9525">
            <a:noFill/>
            <a:miter lim="800000"/>
            <a:headEnd/>
            <a:tailEnd/>
          </a:ln>
        </p:spPr>
      </p:pic>
      <p:pic>
        <p:nvPicPr>
          <p:cNvPr id="582664" name="Picture 8"/>
          <p:cNvPicPr>
            <a:picLocks noChangeAspect="1" noChangeArrowheads="1"/>
          </p:cNvPicPr>
          <p:nvPr/>
        </p:nvPicPr>
        <p:blipFill>
          <a:blip r:embed="rId8" cstate="print"/>
          <a:srcRect/>
          <a:stretch>
            <a:fillRect/>
          </a:stretch>
        </p:blipFill>
        <p:spPr bwMode="auto">
          <a:xfrm>
            <a:off x="3964631" y="2917870"/>
            <a:ext cx="1076325" cy="590550"/>
          </a:xfrm>
          <a:prstGeom prst="rect">
            <a:avLst/>
          </a:prstGeom>
          <a:noFill/>
          <a:ln w="9525">
            <a:noFill/>
            <a:miter lim="800000"/>
            <a:headEnd/>
            <a:tailEnd/>
          </a:ln>
        </p:spPr>
      </p:pic>
      <p:pic>
        <p:nvPicPr>
          <p:cNvPr id="582665" name="Picture 9"/>
          <p:cNvPicPr>
            <a:picLocks noChangeAspect="1" noChangeArrowheads="1"/>
          </p:cNvPicPr>
          <p:nvPr/>
        </p:nvPicPr>
        <p:blipFill>
          <a:blip r:embed="rId9" cstate="print"/>
          <a:srcRect/>
          <a:stretch>
            <a:fillRect/>
          </a:stretch>
        </p:blipFill>
        <p:spPr bwMode="auto">
          <a:xfrm>
            <a:off x="5188767" y="2961117"/>
            <a:ext cx="1713790" cy="504056"/>
          </a:xfrm>
          <a:prstGeom prst="rect">
            <a:avLst/>
          </a:prstGeom>
          <a:noFill/>
          <a:ln w="9525">
            <a:noFill/>
            <a:miter lim="800000"/>
            <a:headEnd/>
            <a:tailEnd/>
          </a:ln>
        </p:spPr>
      </p:pic>
      <p:pic>
        <p:nvPicPr>
          <p:cNvPr id="582667" name="Picture 11" descr="http://jairo.nii.ac.jp/images/top_b001..gif"/>
          <p:cNvPicPr>
            <a:picLocks noChangeAspect="1" noChangeArrowheads="1"/>
          </p:cNvPicPr>
          <p:nvPr/>
        </p:nvPicPr>
        <p:blipFill>
          <a:blip r:embed="rId10" cstate="print"/>
          <a:srcRect/>
          <a:stretch>
            <a:fillRect/>
          </a:stretch>
        </p:blipFill>
        <p:spPr bwMode="auto">
          <a:xfrm>
            <a:off x="6988967" y="2997121"/>
            <a:ext cx="1615481" cy="432048"/>
          </a:xfrm>
          <a:prstGeom prst="rect">
            <a:avLst/>
          </a:prstGeom>
          <a:noFill/>
        </p:spPr>
      </p:pic>
      <p:sp>
        <p:nvSpPr>
          <p:cNvPr id="16" name="テキスト ボックス 15"/>
          <p:cNvSpPr txBox="1"/>
          <p:nvPr/>
        </p:nvSpPr>
        <p:spPr>
          <a:xfrm>
            <a:off x="512604" y="1090078"/>
            <a:ext cx="8111201" cy="1015663"/>
          </a:xfrm>
          <a:prstGeom prst="rect">
            <a:avLst/>
          </a:prstGeom>
          <a:noFill/>
        </p:spPr>
        <p:txBody>
          <a:bodyPr wrap="square" rtlCol="0">
            <a:spAutoFit/>
          </a:bodyPr>
          <a:lstStyle/>
          <a:p>
            <a:r>
              <a:rPr lang="ja-JP" altLang="en-US" sz="2000" dirty="0">
                <a:latin typeface="+mn-ea"/>
                <a:ea typeface="+mn-ea"/>
              </a:rPr>
              <a:t>大学共同利用機関法人　</a:t>
            </a:r>
            <a:r>
              <a:rPr lang="ja-JP" altLang="en-US" sz="2000" dirty="0" smtClean="0">
                <a:latin typeface="+mn-ea"/>
                <a:ea typeface="+mn-ea"/>
              </a:rPr>
              <a:t>情報</a:t>
            </a:r>
            <a:r>
              <a:rPr lang="ja-JP" altLang="en-US" sz="2000" dirty="0">
                <a:latin typeface="+mn-ea"/>
                <a:ea typeface="+mn-ea"/>
              </a:rPr>
              <a:t>・システム研究</a:t>
            </a:r>
            <a:r>
              <a:rPr lang="ja-JP" altLang="en-US" sz="2000" dirty="0" smtClean="0">
                <a:latin typeface="+mn-ea"/>
                <a:ea typeface="+mn-ea"/>
              </a:rPr>
              <a:t>機構　</a:t>
            </a:r>
            <a:endParaRPr lang="en-US" altLang="ja-JP" sz="2000" dirty="0" smtClean="0">
              <a:latin typeface="+mn-ea"/>
              <a:ea typeface="+mn-ea"/>
            </a:endParaRPr>
          </a:p>
          <a:p>
            <a:r>
              <a:rPr lang="ja-JP" altLang="en-US" sz="2000" dirty="0">
                <a:latin typeface="+mn-ea"/>
                <a:ea typeface="+mn-ea"/>
              </a:rPr>
              <a:t>　</a:t>
            </a:r>
            <a:r>
              <a:rPr lang="ja-JP" altLang="en-US" sz="2000" dirty="0" smtClean="0">
                <a:latin typeface="+mn-ea"/>
                <a:ea typeface="+mn-ea"/>
              </a:rPr>
              <a:t>　国立情報学研究所（</a:t>
            </a:r>
            <a:r>
              <a:rPr lang="en-US" altLang="ja-JP" sz="2000" dirty="0" smtClean="0">
                <a:latin typeface="+mn-ea"/>
                <a:ea typeface="+mn-ea"/>
              </a:rPr>
              <a:t>National </a:t>
            </a:r>
            <a:r>
              <a:rPr lang="en-US" altLang="ja-JP" sz="2000" dirty="0">
                <a:latin typeface="+mn-ea"/>
                <a:ea typeface="+mn-ea"/>
              </a:rPr>
              <a:t>Institute of </a:t>
            </a:r>
            <a:r>
              <a:rPr lang="en-US" altLang="ja-JP" sz="2000" dirty="0" smtClean="0">
                <a:latin typeface="+mn-ea"/>
                <a:ea typeface="+mn-ea"/>
              </a:rPr>
              <a:t>Informatics</a:t>
            </a:r>
            <a:r>
              <a:rPr lang="ja-JP" altLang="en-US" sz="2000" dirty="0" smtClean="0">
                <a:latin typeface="+mn-ea"/>
                <a:ea typeface="+mn-ea"/>
              </a:rPr>
              <a:t>）</a:t>
            </a:r>
            <a:endParaRPr lang="en-US" altLang="ja-JP" sz="2000" dirty="0" smtClean="0">
              <a:latin typeface="+mn-ea"/>
              <a:ea typeface="+mn-ea"/>
            </a:endParaRPr>
          </a:p>
          <a:p>
            <a:r>
              <a:rPr lang="ja-JP" altLang="en-US" sz="2000" dirty="0">
                <a:latin typeface="+mn-ea"/>
                <a:ea typeface="+mn-ea"/>
              </a:rPr>
              <a:t>　</a:t>
            </a:r>
            <a:r>
              <a:rPr lang="ja-JP" altLang="en-US" sz="2000" dirty="0" smtClean="0">
                <a:latin typeface="+mn-ea"/>
                <a:ea typeface="+mn-ea"/>
              </a:rPr>
              <a:t>　</a:t>
            </a:r>
            <a:r>
              <a:rPr lang="en-US" altLang="ja-JP" sz="2000" dirty="0" smtClean="0">
                <a:latin typeface="+mn-ea"/>
                <a:ea typeface="+mn-ea"/>
              </a:rPr>
              <a:t>http</a:t>
            </a:r>
            <a:r>
              <a:rPr lang="en-US" altLang="ja-JP" sz="2000" dirty="0">
                <a:latin typeface="+mn-ea"/>
                <a:ea typeface="+mn-ea"/>
              </a:rPr>
              <a:t>://www.nii.ac.jp</a:t>
            </a:r>
            <a:r>
              <a:rPr lang="en-US" altLang="ja-JP" sz="2000" dirty="0" smtClean="0">
                <a:latin typeface="+mn-ea"/>
                <a:ea typeface="+mn-ea"/>
              </a:rPr>
              <a:t>/</a:t>
            </a:r>
            <a:endParaRPr kumimoji="1" lang="ja-JP" altLang="en-US" sz="2000" dirty="0">
              <a:latin typeface="+mn-ea"/>
              <a:ea typeface="+mn-ea"/>
            </a:endParaRPr>
          </a:p>
        </p:txBody>
      </p:sp>
      <p:sp>
        <p:nvSpPr>
          <p:cNvPr id="27" name="正方形/長方形 26"/>
          <p:cNvSpPr/>
          <p:nvPr/>
        </p:nvSpPr>
        <p:spPr>
          <a:xfrm>
            <a:off x="2267743" y="2852936"/>
            <a:ext cx="6356061" cy="72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latin typeface="ＭＳ Ｐゴシック" pitchFamily="50" charset="-128"/>
              <a:ea typeface="ＭＳ Ｐゴシック" pitchFamily="50" charset="-128"/>
            </a:endParaRPr>
          </a:p>
        </p:txBody>
      </p:sp>
      <p:sp>
        <p:nvSpPr>
          <p:cNvPr id="28" name="正方形/長方形 27"/>
          <p:cNvSpPr/>
          <p:nvPr/>
        </p:nvSpPr>
        <p:spPr>
          <a:xfrm>
            <a:off x="2267744" y="3645024"/>
            <a:ext cx="6356061" cy="72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latin typeface="ＭＳ Ｐゴシック" pitchFamily="50" charset="-128"/>
              <a:ea typeface="ＭＳ Ｐゴシック" pitchFamily="50" charset="-128"/>
            </a:endParaRPr>
          </a:p>
        </p:txBody>
      </p:sp>
      <p:sp>
        <p:nvSpPr>
          <p:cNvPr id="29" name="正方形/長方形 28"/>
          <p:cNvSpPr/>
          <p:nvPr/>
        </p:nvSpPr>
        <p:spPr>
          <a:xfrm>
            <a:off x="2267744" y="4437112"/>
            <a:ext cx="6356061" cy="72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latin typeface="ＭＳ Ｐゴシック" pitchFamily="50" charset="-128"/>
              <a:ea typeface="ＭＳ Ｐゴシック" pitchFamily="50" charset="-128"/>
            </a:endParaRPr>
          </a:p>
        </p:txBody>
      </p:sp>
      <p:sp>
        <p:nvSpPr>
          <p:cNvPr id="30" name="正方形/長方形 29"/>
          <p:cNvSpPr/>
          <p:nvPr/>
        </p:nvSpPr>
        <p:spPr>
          <a:xfrm>
            <a:off x="2267744" y="5229280"/>
            <a:ext cx="6356061" cy="72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latin typeface="ＭＳ Ｐゴシック" pitchFamily="50" charset="-128"/>
              <a:ea typeface="ＭＳ Ｐゴシック" pitchFamily="50" charset="-128"/>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p:txBody>
          <a:bodyPr/>
          <a:lstStyle/>
          <a:p>
            <a:r>
              <a:rPr lang="ja-JP" altLang="en-US" smtClean="0"/>
              <a:t>全体アーキテクチャ</a:t>
            </a:r>
            <a:endParaRPr lang="ja-JP" altLang="en-US" dirty="0"/>
          </a:p>
        </p:txBody>
      </p:sp>
      <p:sp>
        <p:nvSpPr>
          <p:cNvPr id="4" name="スライド番号プレースホルダ 3"/>
          <p:cNvSpPr>
            <a:spLocks noGrp="1"/>
          </p:cNvSpPr>
          <p:nvPr>
            <p:ph type="sldNum" sz="quarter" idx="10"/>
          </p:nvPr>
        </p:nvSpPr>
        <p:spPr/>
        <p:txBody>
          <a:bodyPr/>
          <a:lstStyle/>
          <a:p>
            <a:fld id="{65F807F8-E604-4B8C-9F45-9E16D479E221}" type="slidenum">
              <a:rPr lang="ja-JP" altLang="en-US" smtClean="0"/>
              <a:pPr/>
              <a:t>40</a:t>
            </a:fld>
            <a:endParaRPr lang="ja-JP" altLang="en-US" dirty="0"/>
          </a:p>
        </p:txBody>
      </p:sp>
      <p:pic>
        <p:nvPicPr>
          <p:cNvPr id="34" name="Picture 8" descr="MCj04289690000[1]"/>
          <p:cNvPicPr>
            <a:picLocks noChangeAspect="1" noChangeArrowheads="1"/>
          </p:cNvPicPr>
          <p:nvPr/>
        </p:nvPicPr>
        <p:blipFill>
          <a:blip r:embed="rId3" cstate="print"/>
          <a:srcRect/>
          <a:stretch>
            <a:fillRect/>
          </a:stretch>
        </p:blipFill>
        <p:spPr bwMode="auto">
          <a:xfrm>
            <a:off x="1839644" y="4829117"/>
            <a:ext cx="396046" cy="496093"/>
          </a:xfrm>
          <a:prstGeom prst="rect">
            <a:avLst/>
          </a:prstGeom>
          <a:noFill/>
          <a:ln w="9525">
            <a:noFill/>
            <a:miter lim="800000"/>
            <a:headEnd/>
            <a:tailEnd/>
          </a:ln>
        </p:spPr>
      </p:pic>
      <p:pic>
        <p:nvPicPr>
          <p:cNvPr id="35" name="Picture 8" descr="MCj04289690000[1]"/>
          <p:cNvPicPr>
            <a:picLocks noChangeAspect="1" noChangeArrowheads="1"/>
          </p:cNvPicPr>
          <p:nvPr/>
        </p:nvPicPr>
        <p:blipFill>
          <a:blip r:embed="rId3" cstate="print"/>
          <a:srcRect/>
          <a:stretch>
            <a:fillRect/>
          </a:stretch>
        </p:blipFill>
        <p:spPr bwMode="auto">
          <a:xfrm>
            <a:off x="2194619" y="4829117"/>
            <a:ext cx="396046" cy="496093"/>
          </a:xfrm>
          <a:prstGeom prst="rect">
            <a:avLst/>
          </a:prstGeom>
          <a:noFill/>
          <a:ln w="9525">
            <a:noFill/>
            <a:miter lim="800000"/>
            <a:headEnd/>
            <a:tailEnd/>
          </a:ln>
        </p:spPr>
      </p:pic>
      <p:pic>
        <p:nvPicPr>
          <p:cNvPr id="36" name="Picture 8" descr="MCj04289690000[1]"/>
          <p:cNvPicPr>
            <a:picLocks noChangeAspect="1" noChangeArrowheads="1"/>
          </p:cNvPicPr>
          <p:nvPr/>
        </p:nvPicPr>
        <p:blipFill>
          <a:blip r:embed="rId3" cstate="print"/>
          <a:srcRect/>
          <a:stretch>
            <a:fillRect/>
          </a:stretch>
        </p:blipFill>
        <p:spPr bwMode="auto">
          <a:xfrm>
            <a:off x="2517323" y="4829117"/>
            <a:ext cx="396046" cy="496093"/>
          </a:xfrm>
          <a:prstGeom prst="rect">
            <a:avLst/>
          </a:prstGeom>
          <a:noFill/>
          <a:ln w="9525">
            <a:noFill/>
            <a:miter lim="800000"/>
            <a:headEnd/>
            <a:tailEnd/>
          </a:ln>
        </p:spPr>
      </p:pic>
      <p:pic>
        <p:nvPicPr>
          <p:cNvPr id="37" name="Picture 6"/>
          <p:cNvPicPr>
            <a:picLocks noChangeAspect="1" noChangeArrowheads="1"/>
          </p:cNvPicPr>
          <p:nvPr/>
        </p:nvPicPr>
        <p:blipFill>
          <a:blip r:embed="rId4" cstate="print"/>
          <a:srcRect/>
          <a:stretch>
            <a:fillRect/>
          </a:stretch>
        </p:blipFill>
        <p:spPr bwMode="auto">
          <a:xfrm>
            <a:off x="1241174" y="4838377"/>
            <a:ext cx="658610" cy="476250"/>
          </a:xfrm>
          <a:prstGeom prst="rect">
            <a:avLst/>
          </a:prstGeom>
          <a:noFill/>
          <a:ln w="9525" algn="ctr">
            <a:noFill/>
            <a:miter lim="800000"/>
            <a:headEnd/>
            <a:tailEnd/>
          </a:ln>
        </p:spPr>
      </p:pic>
      <p:sp>
        <p:nvSpPr>
          <p:cNvPr id="38" name="円柱 37"/>
          <p:cNvSpPr/>
          <p:nvPr/>
        </p:nvSpPr>
        <p:spPr>
          <a:xfrm>
            <a:off x="2970483" y="4949688"/>
            <a:ext cx="264033" cy="297658"/>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mn-ea"/>
              <a:cs typeface="Arial Unicode MS" pitchFamily="50" charset="-128"/>
            </a:endParaRPr>
          </a:p>
        </p:txBody>
      </p:sp>
      <p:sp>
        <p:nvSpPr>
          <p:cNvPr id="39" name="角丸四角形 38"/>
          <p:cNvSpPr/>
          <p:nvPr/>
        </p:nvSpPr>
        <p:spPr>
          <a:xfrm>
            <a:off x="1307273" y="4116159"/>
            <a:ext cx="7319266" cy="360040"/>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3200" dirty="0" err="1" smtClean="0">
                <a:latin typeface="+mn-ea"/>
                <a:cs typeface="Arial Unicode MS" pitchFamily="50" charset="-128"/>
              </a:rPr>
              <a:t>dodai</a:t>
            </a:r>
            <a:endParaRPr lang="ja-JP" altLang="en-US" sz="3200" dirty="0">
              <a:latin typeface="+mn-ea"/>
              <a:cs typeface="Arial Unicode MS" pitchFamily="50" charset="-128"/>
            </a:endParaRPr>
          </a:p>
        </p:txBody>
      </p:sp>
      <p:pic>
        <p:nvPicPr>
          <p:cNvPr id="40" name="Picture 8" descr="MCj04289690000[1]"/>
          <p:cNvPicPr>
            <a:picLocks noChangeAspect="1" noChangeArrowheads="1"/>
          </p:cNvPicPr>
          <p:nvPr/>
        </p:nvPicPr>
        <p:blipFill>
          <a:blip r:embed="rId3" cstate="print"/>
          <a:srcRect/>
          <a:stretch>
            <a:fillRect/>
          </a:stretch>
        </p:blipFill>
        <p:spPr bwMode="auto">
          <a:xfrm>
            <a:off x="1554940" y="3741796"/>
            <a:ext cx="396046" cy="494771"/>
          </a:xfrm>
          <a:prstGeom prst="rect">
            <a:avLst/>
          </a:prstGeom>
          <a:noFill/>
          <a:ln w="9525">
            <a:noFill/>
            <a:miter lim="800000"/>
            <a:headEnd/>
            <a:tailEnd/>
          </a:ln>
        </p:spPr>
      </p:pic>
      <p:pic>
        <p:nvPicPr>
          <p:cNvPr id="41" name="Picture 8" descr="MCj04289690000[1]"/>
          <p:cNvPicPr>
            <a:picLocks noChangeAspect="1" noChangeArrowheads="1"/>
          </p:cNvPicPr>
          <p:nvPr/>
        </p:nvPicPr>
        <p:blipFill>
          <a:blip r:embed="rId3" cstate="print"/>
          <a:srcRect/>
          <a:stretch>
            <a:fillRect/>
          </a:stretch>
        </p:blipFill>
        <p:spPr bwMode="auto">
          <a:xfrm>
            <a:off x="1909915" y="3741796"/>
            <a:ext cx="396046" cy="494771"/>
          </a:xfrm>
          <a:prstGeom prst="rect">
            <a:avLst/>
          </a:prstGeom>
          <a:noFill/>
          <a:ln w="9525">
            <a:noFill/>
            <a:miter lim="800000"/>
            <a:headEnd/>
            <a:tailEnd/>
          </a:ln>
        </p:spPr>
      </p:pic>
      <p:sp>
        <p:nvSpPr>
          <p:cNvPr id="42" name="角丸四角形 41"/>
          <p:cNvSpPr/>
          <p:nvPr/>
        </p:nvSpPr>
        <p:spPr>
          <a:xfrm>
            <a:off x="1240738" y="3585017"/>
            <a:ext cx="1289685" cy="300033"/>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mn-ea"/>
                <a:cs typeface="Arial Unicode MS" pitchFamily="50" charset="-128"/>
              </a:rPr>
              <a:t>Cluster</a:t>
            </a:r>
            <a:endParaRPr lang="ja-JP" altLang="en-US" dirty="0">
              <a:latin typeface="+mn-ea"/>
              <a:cs typeface="Arial Unicode MS" pitchFamily="50" charset="-128"/>
            </a:endParaRPr>
          </a:p>
        </p:txBody>
      </p:sp>
      <p:sp>
        <p:nvSpPr>
          <p:cNvPr id="43" name="角丸四角形 42"/>
          <p:cNvSpPr/>
          <p:nvPr/>
        </p:nvSpPr>
        <p:spPr>
          <a:xfrm>
            <a:off x="1241036" y="3175587"/>
            <a:ext cx="1223379" cy="359833"/>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mn-ea"/>
                <a:cs typeface="Arial Unicode MS" pitchFamily="50" charset="-128"/>
              </a:rPr>
              <a:t>IaaS</a:t>
            </a:r>
            <a:endParaRPr lang="ja-JP" altLang="en-US" dirty="0">
              <a:latin typeface="+mn-ea"/>
              <a:cs typeface="Arial Unicode MS" pitchFamily="50" charset="-128"/>
            </a:endParaRPr>
          </a:p>
        </p:txBody>
      </p:sp>
      <p:sp>
        <p:nvSpPr>
          <p:cNvPr id="44" name="正方形/長方形 43"/>
          <p:cNvSpPr/>
          <p:nvPr/>
        </p:nvSpPr>
        <p:spPr>
          <a:xfrm>
            <a:off x="1307273" y="2744924"/>
            <a:ext cx="532278" cy="420047"/>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cs typeface="Arial Unicode MS" pitchFamily="50" charset="-128"/>
              </a:rPr>
              <a:t>VM</a:t>
            </a:r>
            <a:endParaRPr lang="ja-JP" altLang="en-US" dirty="0">
              <a:latin typeface="+mn-ea"/>
              <a:cs typeface="Arial Unicode MS" pitchFamily="50" charset="-128"/>
            </a:endParaRPr>
          </a:p>
        </p:txBody>
      </p:sp>
      <p:sp>
        <p:nvSpPr>
          <p:cNvPr id="45" name="正方形/長方形 44"/>
          <p:cNvSpPr/>
          <p:nvPr/>
        </p:nvSpPr>
        <p:spPr>
          <a:xfrm>
            <a:off x="1906086" y="2744924"/>
            <a:ext cx="532278" cy="420047"/>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cs typeface="Arial Unicode MS" pitchFamily="50" charset="-128"/>
              </a:rPr>
              <a:t>VM</a:t>
            </a:r>
            <a:endParaRPr lang="ja-JP" altLang="en-US" dirty="0">
              <a:latin typeface="+mn-ea"/>
              <a:cs typeface="Arial Unicode MS" pitchFamily="50" charset="-128"/>
            </a:endParaRPr>
          </a:p>
        </p:txBody>
      </p:sp>
      <p:pic>
        <p:nvPicPr>
          <p:cNvPr id="46" name="Picture 8" descr="MCj04289690000[1]"/>
          <p:cNvPicPr>
            <a:picLocks noChangeAspect="1" noChangeArrowheads="1"/>
          </p:cNvPicPr>
          <p:nvPr/>
        </p:nvPicPr>
        <p:blipFill>
          <a:blip r:embed="rId3" cstate="print"/>
          <a:srcRect/>
          <a:stretch>
            <a:fillRect/>
          </a:stretch>
        </p:blipFill>
        <p:spPr bwMode="auto">
          <a:xfrm>
            <a:off x="3351816" y="3750321"/>
            <a:ext cx="396046" cy="494771"/>
          </a:xfrm>
          <a:prstGeom prst="rect">
            <a:avLst/>
          </a:prstGeom>
          <a:noFill/>
          <a:ln w="9525">
            <a:noFill/>
            <a:miter lim="800000"/>
            <a:headEnd/>
            <a:tailEnd/>
          </a:ln>
        </p:spPr>
      </p:pic>
      <p:pic>
        <p:nvPicPr>
          <p:cNvPr id="47" name="Picture 8" descr="MCj04289690000[1]"/>
          <p:cNvPicPr>
            <a:picLocks noChangeAspect="1" noChangeArrowheads="1"/>
          </p:cNvPicPr>
          <p:nvPr/>
        </p:nvPicPr>
        <p:blipFill>
          <a:blip r:embed="rId3" cstate="print"/>
          <a:srcRect/>
          <a:stretch>
            <a:fillRect/>
          </a:stretch>
        </p:blipFill>
        <p:spPr bwMode="auto">
          <a:xfrm>
            <a:off x="3706791" y="3750321"/>
            <a:ext cx="396046" cy="494771"/>
          </a:xfrm>
          <a:prstGeom prst="rect">
            <a:avLst/>
          </a:prstGeom>
          <a:noFill/>
          <a:ln w="9525">
            <a:noFill/>
            <a:miter lim="800000"/>
            <a:headEnd/>
            <a:tailEnd/>
          </a:ln>
        </p:spPr>
      </p:pic>
      <p:sp>
        <p:nvSpPr>
          <p:cNvPr id="48" name="角丸四角形 47"/>
          <p:cNvSpPr/>
          <p:nvPr/>
        </p:nvSpPr>
        <p:spPr>
          <a:xfrm>
            <a:off x="3037614" y="3593542"/>
            <a:ext cx="1289685" cy="300033"/>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mn-ea"/>
                <a:cs typeface="Arial Unicode MS" pitchFamily="50" charset="-128"/>
              </a:rPr>
              <a:t>Cluster</a:t>
            </a:r>
            <a:endParaRPr lang="ja-JP" altLang="en-US" dirty="0">
              <a:latin typeface="+mn-ea"/>
              <a:cs typeface="Arial Unicode MS" pitchFamily="50" charset="-128"/>
            </a:endParaRPr>
          </a:p>
        </p:txBody>
      </p:sp>
      <p:sp>
        <p:nvSpPr>
          <p:cNvPr id="49" name="角丸四角形 48"/>
          <p:cNvSpPr/>
          <p:nvPr/>
        </p:nvSpPr>
        <p:spPr>
          <a:xfrm>
            <a:off x="3037912" y="3184112"/>
            <a:ext cx="1223379" cy="359833"/>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mn-ea"/>
                <a:cs typeface="Arial Unicode MS" pitchFamily="50" charset="-128"/>
              </a:rPr>
              <a:t>IaaS</a:t>
            </a:r>
            <a:endParaRPr lang="ja-JP" altLang="en-US" dirty="0">
              <a:latin typeface="+mn-ea"/>
              <a:cs typeface="Arial Unicode MS" pitchFamily="50" charset="-128"/>
            </a:endParaRPr>
          </a:p>
        </p:txBody>
      </p:sp>
      <p:sp>
        <p:nvSpPr>
          <p:cNvPr id="50" name="正方形/長方形 49"/>
          <p:cNvSpPr/>
          <p:nvPr/>
        </p:nvSpPr>
        <p:spPr>
          <a:xfrm>
            <a:off x="3104149" y="2753449"/>
            <a:ext cx="532278" cy="420047"/>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cs typeface="Arial Unicode MS" pitchFamily="50" charset="-128"/>
              </a:rPr>
              <a:t>VM</a:t>
            </a:r>
            <a:endParaRPr lang="ja-JP" altLang="en-US" dirty="0">
              <a:latin typeface="+mn-ea"/>
              <a:cs typeface="Arial Unicode MS" pitchFamily="50" charset="-128"/>
            </a:endParaRPr>
          </a:p>
        </p:txBody>
      </p:sp>
      <p:sp>
        <p:nvSpPr>
          <p:cNvPr id="51" name="正方形/長方形 50"/>
          <p:cNvSpPr/>
          <p:nvPr/>
        </p:nvSpPr>
        <p:spPr>
          <a:xfrm>
            <a:off x="3702963" y="2753449"/>
            <a:ext cx="532278" cy="420047"/>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cs typeface="Arial Unicode MS" pitchFamily="50" charset="-128"/>
              </a:rPr>
              <a:t>VM</a:t>
            </a:r>
            <a:endParaRPr lang="ja-JP" altLang="en-US" dirty="0">
              <a:latin typeface="+mn-ea"/>
              <a:cs typeface="Arial Unicode MS" pitchFamily="50" charset="-128"/>
            </a:endParaRPr>
          </a:p>
        </p:txBody>
      </p:sp>
      <p:sp>
        <p:nvSpPr>
          <p:cNvPr id="52" name="角丸四角形 51"/>
          <p:cNvSpPr/>
          <p:nvPr/>
        </p:nvSpPr>
        <p:spPr>
          <a:xfrm>
            <a:off x="1041570" y="4665137"/>
            <a:ext cx="2461788" cy="840093"/>
          </a:xfrm>
          <a:prstGeom prst="roundRect">
            <a:avLst>
              <a:gd name="adj" fmla="val 71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cs typeface="Arial Unicode MS" pitchFamily="50" charset="-128"/>
            </a:endParaRPr>
          </a:p>
        </p:txBody>
      </p:sp>
      <p:pic>
        <p:nvPicPr>
          <p:cNvPr id="53" name="Picture 8" descr="MCj04289690000[1]"/>
          <p:cNvPicPr>
            <a:picLocks noChangeAspect="1" noChangeArrowheads="1"/>
          </p:cNvPicPr>
          <p:nvPr/>
        </p:nvPicPr>
        <p:blipFill>
          <a:blip r:embed="rId3" cstate="print"/>
          <a:srcRect/>
          <a:stretch>
            <a:fillRect/>
          </a:stretch>
        </p:blipFill>
        <p:spPr bwMode="auto">
          <a:xfrm>
            <a:off x="4434502" y="4829117"/>
            <a:ext cx="396046" cy="496093"/>
          </a:xfrm>
          <a:prstGeom prst="rect">
            <a:avLst/>
          </a:prstGeom>
          <a:noFill/>
          <a:ln w="9525">
            <a:noFill/>
            <a:miter lim="800000"/>
            <a:headEnd/>
            <a:tailEnd/>
          </a:ln>
        </p:spPr>
      </p:pic>
      <p:pic>
        <p:nvPicPr>
          <p:cNvPr id="54" name="Picture 8" descr="MCj04289690000[1]"/>
          <p:cNvPicPr>
            <a:picLocks noChangeAspect="1" noChangeArrowheads="1"/>
          </p:cNvPicPr>
          <p:nvPr/>
        </p:nvPicPr>
        <p:blipFill>
          <a:blip r:embed="rId3" cstate="print"/>
          <a:srcRect/>
          <a:stretch>
            <a:fillRect/>
          </a:stretch>
        </p:blipFill>
        <p:spPr bwMode="auto">
          <a:xfrm>
            <a:off x="4789477" y="4829117"/>
            <a:ext cx="396046" cy="496093"/>
          </a:xfrm>
          <a:prstGeom prst="rect">
            <a:avLst/>
          </a:prstGeom>
          <a:noFill/>
          <a:ln w="9525">
            <a:noFill/>
            <a:miter lim="800000"/>
            <a:headEnd/>
            <a:tailEnd/>
          </a:ln>
        </p:spPr>
      </p:pic>
      <p:pic>
        <p:nvPicPr>
          <p:cNvPr id="55" name="Picture 8" descr="MCj04289690000[1]"/>
          <p:cNvPicPr>
            <a:picLocks noChangeAspect="1" noChangeArrowheads="1"/>
          </p:cNvPicPr>
          <p:nvPr/>
        </p:nvPicPr>
        <p:blipFill>
          <a:blip r:embed="rId3" cstate="print"/>
          <a:srcRect/>
          <a:stretch>
            <a:fillRect/>
          </a:stretch>
        </p:blipFill>
        <p:spPr bwMode="auto">
          <a:xfrm>
            <a:off x="5112181" y="4829117"/>
            <a:ext cx="396046" cy="496093"/>
          </a:xfrm>
          <a:prstGeom prst="rect">
            <a:avLst/>
          </a:prstGeom>
          <a:noFill/>
          <a:ln w="9525">
            <a:noFill/>
            <a:miter lim="800000"/>
            <a:headEnd/>
            <a:tailEnd/>
          </a:ln>
        </p:spPr>
      </p:pic>
      <p:pic>
        <p:nvPicPr>
          <p:cNvPr id="56" name="Picture 6"/>
          <p:cNvPicPr>
            <a:picLocks noChangeAspect="1" noChangeArrowheads="1"/>
          </p:cNvPicPr>
          <p:nvPr/>
        </p:nvPicPr>
        <p:blipFill>
          <a:blip r:embed="rId4" cstate="print"/>
          <a:srcRect/>
          <a:stretch>
            <a:fillRect/>
          </a:stretch>
        </p:blipFill>
        <p:spPr bwMode="auto">
          <a:xfrm>
            <a:off x="3836032" y="4838377"/>
            <a:ext cx="658610" cy="476250"/>
          </a:xfrm>
          <a:prstGeom prst="rect">
            <a:avLst/>
          </a:prstGeom>
          <a:noFill/>
          <a:ln w="9525" algn="ctr">
            <a:noFill/>
            <a:miter lim="800000"/>
            <a:headEnd/>
            <a:tailEnd/>
          </a:ln>
        </p:spPr>
      </p:pic>
      <p:sp>
        <p:nvSpPr>
          <p:cNvPr id="57" name="円柱 56"/>
          <p:cNvSpPr/>
          <p:nvPr/>
        </p:nvSpPr>
        <p:spPr>
          <a:xfrm>
            <a:off x="5565341" y="4949688"/>
            <a:ext cx="264033" cy="297658"/>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mn-ea"/>
              <a:cs typeface="Arial Unicode MS" pitchFamily="50" charset="-128"/>
            </a:endParaRPr>
          </a:p>
        </p:txBody>
      </p:sp>
      <p:sp>
        <p:nvSpPr>
          <p:cNvPr id="58" name="角丸四角形 57"/>
          <p:cNvSpPr/>
          <p:nvPr/>
        </p:nvSpPr>
        <p:spPr>
          <a:xfrm>
            <a:off x="3636428" y="4665137"/>
            <a:ext cx="2461788" cy="840093"/>
          </a:xfrm>
          <a:prstGeom prst="roundRect">
            <a:avLst>
              <a:gd name="adj" fmla="val 71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cs typeface="Arial Unicode MS" pitchFamily="50" charset="-128"/>
            </a:endParaRPr>
          </a:p>
        </p:txBody>
      </p:sp>
      <p:pic>
        <p:nvPicPr>
          <p:cNvPr id="59" name="Picture 8" descr="MCj04289690000[1]"/>
          <p:cNvPicPr>
            <a:picLocks noChangeAspect="1" noChangeArrowheads="1"/>
          </p:cNvPicPr>
          <p:nvPr/>
        </p:nvPicPr>
        <p:blipFill>
          <a:blip r:embed="rId3" cstate="print"/>
          <a:srcRect/>
          <a:stretch>
            <a:fillRect/>
          </a:stretch>
        </p:blipFill>
        <p:spPr bwMode="auto">
          <a:xfrm>
            <a:off x="7029360" y="4829117"/>
            <a:ext cx="396046" cy="496093"/>
          </a:xfrm>
          <a:prstGeom prst="rect">
            <a:avLst/>
          </a:prstGeom>
          <a:noFill/>
          <a:ln w="9525">
            <a:noFill/>
            <a:miter lim="800000"/>
            <a:headEnd/>
            <a:tailEnd/>
          </a:ln>
        </p:spPr>
      </p:pic>
      <p:pic>
        <p:nvPicPr>
          <p:cNvPr id="60" name="Picture 8" descr="MCj04289690000[1]"/>
          <p:cNvPicPr>
            <a:picLocks noChangeAspect="1" noChangeArrowheads="1"/>
          </p:cNvPicPr>
          <p:nvPr/>
        </p:nvPicPr>
        <p:blipFill>
          <a:blip r:embed="rId3" cstate="print"/>
          <a:srcRect/>
          <a:stretch>
            <a:fillRect/>
          </a:stretch>
        </p:blipFill>
        <p:spPr bwMode="auto">
          <a:xfrm>
            <a:off x="7384335" y="4829117"/>
            <a:ext cx="396046" cy="496093"/>
          </a:xfrm>
          <a:prstGeom prst="rect">
            <a:avLst/>
          </a:prstGeom>
          <a:noFill/>
          <a:ln w="9525">
            <a:noFill/>
            <a:miter lim="800000"/>
            <a:headEnd/>
            <a:tailEnd/>
          </a:ln>
        </p:spPr>
      </p:pic>
      <p:pic>
        <p:nvPicPr>
          <p:cNvPr id="61" name="Picture 8" descr="MCj04289690000[1]"/>
          <p:cNvPicPr>
            <a:picLocks noChangeAspect="1" noChangeArrowheads="1"/>
          </p:cNvPicPr>
          <p:nvPr/>
        </p:nvPicPr>
        <p:blipFill>
          <a:blip r:embed="rId3" cstate="print"/>
          <a:srcRect/>
          <a:stretch>
            <a:fillRect/>
          </a:stretch>
        </p:blipFill>
        <p:spPr bwMode="auto">
          <a:xfrm>
            <a:off x="7707039" y="4829117"/>
            <a:ext cx="396046" cy="496093"/>
          </a:xfrm>
          <a:prstGeom prst="rect">
            <a:avLst/>
          </a:prstGeom>
          <a:noFill/>
          <a:ln w="9525">
            <a:noFill/>
            <a:miter lim="800000"/>
            <a:headEnd/>
            <a:tailEnd/>
          </a:ln>
        </p:spPr>
      </p:pic>
      <p:pic>
        <p:nvPicPr>
          <p:cNvPr id="62" name="Picture 6"/>
          <p:cNvPicPr>
            <a:picLocks noChangeAspect="1" noChangeArrowheads="1"/>
          </p:cNvPicPr>
          <p:nvPr/>
        </p:nvPicPr>
        <p:blipFill>
          <a:blip r:embed="rId4" cstate="print"/>
          <a:srcRect/>
          <a:stretch>
            <a:fillRect/>
          </a:stretch>
        </p:blipFill>
        <p:spPr bwMode="auto">
          <a:xfrm>
            <a:off x="6430890" y="4838377"/>
            <a:ext cx="658610" cy="476250"/>
          </a:xfrm>
          <a:prstGeom prst="rect">
            <a:avLst/>
          </a:prstGeom>
          <a:noFill/>
          <a:ln w="9525" algn="ctr">
            <a:noFill/>
            <a:miter lim="800000"/>
            <a:headEnd/>
            <a:tailEnd/>
          </a:ln>
        </p:spPr>
      </p:pic>
      <p:sp>
        <p:nvSpPr>
          <p:cNvPr id="63" name="円柱 62"/>
          <p:cNvSpPr/>
          <p:nvPr/>
        </p:nvSpPr>
        <p:spPr>
          <a:xfrm>
            <a:off x="8160199" y="4949688"/>
            <a:ext cx="264033" cy="297658"/>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mn-ea"/>
              <a:cs typeface="Arial Unicode MS" pitchFamily="50" charset="-128"/>
            </a:endParaRPr>
          </a:p>
        </p:txBody>
      </p:sp>
      <p:sp>
        <p:nvSpPr>
          <p:cNvPr id="64" name="角丸四角形 63"/>
          <p:cNvSpPr/>
          <p:nvPr/>
        </p:nvSpPr>
        <p:spPr>
          <a:xfrm>
            <a:off x="6231286" y="4665137"/>
            <a:ext cx="2461788" cy="840093"/>
          </a:xfrm>
          <a:prstGeom prst="roundRect">
            <a:avLst>
              <a:gd name="adj" fmla="val 71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cs typeface="Arial Unicode MS" pitchFamily="50" charset="-128"/>
            </a:endParaRPr>
          </a:p>
        </p:txBody>
      </p:sp>
      <p:sp>
        <p:nvSpPr>
          <p:cNvPr id="65" name="テキスト ボックス 64"/>
          <p:cNvSpPr txBox="1"/>
          <p:nvPr/>
        </p:nvSpPr>
        <p:spPr>
          <a:xfrm>
            <a:off x="343424" y="2744925"/>
            <a:ext cx="779381" cy="461665"/>
          </a:xfrm>
          <a:prstGeom prst="rect">
            <a:avLst/>
          </a:prstGeom>
          <a:noFill/>
        </p:spPr>
        <p:txBody>
          <a:bodyPr wrap="none" rtlCol="0">
            <a:spAutoFit/>
          </a:bodyPr>
          <a:lstStyle/>
          <a:p>
            <a:r>
              <a:rPr kumimoji="1" lang="en-US" altLang="ja-JP" sz="1200" dirty="0" smtClean="0">
                <a:latin typeface="+mn-ea"/>
                <a:ea typeface="+mn-ea"/>
                <a:cs typeface="Arial Unicode MS" pitchFamily="50" charset="-128"/>
              </a:rPr>
              <a:t>Virtual</a:t>
            </a:r>
          </a:p>
          <a:p>
            <a:r>
              <a:rPr lang="en-US" altLang="ja-JP" sz="1200" dirty="0" smtClean="0">
                <a:latin typeface="+mn-ea"/>
                <a:ea typeface="+mn-ea"/>
                <a:cs typeface="Arial Unicode MS" pitchFamily="50" charset="-128"/>
              </a:rPr>
              <a:t>Machines</a:t>
            </a:r>
            <a:endParaRPr kumimoji="1" lang="ja-JP" altLang="en-US" sz="1200" dirty="0">
              <a:latin typeface="+mn-ea"/>
              <a:ea typeface="+mn-ea"/>
              <a:cs typeface="Arial Unicode MS" pitchFamily="50" charset="-128"/>
            </a:endParaRPr>
          </a:p>
        </p:txBody>
      </p:sp>
      <p:sp>
        <p:nvSpPr>
          <p:cNvPr id="66" name="テキスト ボックス 65"/>
          <p:cNvSpPr txBox="1"/>
          <p:nvPr/>
        </p:nvSpPr>
        <p:spPr>
          <a:xfrm>
            <a:off x="251520" y="4880484"/>
            <a:ext cx="779381" cy="461665"/>
          </a:xfrm>
          <a:prstGeom prst="rect">
            <a:avLst/>
          </a:prstGeom>
          <a:noFill/>
        </p:spPr>
        <p:txBody>
          <a:bodyPr wrap="none" rtlCol="0">
            <a:spAutoFit/>
          </a:bodyPr>
          <a:lstStyle/>
          <a:p>
            <a:r>
              <a:rPr kumimoji="1" lang="en-US" altLang="ja-JP" sz="1200" dirty="0" smtClean="0">
                <a:latin typeface="+mn-ea"/>
                <a:ea typeface="+mn-ea"/>
                <a:cs typeface="Arial Unicode MS" pitchFamily="50" charset="-128"/>
              </a:rPr>
              <a:t>Physical</a:t>
            </a:r>
          </a:p>
          <a:p>
            <a:r>
              <a:rPr lang="en-US" altLang="ja-JP" sz="1200" dirty="0" smtClean="0">
                <a:latin typeface="+mn-ea"/>
                <a:ea typeface="+mn-ea"/>
                <a:cs typeface="Arial Unicode MS" pitchFamily="50" charset="-128"/>
              </a:rPr>
              <a:t>Machines</a:t>
            </a:r>
            <a:endParaRPr kumimoji="1" lang="ja-JP" altLang="en-US" sz="1200" dirty="0">
              <a:latin typeface="+mn-ea"/>
              <a:ea typeface="+mn-ea"/>
              <a:cs typeface="Arial Unicode MS" pitchFamily="50" charset="-128"/>
            </a:endParaRPr>
          </a:p>
        </p:txBody>
      </p:sp>
      <p:sp>
        <p:nvSpPr>
          <p:cNvPr id="67" name="正方形/長方形 66"/>
          <p:cNvSpPr/>
          <p:nvPr/>
        </p:nvSpPr>
        <p:spPr>
          <a:xfrm>
            <a:off x="1041570" y="5865271"/>
            <a:ext cx="7584969" cy="300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latin typeface="+mn-ea"/>
                <a:cs typeface="Arial Unicode MS" pitchFamily="50" charset="-128"/>
              </a:rPr>
              <a:t>SINET</a:t>
            </a:r>
            <a:endParaRPr kumimoji="1" lang="ja-JP" altLang="en-US" dirty="0">
              <a:latin typeface="+mn-ea"/>
              <a:cs typeface="Arial Unicode MS" pitchFamily="50" charset="-128"/>
            </a:endParaRPr>
          </a:p>
        </p:txBody>
      </p:sp>
      <p:cxnSp>
        <p:nvCxnSpPr>
          <p:cNvPr id="68" name="直線コネクタ 67"/>
          <p:cNvCxnSpPr>
            <a:stCxn id="52" idx="2"/>
          </p:cNvCxnSpPr>
          <p:nvPr/>
        </p:nvCxnSpPr>
        <p:spPr>
          <a:xfrm>
            <a:off x="2272464" y="5505230"/>
            <a:ext cx="0" cy="360041"/>
          </a:xfrm>
          <a:prstGeom prst="line">
            <a:avLst/>
          </a:prstGeom>
          <a:ln w="98425"/>
        </p:spPr>
        <p:style>
          <a:lnRef idx="1">
            <a:schemeClr val="accent1"/>
          </a:lnRef>
          <a:fillRef idx="0">
            <a:schemeClr val="accent1"/>
          </a:fillRef>
          <a:effectRef idx="0">
            <a:schemeClr val="accent1"/>
          </a:effectRef>
          <a:fontRef idx="minor">
            <a:schemeClr val="tx1"/>
          </a:fontRef>
        </p:style>
      </p:cxnSp>
      <p:cxnSp>
        <p:nvCxnSpPr>
          <p:cNvPr id="69" name="直線コネクタ 68"/>
          <p:cNvCxnSpPr>
            <a:endCxn id="67" idx="0"/>
          </p:cNvCxnSpPr>
          <p:nvPr/>
        </p:nvCxnSpPr>
        <p:spPr>
          <a:xfrm flipH="1">
            <a:off x="4834055" y="5505230"/>
            <a:ext cx="69844" cy="360041"/>
          </a:xfrm>
          <a:prstGeom prst="line">
            <a:avLst/>
          </a:prstGeom>
          <a:ln w="98425"/>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a:off x="7451451" y="5505231"/>
            <a:ext cx="10728" cy="360040"/>
          </a:xfrm>
          <a:prstGeom prst="line">
            <a:avLst/>
          </a:prstGeom>
          <a:ln w="98425"/>
        </p:spPr>
        <p:style>
          <a:lnRef idx="1">
            <a:schemeClr val="accent1"/>
          </a:lnRef>
          <a:fillRef idx="0">
            <a:schemeClr val="accent1"/>
          </a:fillRef>
          <a:effectRef idx="0">
            <a:schemeClr val="accent1"/>
          </a:effectRef>
          <a:fontRef idx="minor">
            <a:schemeClr val="tx1"/>
          </a:fontRef>
        </p:style>
      </p:cxnSp>
      <p:pic>
        <p:nvPicPr>
          <p:cNvPr id="71" name="Picture 8" descr="MCj04289690000[1]"/>
          <p:cNvPicPr>
            <a:picLocks noChangeAspect="1" noChangeArrowheads="1"/>
          </p:cNvPicPr>
          <p:nvPr/>
        </p:nvPicPr>
        <p:blipFill>
          <a:blip r:embed="rId3" cstate="print"/>
          <a:srcRect/>
          <a:stretch>
            <a:fillRect/>
          </a:stretch>
        </p:blipFill>
        <p:spPr bwMode="auto">
          <a:xfrm>
            <a:off x="5654575" y="3741796"/>
            <a:ext cx="396046" cy="494771"/>
          </a:xfrm>
          <a:prstGeom prst="rect">
            <a:avLst/>
          </a:prstGeom>
          <a:noFill/>
          <a:ln w="9525">
            <a:noFill/>
            <a:miter lim="800000"/>
            <a:headEnd/>
            <a:tailEnd/>
          </a:ln>
        </p:spPr>
      </p:pic>
      <p:pic>
        <p:nvPicPr>
          <p:cNvPr id="72" name="Picture 8" descr="MCj04289690000[1]"/>
          <p:cNvPicPr>
            <a:picLocks noChangeAspect="1" noChangeArrowheads="1"/>
          </p:cNvPicPr>
          <p:nvPr/>
        </p:nvPicPr>
        <p:blipFill>
          <a:blip r:embed="rId3" cstate="print"/>
          <a:srcRect/>
          <a:stretch>
            <a:fillRect/>
          </a:stretch>
        </p:blipFill>
        <p:spPr bwMode="auto">
          <a:xfrm>
            <a:off x="6009550" y="3741796"/>
            <a:ext cx="396046" cy="494771"/>
          </a:xfrm>
          <a:prstGeom prst="rect">
            <a:avLst/>
          </a:prstGeom>
          <a:noFill/>
          <a:ln w="9525">
            <a:noFill/>
            <a:miter lim="800000"/>
            <a:headEnd/>
            <a:tailEnd/>
          </a:ln>
        </p:spPr>
      </p:pic>
      <p:sp>
        <p:nvSpPr>
          <p:cNvPr id="73" name="角丸四角形 72"/>
          <p:cNvSpPr/>
          <p:nvPr/>
        </p:nvSpPr>
        <p:spPr>
          <a:xfrm>
            <a:off x="5340373" y="3585017"/>
            <a:ext cx="1289685" cy="300033"/>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mn-ea"/>
                <a:cs typeface="Arial Unicode MS" pitchFamily="50" charset="-128"/>
              </a:rPr>
              <a:t>Cluster</a:t>
            </a:r>
            <a:endParaRPr lang="ja-JP" altLang="en-US" dirty="0">
              <a:latin typeface="+mn-ea"/>
              <a:cs typeface="Arial Unicode MS" pitchFamily="50" charset="-128"/>
            </a:endParaRPr>
          </a:p>
        </p:txBody>
      </p:sp>
      <p:sp>
        <p:nvSpPr>
          <p:cNvPr id="74" name="角丸四角形 73"/>
          <p:cNvSpPr/>
          <p:nvPr/>
        </p:nvSpPr>
        <p:spPr>
          <a:xfrm>
            <a:off x="5340671" y="3175587"/>
            <a:ext cx="1223379" cy="359833"/>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mn-ea"/>
                <a:cs typeface="Arial Unicode MS" pitchFamily="50" charset="-128"/>
              </a:rPr>
              <a:t>IaaS</a:t>
            </a:r>
            <a:endParaRPr lang="ja-JP" altLang="en-US" dirty="0">
              <a:latin typeface="+mn-ea"/>
              <a:cs typeface="Arial Unicode MS" pitchFamily="50" charset="-128"/>
            </a:endParaRPr>
          </a:p>
        </p:txBody>
      </p:sp>
      <p:sp>
        <p:nvSpPr>
          <p:cNvPr id="75" name="正方形/長方形 74"/>
          <p:cNvSpPr/>
          <p:nvPr/>
        </p:nvSpPr>
        <p:spPr>
          <a:xfrm>
            <a:off x="5406908" y="2744924"/>
            <a:ext cx="532278" cy="420047"/>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cs typeface="Arial Unicode MS" pitchFamily="50" charset="-128"/>
              </a:rPr>
              <a:t>VM</a:t>
            </a:r>
            <a:endParaRPr lang="ja-JP" altLang="en-US" dirty="0">
              <a:latin typeface="+mn-ea"/>
              <a:cs typeface="Arial Unicode MS" pitchFamily="50" charset="-128"/>
            </a:endParaRPr>
          </a:p>
        </p:txBody>
      </p:sp>
      <p:sp>
        <p:nvSpPr>
          <p:cNvPr id="76" name="正方形/長方形 75"/>
          <p:cNvSpPr/>
          <p:nvPr/>
        </p:nvSpPr>
        <p:spPr>
          <a:xfrm>
            <a:off x="6005722" y="2744924"/>
            <a:ext cx="532278" cy="420047"/>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cs typeface="Arial Unicode MS" pitchFamily="50" charset="-128"/>
              </a:rPr>
              <a:t>VM</a:t>
            </a:r>
            <a:endParaRPr lang="ja-JP" altLang="en-US" dirty="0">
              <a:latin typeface="+mn-ea"/>
              <a:cs typeface="Arial Unicode MS" pitchFamily="50" charset="-128"/>
            </a:endParaRPr>
          </a:p>
        </p:txBody>
      </p:sp>
      <p:pic>
        <p:nvPicPr>
          <p:cNvPr id="77" name="Picture 8" descr="MCj04289690000[1]"/>
          <p:cNvPicPr>
            <a:picLocks noChangeAspect="1" noChangeArrowheads="1"/>
          </p:cNvPicPr>
          <p:nvPr/>
        </p:nvPicPr>
        <p:blipFill>
          <a:blip r:embed="rId3" cstate="print"/>
          <a:srcRect/>
          <a:stretch>
            <a:fillRect/>
          </a:stretch>
        </p:blipFill>
        <p:spPr bwMode="auto">
          <a:xfrm>
            <a:off x="7451451" y="3750321"/>
            <a:ext cx="396046" cy="494771"/>
          </a:xfrm>
          <a:prstGeom prst="rect">
            <a:avLst/>
          </a:prstGeom>
          <a:noFill/>
          <a:ln w="9525">
            <a:noFill/>
            <a:miter lim="800000"/>
            <a:headEnd/>
            <a:tailEnd/>
          </a:ln>
        </p:spPr>
      </p:pic>
      <p:pic>
        <p:nvPicPr>
          <p:cNvPr id="78" name="Picture 8" descr="MCj04289690000[1]"/>
          <p:cNvPicPr>
            <a:picLocks noChangeAspect="1" noChangeArrowheads="1"/>
          </p:cNvPicPr>
          <p:nvPr/>
        </p:nvPicPr>
        <p:blipFill>
          <a:blip r:embed="rId3" cstate="print"/>
          <a:srcRect/>
          <a:stretch>
            <a:fillRect/>
          </a:stretch>
        </p:blipFill>
        <p:spPr bwMode="auto">
          <a:xfrm>
            <a:off x="7806425" y="3750321"/>
            <a:ext cx="396046" cy="494771"/>
          </a:xfrm>
          <a:prstGeom prst="rect">
            <a:avLst/>
          </a:prstGeom>
          <a:noFill/>
          <a:ln w="9525">
            <a:noFill/>
            <a:miter lim="800000"/>
            <a:headEnd/>
            <a:tailEnd/>
          </a:ln>
        </p:spPr>
      </p:pic>
      <p:sp>
        <p:nvSpPr>
          <p:cNvPr id="79" name="角丸四角形 78"/>
          <p:cNvSpPr/>
          <p:nvPr/>
        </p:nvSpPr>
        <p:spPr>
          <a:xfrm>
            <a:off x="7137249" y="3593542"/>
            <a:ext cx="1289685" cy="300033"/>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mn-ea"/>
                <a:cs typeface="Arial Unicode MS" pitchFamily="50" charset="-128"/>
              </a:rPr>
              <a:t>Cluster</a:t>
            </a:r>
            <a:endParaRPr lang="ja-JP" altLang="en-US" dirty="0">
              <a:latin typeface="+mn-ea"/>
              <a:cs typeface="Arial Unicode MS" pitchFamily="50" charset="-128"/>
            </a:endParaRPr>
          </a:p>
        </p:txBody>
      </p:sp>
      <p:sp>
        <p:nvSpPr>
          <p:cNvPr id="80" name="角丸四角形 79"/>
          <p:cNvSpPr/>
          <p:nvPr/>
        </p:nvSpPr>
        <p:spPr>
          <a:xfrm>
            <a:off x="7137548" y="3184112"/>
            <a:ext cx="1223379" cy="359833"/>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mn-ea"/>
                <a:cs typeface="Arial Unicode MS" pitchFamily="50" charset="-128"/>
              </a:rPr>
              <a:t>IaaS</a:t>
            </a:r>
            <a:endParaRPr lang="ja-JP" altLang="en-US" dirty="0">
              <a:latin typeface="+mn-ea"/>
              <a:cs typeface="Arial Unicode MS" pitchFamily="50" charset="-128"/>
            </a:endParaRPr>
          </a:p>
        </p:txBody>
      </p:sp>
      <p:sp>
        <p:nvSpPr>
          <p:cNvPr id="81" name="正方形/長方形 80"/>
          <p:cNvSpPr/>
          <p:nvPr/>
        </p:nvSpPr>
        <p:spPr>
          <a:xfrm>
            <a:off x="7203784" y="2753449"/>
            <a:ext cx="532278" cy="420047"/>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cs typeface="Arial Unicode MS" pitchFamily="50" charset="-128"/>
              </a:rPr>
              <a:t>VM</a:t>
            </a:r>
            <a:endParaRPr lang="ja-JP" altLang="en-US" dirty="0">
              <a:latin typeface="+mn-ea"/>
              <a:cs typeface="Arial Unicode MS" pitchFamily="50" charset="-128"/>
            </a:endParaRPr>
          </a:p>
        </p:txBody>
      </p:sp>
      <p:sp>
        <p:nvSpPr>
          <p:cNvPr id="82" name="正方形/長方形 81"/>
          <p:cNvSpPr/>
          <p:nvPr/>
        </p:nvSpPr>
        <p:spPr>
          <a:xfrm>
            <a:off x="7802598" y="2753449"/>
            <a:ext cx="532278" cy="420047"/>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cs typeface="Arial Unicode MS" pitchFamily="50" charset="-128"/>
              </a:rPr>
              <a:t>VM</a:t>
            </a:r>
            <a:endParaRPr lang="ja-JP" altLang="en-US" dirty="0">
              <a:latin typeface="+mn-ea"/>
              <a:cs typeface="Arial Unicode MS" pitchFamily="50" charset="-128"/>
            </a:endParaRPr>
          </a:p>
        </p:txBody>
      </p:sp>
      <p:sp>
        <p:nvSpPr>
          <p:cNvPr id="83" name="フローチャート : 磁気ディスク 82"/>
          <p:cNvSpPr/>
          <p:nvPr/>
        </p:nvSpPr>
        <p:spPr>
          <a:xfrm>
            <a:off x="3104149" y="1124744"/>
            <a:ext cx="3193670" cy="76790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3200" dirty="0" smtClean="0">
                <a:latin typeface="+mn-ea"/>
                <a:cs typeface="Arial Unicode MS" pitchFamily="50" charset="-128"/>
              </a:rPr>
              <a:t>colony</a:t>
            </a:r>
          </a:p>
        </p:txBody>
      </p:sp>
      <p:sp>
        <p:nvSpPr>
          <p:cNvPr id="84" name="正方形/長方形 83"/>
          <p:cNvSpPr/>
          <p:nvPr/>
        </p:nvSpPr>
        <p:spPr>
          <a:xfrm>
            <a:off x="3237219" y="1364771"/>
            <a:ext cx="670092" cy="420047"/>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smtClean="0">
                <a:latin typeface="+mn-ea"/>
                <a:cs typeface="Arial Unicode MS" pitchFamily="50" charset="-128"/>
              </a:rPr>
              <a:t>VMI</a:t>
            </a:r>
            <a:endParaRPr lang="ja-JP" altLang="en-US" dirty="0">
              <a:latin typeface="+mn-ea"/>
              <a:cs typeface="Arial Unicode MS" pitchFamily="50" charset="-128"/>
            </a:endParaRPr>
          </a:p>
        </p:txBody>
      </p:sp>
      <p:sp>
        <p:nvSpPr>
          <p:cNvPr id="85" name="正方形/長方形 84"/>
          <p:cNvSpPr/>
          <p:nvPr/>
        </p:nvSpPr>
        <p:spPr>
          <a:xfrm>
            <a:off x="5369628" y="1364771"/>
            <a:ext cx="662054" cy="420047"/>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sz="2000" dirty="0" smtClean="0">
                <a:latin typeface="+mn-ea"/>
                <a:cs typeface="Arial Unicode MS" pitchFamily="50" charset="-128"/>
              </a:rPr>
              <a:t>VMI</a:t>
            </a:r>
            <a:endParaRPr lang="ja-JP" altLang="en-US" sz="2000" dirty="0">
              <a:latin typeface="+mn-ea"/>
              <a:cs typeface="Arial Unicode MS" pitchFamily="50" charset="-128"/>
            </a:endParaRPr>
          </a:p>
        </p:txBody>
      </p:sp>
      <p:sp>
        <p:nvSpPr>
          <p:cNvPr id="86" name="テキスト ボックス 85"/>
          <p:cNvSpPr txBox="1"/>
          <p:nvPr/>
        </p:nvSpPr>
        <p:spPr>
          <a:xfrm>
            <a:off x="384458" y="1196752"/>
            <a:ext cx="2747382" cy="584775"/>
          </a:xfrm>
          <a:prstGeom prst="rect">
            <a:avLst/>
          </a:prstGeom>
          <a:noFill/>
        </p:spPr>
        <p:txBody>
          <a:bodyPr wrap="square" rtlCol="0">
            <a:spAutoFit/>
          </a:bodyPr>
          <a:lstStyle/>
          <a:p>
            <a:r>
              <a:rPr kumimoji="1" lang="en-US" altLang="ja-JP" sz="1600" dirty="0" smtClean="0">
                <a:latin typeface="+mn-ea"/>
                <a:ea typeface="+mn-ea"/>
                <a:cs typeface="Arial Unicode MS" pitchFamily="50" charset="-128"/>
              </a:rPr>
              <a:t>VMI: Virtual Machine Image</a:t>
            </a:r>
          </a:p>
          <a:p>
            <a:r>
              <a:rPr kumimoji="1" lang="en-US" altLang="ja-JP" sz="1600" dirty="0" smtClean="0">
                <a:latin typeface="+mn-ea"/>
                <a:ea typeface="+mn-ea"/>
                <a:cs typeface="Arial Unicode MS" pitchFamily="50" charset="-128"/>
              </a:rPr>
              <a:t>VM: Virtual </a:t>
            </a:r>
            <a:r>
              <a:rPr lang="en-US" altLang="ja-JP" sz="1600" dirty="0" smtClean="0">
                <a:latin typeface="+mn-ea"/>
                <a:ea typeface="+mn-ea"/>
                <a:cs typeface="Arial Unicode MS" pitchFamily="50" charset="-128"/>
              </a:rPr>
              <a:t>Machines</a:t>
            </a:r>
            <a:endParaRPr kumimoji="1" lang="ja-JP" altLang="en-US" sz="1600" dirty="0">
              <a:latin typeface="+mn-ea"/>
              <a:ea typeface="+mn-ea"/>
              <a:cs typeface="Arial Unicode MS" pitchFamily="50" charset="-128"/>
            </a:endParaRPr>
          </a:p>
        </p:txBody>
      </p:sp>
      <p:cxnSp>
        <p:nvCxnSpPr>
          <p:cNvPr id="87" name="直線矢印コネクタ 86"/>
          <p:cNvCxnSpPr>
            <a:stCxn id="84" idx="2"/>
            <a:endCxn id="44" idx="0"/>
          </p:cNvCxnSpPr>
          <p:nvPr/>
        </p:nvCxnSpPr>
        <p:spPr>
          <a:xfrm flipH="1">
            <a:off x="1573412" y="1784818"/>
            <a:ext cx="1998853" cy="9601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a:stCxn id="84" idx="2"/>
            <a:endCxn id="50" idx="0"/>
          </p:cNvCxnSpPr>
          <p:nvPr/>
        </p:nvCxnSpPr>
        <p:spPr>
          <a:xfrm flipH="1">
            <a:off x="3370290" y="1784818"/>
            <a:ext cx="201976" cy="9686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a:stCxn id="84" idx="2"/>
            <a:endCxn id="75" idx="0"/>
          </p:cNvCxnSpPr>
          <p:nvPr/>
        </p:nvCxnSpPr>
        <p:spPr>
          <a:xfrm>
            <a:off x="3572265" y="1784818"/>
            <a:ext cx="2100783" cy="9601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a:stCxn id="84" idx="2"/>
            <a:endCxn id="81" idx="0"/>
          </p:cNvCxnSpPr>
          <p:nvPr/>
        </p:nvCxnSpPr>
        <p:spPr>
          <a:xfrm>
            <a:off x="3572265" y="1784818"/>
            <a:ext cx="3897659" cy="9686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1" name="直線矢印コネクタ 90"/>
          <p:cNvCxnSpPr>
            <a:stCxn id="85" idx="2"/>
            <a:endCxn id="45" idx="0"/>
          </p:cNvCxnSpPr>
          <p:nvPr/>
        </p:nvCxnSpPr>
        <p:spPr>
          <a:xfrm flipH="1">
            <a:off x="2172226" y="1784818"/>
            <a:ext cx="3528430" cy="9601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a:stCxn id="85" idx="2"/>
            <a:endCxn id="51" idx="0"/>
          </p:cNvCxnSpPr>
          <p:nvPr/>
        </p:nvCxnSpPr>
        <p:spPr>
          <a:xfrm flipH="1">
            <a:off x="3969102" y="1784818"/>
            <a:ext cx="1731553" cy="9686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a:endCxn id="82" idx="0"/>
          </p:cNvCxnSpPr>
          <p:nvPr/>
        </p:nvCxnSpPr>
        <p:spPr>
          <a:xfrm>
            <a:off x="5832077" y="1724811"/>
            <a:ext cx="2236661" cy="1028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a:stCxn id="85" idx="2"/>
            <a:endCxn id="76" idx="0"/>
          </p:cNvCxnSpPr>
          <p:nvPr/>
        </p:nvCxnSpPr>
        <p:spPr>
          <a:xfrm>
            <a:off x="5700655" y="1784818"/>
            <a:ext cx="571206" cy="9601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5" name="テキスト ボックス 94"/>
          <p:cNvSpPr txBox="1"/>
          <p:nvPr/>
        </p:nvSpPr>
        <p:spPr>
          <a:xfrm>
            <a:off x="2838010" y="2084851"/>
            <a:ext cx="3822222" cy="461665"/>
          </a:xfrm>
          <a:prstGeom prst="rect">
            <a:avLst/>
          </a:prstGeom>
          <a:solidFill>
            <a:schemeClr val="bg1"/>
          </a:solidFill>
        </p:spPr>
        <p:txBody>
          <a:bodyPr wrap="square" rtlCol="0">
            <a:spAutoFit/>
          </a:bodyPr>
          <a:lstStyle/>
          <a:p>
            <a:r>
              <a:rPr kumimoji="1" lang="en-US" altLang="ja-JP" sz="2400" dirty="0" smtClean="0">
                <a:latin typeface="+mn-ea"/>
                <a:ea typeface="+mn-ea"/>
                <a:cs typeface="Arial Unicode MS" pitchFamily="50" charset="-128"/>
              </a:rPr>
              <a:t>Launch </a:t>
            </a:r>
            <a:r>
              <a:rPr lang="en-US" altLang="ja-JP" sz="2400" dirty="0" smtClean="0">
                <a:latin typeface="+mn-ea"/>
                <a:ea typeface="+mn-ea"/>
                <a:cs typeface="Arial Unicode MS" pitchFamily="50" charset="-128"/>
              </a:rPr>
              <a:t>m</a:t>
            </a:r>
            <a:r>
              <a:rPr kumimoji="1" lang="en-US" altLang="ja-JP" sz="2400" dirty="0" smtClean="0">
                <a:latin typeface="+mn-ea"/>
                <a:ea typeface="+mn-ea"/>
                <a:cs typeface="Arial Unicode MS" pitchFamily="50" charset="-128"/>
              </a:rPr>
              <a:t>achine </a:t>
            </a:r>
            <a:r>
              <a:rPr lang="en-US" altLang="ja-JP" sz="2400" dirty="0" smtClean="0">
                <a:latin typeface="+mn-ea"/>
                <a:ea typeface="+mn-ea"/>
                <a:cs typeface="Arial Unicode MS" pitchFamily="50" charset="-128"/>
              </a:rPr>
              <a:t>i</a:t>
            </a:r>
            <a:r>
              <a:rPr kumimoji="1" lang="en-US" altLang="ja-JP" sz="2400" dirty="0" smtClean="0">
                <a:latin typeface="+mn-ea"/>
                <a:ea typeface="+mn-ea"/>
                <a:cs typeface="Arial Unicode MS" pitchFamily="50" charset="-128"/>
              </a:rPr>
              <a:t>mages</a:t>
            </a:r>
            <a:endParaRPr kumimoji="1" lang="ja-JP" altLang="en-US" sz="2400" dirty="0">
              <a:latin typeface="+mn-ea"/>
              <a:ea typeface="+mn-ea"/>
              <a:cs typeface="Arial Unicode MS" pitchFamily="50" charset="-128"/>
            </a:endParaRPr>
          </a:p>
        </p:txBody>
      </p:sp>
      <p:sp>
        <p:nvSpPr>
          <p:cNvPr id="98" name="テキスト ボックス 97"/>
          <p:cNvSpPr txBox="1"/>
          <p:nvPr/>
        </p:nvSpPr>
        <p:spPr>
          <a:xfrm>
            <a:off x="6372200" y="1124744"/>
            <a:ext cx="2736304" cy="707886"/>
          </a:xfrm>
          <a:prstGeom prst="rect">
            <a:avLst/>
          </a:prstGeom>
          <a:solidFill>
            <a:schemeClr val="bg1"/>
          </a:solidFill>
          <a:ln w="22225">
            <a:solidFill>
              <a:schemeClr val="tx2">
                <a:lumMod val="60000"/>
                <a:lumOff val="40000"/>
              </a:schemeClr>
            </a:solidFill>
          </a:ln>
        </p:spPr>
        <p:txBody>
          <a:bodyPr wrap="square" rtlCol="0">
            <a:spAutoFit/>
          </a:bodyPr>
          <a:lstStyle/>
          <a:p>
            <a:r>
              <a:rPr kumimoji="1" lang="ja-JP" altLang="en-US" sz="2000" dirty="0" smtClean="0">
                <a:latin typeface="+mn-ea"/>
                <a:ea typeface="+mn-ea"/>
                <a:cs typeface="Arial Unicode MS" pitchFamily="50" charset="-128"/>
              </a:rPr>
              <a:t>広域分散</a:t>
            </a:r>
            <a:endParaRPr kumimoji="1" lang="en-US" altLang="ja-JP" sz="2000" dirty="0" smtClean="0">
              <a:latin typeface="+mn-ea"/>
              <a:ea typeface="+mn-ea"/>
              <a:cs typeface="Arial Unicode MS" pitchFamily="50" charset="-128"/>
            </a:endParaRPr>
          </a:p>
          <a:p>
            <a:r>
              <a:rPr kumimoji="1" lang="ja-JP" altLang="en-US" sz="2000" dirty="0" smtClean="0">
                <a:latin typeface="+mn-ea"/>
                <a:ea typeface="+mn-ea"/>
                <a:cs typeface="Arial Unicode MS" pitchFamily="50" charset="-128"/>
              </a:rPr>
              <a:t>オブジェクトストレージ</a:t>
            </a:r>
            <a:endParaRPr kumimoji="1" lang="ja-JP" altLang="en-US" sz="2000" dirty="0">
              <a:latin typeface="+mn-ea"/>
              <a:ea typeface="+mn-ea"/>
              <a:cs typeface="Arial Unicode MS" pitchFamily="50" charset="-128"/>
            </a:endParaRPr>
          </a:p>
        </p:txBody>
      </p:sp>
      <p:sp>
        <p:nvSpPr>
          <p:cNvPr id="99" name="テキスト ボックス 98"/>
          <p:cNvSpPr txBox="1"/>
          <p:nvPr/>
        </p:nvSpPr>
        <p:spPr>
          <a:xfrm>
            <a:off x="5652120" y="4221088"/>
            <a:ext cx="2511896" cy="400110"/>
          </a:xfrm>
          <a:prstGeom prst="rect">
            <a:avLst/>
          </a:prstGeom>
          <a:solidFill>
            <a:schemeClr val="bg1"/>
          </a:solidFill>
          <a:ln w="22225">
            <a:solidFill>
              <a:srgbClr val="C00000"/>
            </a:solidFill>
          </a:ln>
        </p:spPr>
        <p:txBody>
          <a:bodyPr wrap="square" rtlCol="0">
            <a:spAutoFit/>
          </a:bodyPr>
          <a:lstStyle/>
          <a:p>
            <a:r>
              <a:rPr kumimoji="1" lang="en-US" altLang="ja-JP" sz="2000" dirty="0" smtClean="0">
                <a:latin typeface="+mn-ea"/>
                <a:ea typeface="+mn-ea"/>
                <a:cs typeface="Arial Unicode MS" pitchFamily="50" charset="-128"/>
              </a:rPr>
              <a:t>Cluster as a Service</a:t>
            </a:r>
            <a:endParaRPr kumimoji="1" lang="ja-JP" altLang="en-US" sz="2000" dirty="0">
              <a:latin typeface="+mn-ea"/>
              <a:ea typeface="+mn-ea"/>
              <a:cs typeface="Arial Unicode MS" pitchFamily="50" charset="-128"/>
            </a:endParaRPr>
          </a:p>
        </p:txBody>
      </p:sp>
      <p:sp>
        <p:nvSpPr>
          <p:cNvPr id="96" name="角丸四角形吹き出し 95"/>
          <p:cNvSpPr/>
          <p:nvPr/>
        </p:nvSpPr>
        <p:spPr>
          <a:xfrm>
            <a:off x="3203848" y="3140968"/>
            <a:ext cx="3024336" cy="1008112"/>
          </a:xfrm>
          <a:prstGeom prst="wedgeRoundRectCallout">
            <a:avLst>
              <a:gd name="adj1" fmla="val 46080"/>
              <a:gd name="adj2" fmla="val 68572"/>
              <a:gd name="adj3" fmla="val 16667"/>
            </a:avLst>
          </a:prstGeom>
          <a:solidFill>
            <a:srgbClr val="FFFF99"/>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dirty="0" smtClean="0">
                <a:solidFill>
                  <a:schemeClr val="tx1"/>
                </a:solidFill>
                <a:latin typeface="+mn-ea"/>
              </a:rPr>
              <a:t>必要なクラウド</a:t>
            </a:r>
            <a:r>
              <a:rPr lang="ja-JP" altLang="en-US" dirty="0" smtClean="0">
                <a:solidFill>
                  <a:schemeClr val="tx1"/>
                </a:solidFill>
                <a:latin typeface="+mn-ea"/>
              </a:rPr>
              <a:t>基盤</a:t>
            </a:r>
            <a:r>
              <a:rPr lang="ja-JP" altLang="ja-JP" dirty="0" smtClean="0">
                <a:solidFill>
                  <a:schemeClr val="tx1"/>
                </a:solidFill>
                <a:latin typeface="+mn-ea"/>
              </a:rPr>
              <a:t>を</a:t>
            </a:r>
            <a:r>
              <a:rPr lang="ja-JP" altLang="en-US" dirty="0" smtClean="0">
                <a:solidFill>
                  <a:schemeClr val="tx1"/>
                </a:solidFill>
                <a:latin typeface="+mn-ea"/>
              </a:rPr>
              <a:t>，</a:t>
            </a:r>
            <a:r>
              <a:rPr lang="ja-JP" altLang="ja-JP" dirty="0" smtClean="0">
                <a:solidFill>
                  <a:schemeClr val="tx1"/>
                </a:solidFill>
                <a:latin typeface="+mn-ea"/>
              </a:rPr>
              <a:t>必要な場所に</a:t>
            </a:r>
            <a:r>
              <a:rPr lang="ja-JP" altLang="en-US" dirty="0" smtClean="0">
                <a:solidFill>
                  <a:schemeClr val="tx1"/>
                </a:solidFill>
                <a:latin typeface="+mn-ea"/>
              </a:rPr>
              <a:t>，</a:t>
            </a:r>
            <a:r>
              <a:rPr lang="ja-JP" altLang="ja-JP" dirty="0" smtClean="0">
                <a:solidFill>
                  <a:schemeClr val="tx1"/>
                </a:solidFill>
                <a:latin typeface="+mn-ea"/>
              </a:rPr>
              <a:t>必要な構成で</a:t>
            </a:r>
            <a:r>
              <a:rPr lang="ja-JP" altLang="en-US" dirty="0" smtClean="0">
                <a:solidFill>
                  <a:schemeClr val="tx1"/>
                </a:solidFill>
                <a:latin typeface="+mn-ea"/>
              </a:rPr>
              <a:t>，</a:t>
            </a:r>
            <a:r>
              <a:rPr lang="ja-JP" altLang="ja-JP" dirty="0" smtClean="0">
                <a:solidFill>
                  <a:schemeClr val="tx1"/>
                </a:solidFill>
                <a:latin typeface="+mn-ea"/>
              </a:rPr>
              <a:t>構築する</a:t>
            </a:r>
            <a:r>
              <a:rPr lang="ja-JP" altLang="en-US" dirty="0" smtClean="0">
                <a:solidFill>
                  <a:schemeClr val="tx1"/>
                </a:solidFill>
                <a:latin typeface="+mn-ea"/>
              </a:rPr>
              <a:t>サービス</a:t>
            </a:r>
            <a:endParaRPr kumimoji="1" lang="ja-JP" altLang="en-US" dirty="0">
              <a:solidFill>
                <a:schemeClr val="tx1"/>
              </a:solidFill>
              <a:latin typeface="+mn-ea"/>
            </a:endParaRPr>
          </a:p>
        </p:txBody>
      </p:sp>
      <p:sp>
        <p:nvSpPr>
          <p:cNvPr id="97" name="角丸四角形吹き出し 96"/>
          <p:cNvSpPr/>
          <p:nvPr/>
        </p:nvSpPr>
        <p:spPr>
          <a:xfrm>
            <a:off x="5940152" y="44624"/>
            <a:ext cx="3024336" cy="1008112"/>
          </a:xfrm>
          <a:prstGeom prst="wedgeRoundRectCallout">
            <a:avLst>
              <a:gd name="adj1" fmla="val -57772"/>
              <a:gd name="adj2" fmla="val 65222"/>
              <a:gd name="adj3" fmla="val 16667"/>
            </a:avLst>
          </a:prstGeom>
          <a:solidFill>
            <a:srgbClr val="FFFF99"/>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smtClean="0">
                <a:solidFill>
                  <a:schemeClr val="tx1"/>
                </a:solidFill>
              </a:rPr>
              <a:t>地域分散クラウド基盤上で起動するマシンイメージ等を</a:t>
            </a:r>
            <a:endParaRPr lang="en-US" altLang="ja-JP" dirty="0" smtClean="0">
              <a:solidFill>
                <a:schemeClr val="tx1"/>
              </a:solidFill>
            </a:endParaRPr>
          </a:p>
          <a:p>
            <a:r>
              <a:rPr lang="ja-JP" altLang="en-US" dirty="0" smtClean="0">
                <a:solidFill>
                  <a:schemeClr val="tx1"/>
                </a:solidFill>
              </a:rPr>
              <a:t>保存するサービス</a:t>
            </a:r>
            <a:endParaRPr kumimoji="1" lang="ja-JP" altLang="en-US" dirty="0">
              <a:solidFill>
                <a:schemeClr val="tx1"/>
              </a:solidFill>
            </a:endParaRPr>
          </a:p>
        </p:txBody>
      </p:sp>
      <p:sp>
        <p:nvSpPr>
          <p:cNvPr id="101" name="正方形/長方形 100"/>
          <p:cNvSpPr/>
          <p:nvPr/>
        </p:nvSpPr>
        <p:spPr>
          <a:xfrm>
            <a:off x="3822192" y="1023395"/>
            <a:ext cx="1673352" cy="420047"/>
          </a:xfrm>
          <a:prstGeom prst="rect">
            <a:avLst/>
          </a:prstGeom>
          <a:solidFill>
            <a:srgbClr val="0070C0"/>
          </a:solidFill>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ja-JP" altLang="en-US" sz="2000" dirty="0" smtClean="0">
                <a:latin typeface="+mn-ea"/>
                <a:cs typeface="Arial Unicode MS" pitchFamily="50" charset="-128"/>
              </a:rPr>
              <a:t>コンテンツ</a:t>
            </a:r>
            <a:endParaRPr lang="ja-JP" altLang="en-US" sz="2000" dirty="0">
              <a:latin typeface="+mn-ea"/>
              <a:cs typeface="Arial Unicode MS" pitchFamily="50" charset="-128"/>
            </a:endParaRPr>
          </a:p>
        </p:txBody>
      </p:sp>
      <p:sp>
        <p:nvSpPr>
          <p:cNvPr id="102" name="正方形/長方形 101"/>
          <p:cNvSpPr/>
          <p:nvPr/>
        </p:nvSpPr>
        <p:spPr>
          <a:xfrm>
            <a:off x="3718560" y="947195"/>
            <a:ext cx="1673352" cy="420047"/>
          </a:xfrm>
          <a:prstGeom prst="rect">
            <a:avLst/>
          </a:prstGeom>
          <a:solidFill>
            <a:srgbClr val="0070C0"/>
          </a:solidFill>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ja-JP" altLang="en-US" sz="2000" dirty="0" smtClean="0">
                <a:latin typeface="+mn-ea"/>
                <a:cs typeface="Arial Unicode MS" pitchFamily="50" charset="-128"/>
              </a:rPr>
              <a:t>コンテンツ</a:t>
            </a:r>
            <a:endParaRPr lang="ja-JP" altLang="en-US" sz="2000" dirty="0">
              <a:latin typeface="+mn-ea"/>
              <a:cs typeface="Arial Unicode MS" pitchFamily="5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20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fade">
                                      <p:cBhvr>
                                        <p:cTn id="12" dur="2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インタークラウド基盤のアーキテクチャ</a:t>
            </a:r>
            <a:endParaRPr lang="ja-JP" altLang="en-US" sz="3600" dirty="0"/>
          </a:p>
        </p:txBody>
      </p:sp>
      <p:sp>
        <p:nvSpPr>
          <p:cNvPr id="74" name="スライド番号プレースホルダ 2"/>
          <p:cNvSpPr>
            <a:spLocks noGrp="1"/>
          </p:cNvSpPr>
          <p:nvPr>
            <p:ph type="sldNum" sz="quarter" idx="10"/>
          </p:nvPr>
        </p:nvSpPr>
        <p:spPr/>
        <p:txBody>
          <a:bodyPr/>
          <a:lstStyle/>
          <a:p>
            <a:fld id="{2D49EB63-8A47-42A8-B1AF-7D6D75D2383C}" type="slidenum">
              <a:rPr lang="ja-JP" altLang="en-US" smtClean="0"/>
              <a:pPr/>
              <a:t>41</a:t>
            </a:fld>
            <a:endParaRPr lang="ja-JP" altLang="en-US" dirty="0"/>
          </a:p>
        </p:txBody>
      </p:sp>
      <p:sp>
        <p:nvSpPr>
          <p:cNvPr id="21" name="正方形/長方形 20"/>
          <p:cNvSpPr/>
          <p:nvPr/>
        </p:nvSpPr>
        <p:spPr bwMode="auto">
          <a:xfrm>
            <a:off x="3671900" y="1412776"/>
            <a:ext cx="36004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cxnSp>
        <p:nvCxnSpPr>
          <p:cNvPr id="25" name="直線コネクタ 24"/>
          <p:cNvCxnSpPr/>
          <p:nvPr/>
        </p:nvCxnSpPr>
        <p:spPr bwMode="auto">
          <a:xfrm>
            <a:off x="611560" y="2456892"/>
            <a:ext cx="7632848" cy="0"/>
          </a:xfrm>
          <a:prstGeom prst="line">
            <a:avLst/>
          </a:prstGeom>
          <a:solidFill>
            <a:schemeClr val="accent1"/>
          </a:solidFill>
          <a:ln w="9525" cap="flat" cmpd="sng" algn="ctr">
            <a:solidFill>
              <a:schemeClr val="tx1"/>
            </a:solidFill>
            <a:prstDash val="sysDash"/>
            <a:miter lim="800000"/>
            <a:headEnd type="none" w="med" len="med"/>
            <a:tailEnd type="none" w="med" len="med"/>
          </a:ln>
          <a:effectLst/>
        </p:spPr>
      </p:cxnSp>
      <p:sp>
        <p:nvSpPr>
          <p:cNvPr id="26" name="正方形/長方形 25"/>
          <p:cNvSpPr/>
          <p:nvPr/>
        </p:nvSpPr>
        <p:spPr bwMode="auto">
          <a:xfrm>
            <a:off x="4103948" y="1412776"/>
            <a:ext cx="36004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27" name="正方形/長方形 26"/>
          <p:cNvSpPr/>
          <p:nvPr/>
        </p:nvSpPr>
        <p:spPr bwMode="auto">
          <a:xfrm>
            <a:off x="5004048" y="1412776"/>
            <a:ext cx="36004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30" name="フローチャート : 磁気ディスク 29"/>
          <p:cNvSpPr/>
          <p:nvPr/>
        </p:nvSpPr>
        <p:spPr bwMode="auto">
          <a:xfrm>
            <a:off x="6120172" y="1376772"/>
            <a:ext cx="576064" cy="540060"/>
          </a:xfrm>
          <a:prstGeom prst="flowChartMagneticDisk">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31" name="タイトル 1"/>
          <p:cNvSpPr txBox="1">
            <a:spLocks/>
          </p:cNvSpPr>
          <p:nvPr/>
        </p:nvSpPr>
        <p:spPr bwMode="auto">
          <a:xfrm>
            <a:off x="467544" y="1484784"/>
            <a:ext cx="2376264"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mn-ea"/>
                <a:ea typeface="+mn-ea"/>
                <a:cs typeface="+mj-cs"/>
              </a:rPr>
              <a:t>教育クラウド</a:t>
            </a:r>
            <a:endParaRPr lang="en-US" altLang="ja-JP" sz="2800" kern="0" dirty="0" smtClean="0">
              <a:latin typeface="+mn-ea"/>
              <a:ea typeface="+mn-ea"/>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600" kern="0" dirty="0" smtClean="0">
                <a:latin typeface="+mn-ea"/>
                <a:ea typeface="+mn-ea"/>
                <a:cs typeface="+mj-cs"/>
              </a:rPr>
              <a:t>(e</a:t>
            </a:r>
            <a:r>
              <a:rPr kumimoji="1" lang="en-US" altLang="ja-JP" sz="1600" b="0" i="0" u="none" strike="noStrike" kern="0" cap="none" spc="0" normalizeH="0" baseline="0" noProof="0" dirty="0" err="1" smtClean="0">
                <a:ln>
                  <a:noFill/>
                </a:ln>
                <a:solidFill>
                  <a:schemeClr val="tx1"/>
                </a:solidFill>
                <a:effectLst/>
                <a:uLnTx/>
                <a:uFillTx/>
                <a:latin typeface="+mn-ea"/>
                <a:ea typeface="+mn-ea"/>
                <a:cs typeface="+mj-cs"/>
              </a:rPr>
              <a:t>dubase</a:t>
            </a: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 Cloud</a:t>
            </a:r>
            <a:r>
              <a:rPr lang="en-US" altLang="ja-JP" sz="1600" kern="0" dirty="0" smtClean="0">
                <a:latin typeface="+mn-ea"/>
                <a:ea typeface="+mn-ea"/>
                <a:cs typeface="+mj-cs"/>
              </a:rPr>
              <a:t>)</a:t>
            </a:r>
            <a:endParaRPr kumimoji="1" lang="ja-JP" altLang="en-US" sz="1600" b="0" i="0" u="none" strike="noStrike" kern="0" cap="none" spc="0" normalizeH="0" baseline="0" noProof="0" dirty="0">
              <a:ln>
                <a:noFill/>
              </a:ln>
              <a:solidFill>
                <a:schemeClr val="tx1"/>
              </a:solidFill>
              <a:effectLst/>
              <a:uLnTx/>
              <a:uFillTx/>
              <a:latin typeface="+mn-ea"/>
              <a:ea typeface="+mn-ea"/>
              <a:cs typeface="+mj-cs"/>
            </a:endParaRPr>
          </a:p>
        </p:txBody>
      </p:sp>
      <p:sp>
        <p:nvSpPr>
          <p:cNvPr id="32" name="タイトル 1"/>
          <p:cNvSpPr txBox="1">
            <a:spLocks/>
          </p:cNvSpPr>
          <p:nvPr/>
        </p:nvSpPr>
        <p:spPr bwMode="auto">
          <a:xfrm>
            <a:off x="467544" y="2954418"/>
            <a:ext cx="2088232"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mn-ea"/>
                <a:ea typeface="+mn-ea"/>
                <a:cs typeface="+mj-cs"/>
              </a:rPr>
              <a:t>研究クラウド</a:t>
            </a:r>
            <a:endParaRPr lang="en-US" altLang="ja-JP" sz="2800" kern="0" dirty="0" smtClean="0">
              <a:latin typeface="+mn-ea"/>
              <a:ea typeface="+mn-ea"/>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600" kern="0" dirty="0" smtClean="0">
                <a:latin typeface="+mn-ea"/>
                <a:ea typeface="+mn-ea"/>
                <a:cs typeface="+mj-cs"/>
              </a:rPr>
              <a:t>(</a:t>
            </a:r>
            <a:r>
              <a:rPr lang="en-US" altLang="ja-JP" sz="1600" kern="0" dirty="0" err="1" smtClean="0">
                <a:latin typeface="+mn-ea"/>
                <a:ea typeface="+mn-ea"/>
                <a:cs typeface="+mj-cs"/>
              </a:rPr>
              <a:t>gunnii</a:t>
            </a:r>
            <a:r>
              <a:rPr lang="ja-JP" altLang="en-US" sz="1600" kern="0" dirty="0" smtClean="0">
                <a:latin typeface="+mn-ea"/>
                <a:ea typeface="+mn-ea"/>
                <a:cs typeface="+mj-cs"/>
              </a:rPr>
              <a:t>　</a:t>
            </a:r>
            <a:r>
              <a:rPr lang="en-US" altLang="ja-JP" sz="1600" kern="0" dirty="0" smtClean="0">
                <a:latin typeface="+mn-ea"/>
                <a:ea typeface="+mn-ea"/>
                <a:cs typeface="+mj-cs"/>
              </a:rPr>
              <a:t>+ </a:t>
            </a:r>
            <a:r>
              <a:rPr lang="en-US" altLang="ja-JP" sz="1600" kern="0" dirty="0" err="1" smtClean="0">
                <a:latin typeface="+mn-ea"/>
                <a:ea typeface="+mn-ea"/>
                <a:cs typeface="+mj-cs"/>
              </a:rPr>
              <a:t>tinii</a:t>
            </a:r>
            <a:r>
              <a:rPr lang="en-US" altLang="ja-JP" sz="1600" kern="0" dirty="0" smtClean="0">
                <a:latin typeface="+mn-ea"/>
                <a:ea typeface="+mn-ea"/>
                <a:cs typeface="+mj-cs"/>
              </a:rPr>
              <a:t>)</a:t>
            </a:r>
            <a:endParaRPr kumimoji="1" lang="ja-JP" altLang="en-US" sz="1600" b="0" i="0" u="none" strike="noStrike" kern="0" cap="none" spc="0" normalizeH="0" baseline="0" noProof="0" dirty="0">
              <a:ln>
                <a:noFill/>
              </a:ln>
              <a:solidFill>
                <a:schemeClr val="tx1"/>
              </a:solidFill>
              <a:effectLst/>
              <a:uLnTx/>
              <a:uFillTx/>
              <a:latin typeface="+mn-ea"/>
              <a:ea typeface="+mn-ea"/>
              <a:cs typeface="+mj-cs"/>
            </a:endParaRPr>
          </a:p>
        </p:txBody>
      </p:sp>
      <p:sp>
        <p:nvSpPr>
          <p:cNvPr id="33" name="タイトル 1"/>
          <p:cNvSpPr txBox="1">
            <a:spLocks/>
          </p:cNvSpPr>
          <p:nvPr/>
        </p:nvSpPr>
        <p:spPr bwMode="auto">
          <a:xfrm>
            <a:off x="5940152" y="1952836"/>
            <a:ext cx="1152128"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100" kern="0" noProof="0" dirty="0" smtClean="0">
                <a:latin typeface="+mn-ea"/>
                <a:ea typeface="+mn-ea"/>
                <a:cs typeface="+mj-cs"/>
              </a:rPr>
              <a:t>ミニクラウド共有</a:t>
            </a:r>
            <a:endParaRPr lang="en-US" altLang="ja-JP" sz="1100" kern="0" noProof="0" dirty="0" smtClean="0">
              <a:latin typeface="+mn-ea"/>
              <a:ea typeface="+mn-ea"/>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100" kern="0" noProof="0" dirty="0" smtClean="0">
                <a:latin typeface="+mn-ea"/>
                <a:ea typeface="+mn-ea"/>
                <a:cs typeface="+mj-cs"/>
              </a:rPr>
              <a:t>アーカイブ</a:t>
            </a:r>
            <a:endParaRPr kumimoji="1" lang="ja-JP" altLang="en-US" sz="800" b="0" i="0" u="none" strike="noStrike" kern="0" cap="none" spc="0" normalizeH="0" baseline="0" noProof="0" dirty="0">
              <a:ln>
                <a:noFill/>
              </a:ln>
              <a:solidFill>
                <a:schemeClr val="tx1"/>
              </a:solidFill>
              <a:effectLst/>
              <a:uLnTx/>
              <a:uFillTx/>
              <a:latin typeface="+mn-ea"/>
              <a:ea typeface="+mn-ea"/>
              <a:cs typeface="+mj-cs"/>
            </a:endParaRPr>
          </a:p>
        </p:txBody>
      </p:sp>
      <p:sp>
        <p:nvSpPr>
          <p:cNvPr id="34" name="タイトル 1"/>
          <p:cNvSpPr txBox="1">
            <a:spLocks/>
          </p:cNvSpPr>
          <p:nvPr/>
        </p:nvSpPr>
        <p:spPr bwMode="auto">
          <a:xfrm>
            <a:off x="3779912" y="1520788"/>
            <a:ext cx="1584176"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050" kern="0" noProof="0" dirty="0" smtClean="0">
                <a:latin typeface="+mn-ea"/>
                <a:ea typeface="+mn-ea"/>
                <a:cs typeface="+mj-cs"/>
              </a:rPr>
              <a:t>ミニクラウド　</a:t>
            </a:r>
            <a:r>
              <a:rPr lang="en-US" altLang="ja-JP" sz="1050" kern="0" noProof="0" dirty="0" smtClean="0">
                <a:latin typeface="+mn-ea"/>
                <a:ea typeface="+mn-ea"/>
                <a:cs typeface="+mj-cs"/>
              </a:rPr>
              <a:t>#1-#15</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35" name="左右矢印 34"/>
          <p:cNvSpPr/>
          <p:nvPr/>
        </p:nvSpPr>
        <p:spPr bwMode="auto">
          <a:xfrm>
            <a:off x="5508104" y="1520788"/>
            <a:ext cx="396044" cy="252028"/>
          </a:xfrm>
          <a:prstGeom prst="leftRightArrow">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37" name="正方形/長方形 36"/>
          <p:cNvSpPr/>
          <p:nvPr/>
        </p:nvSpPr>
        <p:spPr bwMode="auto">
          <a:xfrm>
            <a:off x="3671900" y="105273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38" name="正方形/長方形 37"/>
          <p:cNvSpPr/>
          <p:nvPr/>
        </p:nvSpPr>
        <p:spPr bwMode="auto">
          <a:xfrm>
            <a:off x="3779912" y="112474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39" name="正方形/長方形 38"/>
          <p:cNvSpPr/>
          <p:nvPr/>
        </p:nvSpPr>
        <p:spPr bwMode="auto">
          <a:xfrm>
            <a:off x="3887924" y="1160748"/>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0" name="正方形/長方形 39"/>
          <p:cNvSpPr/>
          <p:nvPr/>
        </p:nvSpPr>
        <p:spPr bwMode="auto">
          <a:xfrm>
            <a:off x="4067944" y="105273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1" name="正方形/長方形 40"/>
          <p:cNvSpPr/>
          <p:nvPr/>
        </p:nvSpPr>
        <p:spPr bwMode="auto">
          <a:xfrm>
            <a:off x="4175956" y="112474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2" name="正方形/長方形 41"/>
          <p:cNvSpPr/>
          <p:nvPr/>
        </p:nvSpPr>
        <p:spPr bwMode="auto">
          <a:xfrm>
            <a:off x="4283968" y="1160748"/>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3" name="正方形/長方形 42"/>
          <p:cNvSpPr/>
          <p:nvPr/>
        </p:nvSpPr>
        <p:spPr bwMode="auto">
          <a:xfrm>
            <a:off x="5004048" y="101673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4" name="正方形/長方形 43"/>
          <p:cNvSpPr/>
          <p:nvPr/>
        </p:nvSpPr>
        <p:spPr bwMode="auto">
          <a:xfrm>
            <a:off x="5112060" y="1088740"/>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5" name="正方形/長方形 44"/>
          <p:cNvSpPr/>
          <p:nvPr/>
        </p:nvSpPr>
        <p:spPr bwMode="auto">
          <a:xfrm>
            <a:off x="5220072" y="112474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6" name="タイトル 1"/>
          <p:cNvSpPr txBox="1">
            <a:spLocks/>
          </p:cNvSpPr>
          <p:nvPr/>
        </p:nvSpPr>
        <p:spPr bwMode="auto">
          <a:xfrm>
            <a:off x="4211960" y="980728"/>
            <a:ext cx="972108"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050" kern="0" dirty="0" smtClean="0">
                <a:latin typeface="+mn-ea"/>
                <a:ea typeface="+mn-ea"/>
                <a:cs typeface="+mj-cs"/>
              </a:rPr>
              <a:t>仮想マシン</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47" name="正方形/長方形 46"/>
          <p:cNvSpPr/>
          <p:nvPr/>
        </p:nvSpPr>
        <p:spPr bwMode="auto">
          <a:xfrm>
            <a:off x="3671900" y="1988840"/>
            <a:ext cx="1692188" cy="288032"/>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r>
              <a:rPr lang="ja-JP" altLang="en-US" sz="1800" dirty="0" smtClean="0">
                <a:solidFill>
                  <a:srgbClr val="333333"/>
                </a:solidFill>
                <a:latin typeface="+mn-ea"/>
                <a:ea typeface="+mn-ea"/>
              </a:rPr>
              <a:t>物理マシン</a:t>
            </a:r>
            <a:r>
              <a:rPr lang="en-US" altLang="ja-JP" sz="1800" dirty="0" smtClean="0">
                <a:solidFill>
                  <a:srgbClr val="333333"/>
                </a:solidFill>
                <a:latin typeface="+mn-ea"/>
                <a:ea typeface="+mn-ea"/>
              </a:rPr>
              <a:t>/NW</a:t>
            </a:r>
            <a:endParaRPr kumimoji="1" lang="ja-JP" altLang="en-US" sz="1800" b="0" dirty="0">
              <a:solidFill>
                <a:srgbClr val="333333"/>
              </a:solidFill>
              <a:latin typeface="+mn-ea"/>
              <a:ea typeface="+mn-ea"/>
            </a:endParaRPr>
          </a:p>
        </p:txBody>
      </p:sp>
      <p:sp>
        <p:nvSpPr>
          <p:cNvPr id="48" name="正方形/長方形 47"/>
          <p:cNvSpPr/>
          <p:nvPr/>
        </p:nvSpPr>
        <p:spPr bwMode="auto">
          <a:xfrm>
            <a:off x="3671900" y="2960948"/>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9" name="正方形/長方形 48"/>
          <p:cNvSpPr/>
          <p:nvPr/>
        </p:nvSpPr>
        <p:spPr bwMode="auto">
          <a:xfrm>
            <a:off x="4427984" y="2960948"/>
            <a:ext cx="288032"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50" name="正方形/長方形 49"/>
          <p:cNvSpPr/>
          <p:nvPr/>
        </p:nvSpPr>
        <p:spPr bwMode="auto">
          <a:xfrm>
            <a:off x="4752020" y="2960948"/>
            <a:ext cx="612068"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52" name="正方形/長方形 51"/>
          <p:cNvSpPr/>
          <p:nvPr/>
        </p:nvSpPr>
        <p:spPr bwMode="auto">
          <a:xfrm>
            <a:off x="3635896" y="3933056"/>
            <a:ext cx="1692188" cy="288032"/>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r>
              <a:rPr lang="ja-JP" altLang="en-US" sz="1800" dirty="0" smtClean="0">
                <a:solidFill>
                  <a:srgbClr val="333333"/>
                </a:solidFill>
                <a:latin typeface="+mn-ea"/>
                <a:ea typeface="+mn-ea"/>
              </a:rPr>
              <a:t>物理マシン</a:t>
            </a:r>
            <a:r>
              <a:rPr lang="en-US" altLang="ja-JP" sz="1800" dirty="0" smtClean="0">
                <a:solidFill>
                  <a:srgbClr val="333333"/>
                </a:solidFill>
                <a:latin typeface="+mn-ea"/>
                <a:ea typeface="+mn-ea"/>
              </a:rPr>
              <a:t>/NW</a:t>
            </a:r>
            <a:endParaRPr kumimoji="1" lang="ja-JP" altLang="en-US" sz="1800" b="0" dirty="0">
              <a:solidFill>
                <a:srgbClr val="333333"/>
              </a:solidFill>
              <a:latin typeface="+mn-ea"/>
              <a:ea typeface="+mn-ea"/>
            </a:endParaRPr>
          </a:p>
        </p:txBody>
      </p:sp>
      <p:sp>
        <p:nvSpPr>
          <p:cNvPr id="53" name="角丸四角形 52"/>
          <p:cNvSpPr/>
          <p:nvPr/>
        </p:nvSpPr>
        <p:spPr>
          <a:xfrm>
            <a:off x="3635896" y="3537012"/>
            <a:ext cx="1728192" cy="324036"/>
          </a:xfrm>
          <a:prstGeom prst="roundRect">
            <a:avLst/>
          </a:prstGeom>
          <a:solidFill>
            <a:srgbClr val="0070C0"/>
          </a:solidFill>
          <a:ln>
            <a:solidFill>
              <a:schemeClr val="accent1"/>
            </a:solid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1800" dirty="0" err="1" smtClean="0">
                <a:latin typeface="+mn-ea"/>
                <a:cs typeface="Arial Unicode MS" pitchFamily="50" charset="-128"/>
              </a:rPr>
              <a:t>dodai</a:t>
            </a:r>
            <a:endParaRPr lang="ja-JP" altLang="en-US" sz="1800" dirty="0">
              <a:latin typeface="+mn-ea"/>
              <a:cs typeface="Arial Unicode MS" pitchFamily="50" charset="-128"/>
            </a:endParaRPr>
          </a:p>
        </p:txBody>
      </p:sp>
      <p:sp>
        <p:nvSpPr>
          <p:cNvPr id="54" name="フローチャート : 磁気ディスク 53"/>
          <p:cNvSpPr/>
          <p:nvPr/>
        </p:nvSpPr>
        <p:spPr bwMode="auto">
          <a:xfrm>
            <a:off x="6084168" y="2996952"/>
            <a:ext cx="576064" cy="540060"/>
          </a:xfrm>
          <a:prstGeom prst="flowChartMagneticDisk">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55" name="タイトル 1"/>
          <p:cNvSpPr txBox="1">
            <a:spLocks/>
          </p:cNvSpPr>
          <p:nvPr/>
        </p:nvSpPr>
        <p:spPr bwMode="auto">
          <a:xfrm>
            <a:off x="5508103" y="3501008"/>
            <a:ext cx="2068353" cy="57606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ja-JP" altLang="en-US" sz="1050" kern="0" dirty="0" smtClean="0">
                <a:latin typeface="+mn-ea"/>
                <a:ea typeface="+mn-ea"/>
                <a:cs typeface="+mj-cs"/>
              </a:rPr>
              <a:t>クラスタ共有　オブジェクトストア</a:t>
            </a:r>
            <a:r>
              <a:rPr kumimoji="1" lang="ja-JP" altLang="en-US" sz="1050" b="0" i="0" u="none" strike="noStrike" kern="0" cap="none" spc="0" normalizeH="0" baseline="0" noProof="0" dirty="0" smtClean="0">
                <a:ln>
                  <a:noFill/>
                </a:ln>
                <a:solidFill>
                  <a:schemeClr val="tx1"/>
                </a:solidFill>
                <a:effectLst/>
                <a:uLnTx/>
                <a:uFillTx/>
                <a:latin typeface="+mn-ea"/>
                <a:ea typeface="+mn-ea"/>
                <a:cs typeface="+mj-cs"/>
              </a:rPr>
              <a:t>　</a:t>
            </a:r>
            <a:r>
              <a:rPr kumimoji="1" lang="en-US" altLang="ja-JP" sz="1050" b="0" i="0" u="none" strike="noStrike" kern="0" cap="none" spc="0" normalizeH="0" baseline="0" noProof="0" dirty="0" err="1" smtClean="0">
                <a:ln>
                  <a:noFill/>
                </a:ln>
                <a:solidFill>
                  <a:schemeClr val="tx1"/>
                </a:solidFill>
                <a:effectLst/>
                <a:uLnTx/>
                <a:uFillTx/>
                <a:latin typeface="+mn-ea"/>
                <a:ea typeface="+mn-ea"/>
                <a:cs typeface="+mj-cs"/>
              </a:rPr>
              <a:t>tinii</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56" name="左右矢印 55"/>
          <p:cNvSpPr/>
          <p:nvPr/>
        </p:nvSpPr>
        <p:spPr bwMode="auto">
          <a:xfrm>
            <a:off x="5472100" y="3140968"/>
            <a:ext cx="396044" cy="252028"/>
          </a:xfrm>
          <a:prstGeom prst="leftRightArrow">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57" name="タイトル 1"/>
          <p:cNvSpPr txBox="1">
            <a:spLocks/>
          </p:cNvSpPr>
          <p:nvPr/>
        </p:nvSpPr>
        <p:spPr bwMode="auto">
          <a:xfrm>
            <a:off x="539552" y="4581128"/>
            <a:ext cx="1440160" cy="112265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mn-ea"/>
                <a:ea typeface="+mn-ea"/>
                <a:cs typeface="+mj-cs"/>
              </a:rPr>
              <a:t>インター</a:t>
            </a:r>
            <a:endParaRPr lang="en-US" altLang="ja-JP" sz="2800" kern="0" dirty="0" smtClean="0">
              <a:latin typeface="+mn-ea"/>
              <a:ea typeface="+mn-ea"/>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mn-ea"/>
                <a:ea typeface="+mn-ea"/>
                <a:cs typeface="+mj-cs"/>
              </a:rPr>
              <a:t>クラウド</a:t>
            </a:r>
            <a:endParaRPr lang="en-US" altLang="ja-JP" sz="2800" kern="0" dirty="0" smtClean="0">
              <a:latin typeface="+mn-ea"/>
              <a:ea typeface="+mn-ea"/>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mn-ea"/>
                <a:ea typeface="+mn-ea"/>
                <a:cs typeface="+mj-cs"/>
              </a:rPr>
              <a:t>基盤</a:t>
            </a:r>
            <a:endParaRPr lang="en-US" altLang="ja-JP" sz="2800" kern="0" dirty="0" smtClean="0">
              <a:latin typeface="+mn-ea"/>
              <a:ea typeface="+mn-ea"/>
              <a:cs typeface="+mj-cs"/>
            </a:endParaRPr>
          </a:p>
        </p:txBody>
      </p:sp>
      <p:cxnSp>
        <p:nvCxnSpPr>
          <p:cNvPr id="58" name="直線コネクタ 57"/>
          <p:cNvCxnSpPr/>
          <p:nvPr/>
        </p:nvCxnSpPr>
        <p:spPr bwMode="auto">
          <a:xfrm>
            <a:off x="647564" y="4293096"/>
            <a:ext cx="7596844" cy="0"/>
          </a:xfrm>
          <a:prstGeom prst="line">
            <a:avLst/>
          </a:prstGeom>
          <a:solidFill>
            <a:schemeClr val="accent1"/>
          </a:solidFill>
          <a:ln w="9525" cap="flat" cmpd="sng" algn="ctr">
            <a:solidFill>
              <a:schemeClr val="tx1"/>
            </a:solidFill>
            <a:prstDash val="sysDash"/>
            <a:miter lim="800000"/>
            <a:headEnd type="none" w="med" len="med"/>
            <a:tailEnd type="none" w="med" len="med"/>
          </a:ln>
          <a:effectLst/>
        </p:spPr>
      </p:cxnSp>
      <p:sp>
        <p:nvSpPr>
          <p:cNvPr id="59" name="タイトル 1"/>
          <p:cNvSpPr txBox="1">
            <a:spLocks/>
          </p:cNvSpPr>
          <p:nvPr/>
        </p:nvSpPr>
        <p:spPr bwMode="auto">
          <a:xfrm>
            <a:off x="3599892" y="3032956"/>
            <a:ext cx="936104"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050" kern="0" noProof="0" dirty="0" err="1" smtClean="0">
                <a:latin typeface="+mn-ea"/>
                <a:ea typeface="+mn-ea"/>
                <a:cs typeface="+mj-cs"/>
              </a:rPr>
              <a:t>OpenStack</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60" name="タイトル 1"/>
          <p:cNvSpPr txBox="1">
            <a:spLocks/>
          </p:cNvSpPr>
          <p:nvPr/>
        </p:nvSpPr>
        <p:spPr bwMode="auto">
          <a:xfrm>
            <a:off x="4319972" y="3140968"/>
            <a:ext cx="468052"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050" kern="0" noProof="0" dirty="0" smtClean="0">
                <a:latin typeface="+mn-ea"/>
                <a:ea typeface="+mn-ea"/>
                <a:cs typeface="+mj-cs"/>
              </a:rPr>
              <a:t>#16</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61" name="タイトル 1"/>
          <p:cNvSpPr txBox="1">
            <a:spLocks/>
          </p:cNvSpPr>
          <p:nvPr/>
        </p:nvSpPr>
        <p:spPr bwMode="auto">
          <a:xfrm>
            <a:off x="4716016" y="3068960"/>
            <a:ext cx="720080"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050" b="0" i="0" u="none" strike="noStrike" kern="0" cap="none" spc="0" normalizeH="0" baseline="0" noProof="0" dirty="0" err="1" smtClean="0">
                <a:ln>
                  <a:noFill/>
                </a:ln>
                <a:solidFill>
                  <a:schemeClr val="tx1"/>
                </a:solidFill>
                <a:effectLst/>
                <a:uLnTx/>
                <a:uFillTx/>
                <a:latin typeface="+mn-ea"/>
                <a:ea typeface="+mn-ea"/>
                <a:cs typeface="+mj-cs"/>
              </a:rPr>
              <a:t>Hadoop</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62" name="正方形/長方形 61"/>
          <p:cNvSpPr/>
          <p:nvPr/>
        </p:nvSpPr>
        <p:spPr bwMode="auto">
          <a:xfrm>
            <a:off x="3599892" y="256490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3" name="正方形/長方形 62"/>
          <p:cNvSpPr/>
          <p:nvPr/>
        </p:nvSpPr>
        <p:spPr bwMode="auto">
          <a:xfrm>
            <a:off x="3707904" y="263691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4" name="正方形/長方形 63"/>
          <p:cNvSpPr/>
          <p:nvPr/>
        </p:nvSpPr>
        <p:spPr bwMode="auto">
          <a:xfrm>
            <a:off x="3815916" y="267291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5" name="正方形/長方形 64"/>
          <p:cNvSpPr/>
          <p:nvPr/>
        </p:nvSpPr>
        <p:spPr bwMode="auto">
          <a:xfrm>
            <a:off x="3995936" y="256490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6" name="正方形/長方形 65"/>
          <p:cNvSpPr/>
          <p:nvPr/>
        </p:nvSpPr>
        <p:spPr bwMode="auto">
          <a:xfrm>
            <a:off x="4103948" y="263691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7" name="正方形/長方形 66"/>
          <p:cNvSpPr/>
          <p:nvPr/>
        </p:nvSpPr>
        <p:spPr bwMode="auto">
          <a:xfrm>
            <a:off x="4211960" y="267291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8" name="正方形/長方形 67"/>
          <p:cNvSpPr/>
          <p:nvPr/>
        </p:nvSpPr>
        <p:spPr bwMode="auto">
          <a:xfrm>
            <a:off x="4427984" y="263691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9" name="正方形/長方形 68"/>
          <p:cNvSpPr/>
          <p:nvPr/>
        </p:nvSpPr>
        <p:spPr bwMode="auto">
          <a:xfrm>
            <a:off x="4535996" y="267291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70" name="タイトル 1"/>
          <p:cNvSpPr txBox="1">
            <a:spLocks/>
          </p:cNvSpPr>
          <p:nvPr/>
        </p:nvSpPr>
        <p:spPr bwMode="auto">
          <a:xfrm>
            <a:off x="3743908" y="2528900"/>
            <a:ext cx="972108"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050" kern="0" dirty="0" smtClean="0">
                <a:latin typeface="+mn-ea"/>
                <a:ea typeface="+mn-ea"/>
                <a:cs typeface="+mj-cs"/>
              </a:rPr>
              <a:t>仮想マシン</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77" name="角丸四角形 76"/>
          <p:cNvSpPr/>
          <p:nvPr/>
        </p:nvSpPr>
        <p:spPr>
          <a:xfrm>
            <a:off x="2303748" y="5481227"/>
            <a:ext cx="5328592" cy="252029"/>
          </a:xfrm>
          <a:prstGeom prst="roundRect">
            <a:avLst>
              <a:gd name="adj" fmla="val 11768"/>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1600" dirty="0">
              <a:latin typeface="+mn-ea"/>
              <a:cs typeface="Arial Unicode MS" pitchFamily="50" charset="-128"/>
            </a:endParaRPr>
          </a:p>
        </p:txBody>
      </p:sp>
      <p:pic>
        <p:nvPicPr>
          <p:cNvPr id="79" name="Picture 2"/>
          <p:cNvPicPr>
            <a:picLocks noChangeAspect="1" noChangeArrowheads="1"/>
          </p:cNvPicPr>
          <p:nvPr/>
        </p:nvPicPr>
        <p:blipFill>
          <a:blip r:embed="rId3" cstate="print"/>
          <a:srcRect/>
          <a:stretch>
            <a:fillRect/>
          </a:stretch>
        </p:blipFill>
        <p:spPr bwMode="auto">
          <a:xfrm>
            <a:off x="4494737" y="5517232"/>
            <a:ext cx="266936" cy="180020"/>
          </a:xfrm>
          <a:prstGeom prst="rect">
            <a:avLst/>
          </a:prstGeom>
          <a:noFill/>
          <a:ln w="9525">
            <a:noFill/>
            <a:miter lim="800000"/>
            <a:headEnd/>
            <a:tailEnd/>
          </a:ln>
        </p:spPr>
      </p:pic>
      <p:pic>
        <p:nvPicPr>
          <p:cNvPr id="75" name="Picture 42" descr="H:\home\nobukazu\My Dropbox\dat\201103\GRC-H23-plan\SINET4.png"/>
          <p:cNvPicPr>
            <a:picLocks noChangeAspect="1" noChangeArrowheads="1"/>
          </p:cNvPicPr>
          <p:nvPr/>
        </p:nvPicPr>
        <p:blipFill>
          <a:blip r:embed="rId4" cstate="print"/>
          <a:srcRect/>
          <a:stretch>
            <a:fillRect/>
          </a:stretch>
        </p:blipFill>
        <p:spPr bwMode="auto">
          <a:xfrm>
            <a:off x="5070801" y="5517232"/>
            <a:ext cx="329291" cy="144016"/>
          </a:xfrm>
          <a:prstGeom prst="rect">
            <a:avLst/>
          </a:prstGeom>
          <a:noFill/>
          <a:ln w="9525">
            <a:noFill/>
            <a:miter lim="800000"/>
            <a:headEnd/>
            <a:tailEnd/>
          </a:ln>
        </p:spPr>
      </p:pic>
      <p:sp>
        <p:nvSpPr>
          <p:cNvPr id="82" name="角丸四角形 81"/>
          <p:cNvSpPr/>
          <p:nvPr/>
        </p:nvSpPr>
        <p:spPr>
          <a:xfrm>
            <a:off x="2915816" y="5121188"/>
            <a:ext cx="1800200" cy="288032"/>
          </a:xfrm>
          <a:prstGeom prst="roundRect">
            <a:avLst/>
          </a:prstGeom>
          <a:solidFill>
            <a:srgbClr val="0070C0"/>
          </a:solidFill>
          <a:ln>
            <a:solidFill>
              <a:schemeClr val="accent1">
                <a:lumMod val="75000"/>
              </a:schemeClr>
            </a:solid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1600" dirty="0" err="1" smtClean="0">
                <a:latin typeface="+mn-ea"/>
                <a:cs typeface="Arial Unicode MS" pitchFamily="50" charset="-128"/>
              </a:rPr>
              <a:t>dodai</a:t>
            </a:r>
            <a:r>
              <a:rPr lang="ja-JP" altLang="en-US" sz="1600" dirty="0" smtClean="0">
                <a:latin typeface="+mn-ea"/>
                <a:cs typeface="Arial Unicode MS" pitchFamily="50" charset="-128"/>
              </a:rPr>
              <a:t>　</a:t>
            </a:r>
            <a:r>
              <a:rPr lang="en-US" altLang="ja-JP" sz="1600" dirty="0" smtClean="0">
                <a:latin typeface="+mn-ea"/>
                <a:cs typeface="Arial Unicode MS" pitchFamily="50" charset="-128"/>
              </a:rPr>
              <a:t>@west</a:t>
            </a:r>
            <a:endParaRPr lang="ja-JP" altLang="en-US" sz="1600" b="1" dirty="0">
              <a:latin typeface="+mn-ea"/>
              <a:cs typeface="Arial Unicode MS" pitchFamily="50" charset="-128"/>
            </a:endParaRPr>
          </a:p>
        </p:txBody>
      </p:sp>
      <p:sp>
        <p:nvSpPr>
          <p:cNvPr id="97" name="正方形/長方形 96"/>
          <p:cNvSpPr/>
          <p:nvPr/>
        </p:nvSpPr>
        <p:spPr bwMode="auto">
          <a:xfrm>
            <a:off x="4932040" y="5733256"/>
            <a:ext cx="108012" cy="180020"/>
          </a:xfrm>
          <a:prstGeom prst="rect">
            <a:avLst/>
          </a:prstGeom>
          <a:solidFill>
            <a:schemeClr val="accent1">
              <a:lumMod val="50000"/>
            </a:schemeClr>
          </a:solidFill>
          <a:ln w="9525">
            <a:no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76" name="円柱 75"/>
          <p:cNvSpPr/>
          <p:nvPr/>
        </p:nvSpPr>
        <p:spPr>
          <a:xfrm>
            <a:off x="3275856" y="5805264"/>
            <a:ext cx="3528392" cy="39604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smtClean="0">
                <a:solidFill>
                  <a:schemeClr val="bg1"/>
                </a:solidFill>
                <a:latin typeface="+mn-ea"/>
              </a:rPr>
              <a:t>colony</a:t>
            </a:r>
            <a:endParaRPr lang="ja-JP" altLang="en-US" dirty="0">
              <a:solidFill>
                <a:schemeClr val="bg1"/>
              </a:solidFill>
              <a:latin typeface="+mn-ea"/>
            </a:endParaRPr>
          </a:p>
        </p:txBody>
      </p:sp>
      <p:sp>
        <p:nvSpPr>
          <p:cNvPr id="80" name="正方形/長方形 79"/>
          <p:cNvSpPr/>
          <p:nvPr/>
        </p:nvSpPr>
        <p:spPr bwMode="auto">
          <a:xfrm>
            <a:off x="2987824"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mn-ea"/>
                <a:ea typeface="+mn-ea"/>
              </a:rPr>
              <a:t>研究</a:t>
            </a:r>
            <a:endParaRPr kumimoji="1" lang="en-US" altLang="ja-JP" sz="1200" b="0" dirty="0" smtClean="0">
              <a:solidFill>
                <a:srgbClr val="333333"/>
              </a:solidFill>
              <a:latin typeface="+mn-ea"/>
              <a:ea typeface="+mn-ea"/>
            </a:endParaRPr>
          </a:p>
          <a:p>
            <a:pPr algn="ctr">
              <a:spcBef>
                <a:spcPct val="0"/>
              </a:spcBef>
            </a:pPr>
            <a:r>
              <a:rPr kumimoji="1" lang="ja-JP" altLang="en-US" sz="1200" b="0" dirty="0" smtClean="0">
                <a:solidFill>
                  <a:srgbClr val="333333"/>
                </a:solidFill>
                <a:latin typeface="+mn-ea"/>
                <a:ea typeface="+mn-ea"/>
              </a:rPr>
              <a:t>クラスタ</a:t>
            </a:r>
            <a:endParaRPr kumimoji="1" lang="ja-JP" altLang="en-US" sz="1200" b="0" dirty="0">
              <a:solidFill>
                <a:srgbClr val="333333"/>
              </a:solidFill>
              <a:latin typeface="+mn-ea"/>
              <a:ea typeface="+mn-ea"/>
            </a:endParaRPr>
          </a:p>
        </p:txBody>
      </p:sp>
      <p:sp>
        <p:nvSpPr>
          <p:cNvPr id="81" name="正方形/長方形 80"/>
          <p:cNvSpPr/>
          <p:nvPr/>
        </p:nvSpPr>
        <p:spPr bwMode="auto">
          <a:xfrm>
            <a:off x="3923928"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mn-ea"/>
                <a:ea typeface="+mn-ea"/>
              </a:rPr>
              <a:t>研究</a:t>
            </a:r>
            <a:endParaRPr kumimoji="1" lang="en-US" altLang="ja-JP" sz="1200" b="0" dirty="0" smtClean="0">
              <a:solidFill>
                <a:srgbClr val="333333"/>
              </a:solidFill>
              <a:latin typeface="+mn-ea"/>
              <a:ea typeface="+mn-ea"/>
            </a:endParaRPr>
          </a:p>
          <a:p>
            <a:pPr algn="ctr">
              <a:spcBef>
                <a:spcPct val="0"/>
              </a:spcBef>
            </a:pPr>
            <a:r>
              <a:rPr kumimoji="1" lang="ja-JP" altLang="en-US" sz="1200" b="0" dirty="0" smtClean="0">
                <a:solidFill>
                  <a:srgbClr val="333333"/>
                </a:solidFill>
                <a:latin typeface="+mn-ea"/>
                <a:ea typeface="+mn-ea"/>
              </a:rPr>
              <a:t>クラスタ</a:t>
            </a:r>
            <a:endParaRPr kumimoji="1" lang="ja-JP" altLang="en-US" sz="1200" b="0" dirty="0">
              <a:solidFill>
                <a:srgbClr val="333333"/>
              </a:solidFill>
              <a:latin typeface="+mn-ea"/>
              <a:ea typeface="+mn-ea"/>
            </a:endParaRPr>
          </a:p>
        </p:txBody>
      </p:sp>
      <p:sp>
        <p:nvSpPr>
          <p:cNvPr id="95" name="角丸四角形 94"/>
          <p:cNvSpPr/>
          <p:nvPr/>
        </p:nvSpPr>
        <p:spPr>
          <a:xfrm>
            <a:off x="5220072" y="5121188"/>
            <a:ext cx="1800200" cy="288032"/>
          </a:xfrm>
          <a:prstGeom prst="roundRect">
            <a:avLst/>
          </a:prstGeom>
          <a:solidFill>
            <a:srgbClr val="0070C0"/>
          </a:solidFill>
          <a:ln>
            <a:solidFill>
              <a:schemeClr val="accent1">
                <a:lumMod val="75000"/>
              </a:schemeClr>
            </a:solid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1600" dirty="0" err="1" smtClean="0">
                <a:latin typeface="+mn-ea"/>
                <a:cs typeface="Arial Unicode MS" pitchFamily="50" charset="-128"/>
              </a:rPr>
              <a:t>dodai</a:t>
            </a:r>
            <a:r>
              <a:rPr lang="ja-JP" altLang="en-US" sz="1600" dirty="0" smtClean="0">
                <a:latin typeface="+mn-ea"/>
                <a:cs typeface="Arial Unicode MS" pitchFamily="50" charset="-128"/>
              </a:rPr>
              <a:t>　</a:t>
            </a:r>
            <a:r>
              <a:rPr lang="en-US" altLang="ja-JP" sz="1600" dirty="0" smtClean="0">
                <a:latin typeface="+mn-ea"/>
                <a:cs typeface="Arial Unicode MS" pitchFamily="50" charset="-128"/>
              </a:rPr>
              <a:t>@east</a:t>
            </a:r>
            <a:endParaRPr lang="ja-JP" altLang="en-US" sz="1600" b="1" dirty="0">
              <a:latin typeface="+mn-ea"/>
              <a:cs typeface="Arial Unicode MS" pitchFamily="50" charset="-128"/>
            </a:endParaRPr>
          </a:p>
        </p:txBody>
      </p:sp>
      <p:sp>
        <p:nvSpPr>
          <p:cNvPr id="96" name="正方形/長方形 95"/>
          <p:cNvSpPr/>
          <p:nvPr/>
        </p:nvSpPr>
        <p:spPr bwMode="auto">
          <a:xfrm>
            <a:off x="5292080"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mn-ea"/>
                <a:ea typeface="+mn-ea"/>
              </a:rPr>
              <a:t>研究</a:t>
            </a:r>
            <a:endParaRPr kumimoji="1" lang="en-US" altLang="ja-JP" sz="1200" b="0" dirty="0" smtClean="0">
              <a:solidFill>
                <a:srgbClr val="333333"/>
              </a:solidFill>
              <a:latin typeface="+mn-ea"/>
              <a:ea typeface="+mn-ea"/>
            </a:endParaRPr>
          </a:p>
          <a:p>
            <a:pPr algn="ctr">
              <a:spcBef>
                <a:spcPct val="0"/>
              </a:spcBef>
            </a:pPr>
            <a:r>
              <a:rPr kumimoji="1" lang="ja-JP" altLang="en-US" sz="1200" b="0" dirty="0" smtClean="0">
                <a:solidFill>
                  <a:srgbClr val="333333"/>
                </a:solidFill>
                <a:latin typeface="+mn-ea"/>
                <a:ea typeface="+mn-ea"/>
              </a:rPr>
              <a:t>クラスタ</a:t>
            </a:r>
            <a:endParaRPr kumimoji="1" lang="ja-JP" altLang="en-US" sz="1200" b="0" dirty="0">
              <a:solidFill>
                <a:srgbClr val="333333"/>
              </a:solidFill>
              <a:latin typeface="+mn-ea"/>
              <a:ea typeface="+mn-ea"/>
            </a:endParaRPr>
          </a:p>
        </p:txBody>
      </p:sp>
      <p:sp>
        <p:nvSpPr>
          <p:cNvPr id="98" name="正方形/長方形 97"/>
          <p:cNvSpPr/>
          <p:nvPr/>
        </p:nvSpPr>
        <p:spPr bwMode="auto">
          <a:xfrm>
            <a:off x="6228184"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mn-ea"/>
                <a:ea typeface="+mn-ea"/>
              </a:rPr>
              <a:t>研究</a:t>
            </a:r>
            <a:endParaRPr kumimoji="1" lang="en-US" altLang="ja-JP" sz="1200" b="0" dirty="0" smtClean="0">
              <a:solidFill>
                <a:srgbClr val="333333"/>
              </a:solidFill>
              <a:latin typeface="+mn-ea"/>
              <a:ea typeface="+mn-ea"/>
            </a:endParaRPr>
          </a:p>
          <a:p>
            <a:pPr algn="ctr">
              <a:spcBef>
                <a:spcPct val="0"/>
              </a:spcBef>
            </a:pPr>
            <a:r>
              <a:rPr kumimoji="1" lang="ja-JP" altLang="en-US" sz="1200" b="0" dirty="0" smtClean="0">
                <a:solidFill>
                  <a:srgbClr val="333333"/>
                </a:solidFill>
                <a:latin typeface="+mn-ea"/>
                <a:ea typeface="+mn-ea"/>
              </a:rPr>
              <a:t>クラスタ</a:t>
            </a:r>
            <a:endParaRPr kumimoji="1" lang="ja-JP" altLang="en-US" sz="1200" b="0" dirty="0">
              <a:solidFill>
                <a:srgbClr val="333333"/>
              </a:solidFill>
              <a:latin typeface="+mn-ea"/>
              <a:ea typeface="+mn-ea"/>
            </a:endParaRPr>
          </a:p>
        </p:txBody>
      </p:sp>
      <p:sp>
        <p:nvSpPr>
          <p:cNvPr id="78" name="タイトル 1"/>
          <p:cNvSpPr txBox="1">
            <a:spLocks/>
          </p:cNvSpPr>
          <p:nvPr/>
        </p:nvSpPr>
        <p:spPr bwMode="auto">
          <a:xfrm>
            <a:off x="7632339" y="1484784"/>
            <a:ext cx="1337489"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2010</a:t>
            </a:r>
            <a:r>
              <a:rPr kumimoji="1" lang="ja-JP" altLang="en-US" sz="1600" b="0" i="0" u="none" strike="noStrike" kern="0" cap="none" spc="0" normalizeH="0" baseline="0" noProof="0" dirty="0" smtClean="0">
                <a:ln>
                  <a:noFill/>
                </a:ln>
                <a:solidFill>
                  <a:schemeClr val="tx1"/>
                </a:solidFill>
                <a:effectLst/>
                <a:uLnTx/>
                <a:uFillTx/>
                <a:latin typeface="+mn-ea"/>
                <a:ea typeface="+mn-ea"/>
                <a:cs typeface="+mj-cs"/>
              </a:rPr>
              <a:t>年</a:t>
            </a: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5</a:t>
            </a:r>
            <a:r>
              <a:rPr kumimoji="1" lang="ja-JP" altLang="en-US" sz="1600" b="0" i="0" u="none" strike="noStrike" kern="0" cap="none" spc="0" normalizeH="0" baseline="0" noProof="0" dirty="0" smtClean="0">
                <a:ln>
                  <a:noFill/>
                </a:ln>
                <a:solidFill>
                  <a:schemeClr val="tx1"/>
                </a:solidFill>
                <a:effectLst/>
                <a:uLnTx/>
                <a:uFillTx/>
                <a:latin typeface="+mn-ea"/>
                <a:ea typeface="+mn-ea"/>
                <a:cs typeface="+mj-cs"/>
              </a:rPr>
              <a:t>月より運用</a:t>
            </a:r>
            <a:endParaRPr kumimoji="1" lang="ja-JP" altLang="en-US" sz="1600" b="0" i="0" u="none" strike="noStrike" kern="0" cap="none" spc="0" normalizeH="0" baseline="0" noProof="0" dirty="0">
              <a:ln>
                <a:noFill/>
              </a:ln>
              <a:solidFill>
                <a:schemeClr val="tx1"/>
              </a:solidFill>
              <a:effectLst/>
              <a:uLnTx/>
              <a:uFillTx/>
              <a:latin typeface="+mn-ea"/>
              <a:ea typeface="+mn-ea"/>
              <a:cs typeface="+mj-cs"/>
            </a:endParaRPr>
          </a:p>
        </p:txBody>
      </p:sp>
      <p:sp>
        <p:nvSpPr>
          <p:cNvPr id="84" name="タイトル 1"/>
          <p:cNvSpPr txBox="1">
            <a:spLocks/>
          </p:cNvSpPr>
          <p:nvPr/>
        </p:nvSpPr>
        <p:spPr bwMode="auto">
          <a:xfrm>
            <a:off x="7632339" y="2990422"/>
            <a:ext cx="1301484"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2012</a:t>
            </a:r>
            <a:r>
              <a:rPr kumimoji="1" lang="ja-JP" altLang="en-US" sz="1600" b="0" i="0" u="none" strike="noStrike" kern="0" cap="none" spc="0" normalizeH="0" baseline="0" noProof="0" dirty="0" smtClean="0">
                <a:ln>
                  <a:noFill/>
                </a:ln>
                <a:solidFill>
                  <a:schemeClr val="tx1"/>
                </a:solidFill>
                <a:effectLst/>
                <a:uLnTx/>
                <a:uFillTx/>
                <a:latin typeface="+mn-ea"/>
                <a:ea typeface="+mn-ea"/>
                <a:cs typeface="+mj-cs"/>
              </a:rPr>
              <a:t>年</a:t>
            </a: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7</a:t>
            </a:r>
            <a:r>
              <a:rPr kumimoji="1" lang="ja-JP" altLang="en-US" sz="1600" b="0" i="0" u="none" strike="noStrike" kern="0" cap="none" spc="0" normalizeH="0" baseline="0" noProof="0" dirty="0" smtClean="0">
                <a:ln>
                  <a:noFill/>
                </a:ln>
                <a:solidFill>
                  <a:schemeClr val="tx1"/>
                </a:solidFill>
                <a:effectLst/>
                <a:uLnTx/>
                <a:uFillTx/>
                <a:latin typeface="+mn-ea"/>
                <a:ea typeface="+mn-ea"/>
                <a:cs typeface="+mj-cs"/>
              </a:rPr>
              <a:t>月より運用</a:t>
            </a:r>
            <a:endParaRPr kumimoji="1" lang="ja-JP" altLang="en-US" sz="1600" b="0" i="0" u="none" strike="noStrike" kern="0" cap="none" spc="0" normalizeH="0" baseline="0" noProof="0" dirty="0">
              <a:ln>
                <a:noFill/>
              </a:ln>
              <a:solidFill>
                <a:schemeClr val="tx1"/>
              </a:solidFill>
              <a:effectLst/>
              <a:uLnTx/>
              <a:uFillTx/>
              <a:latin typeface="+mn-ea"/>
              <a:ea typeface="+mn-ea"/>
              <a:cs typeface="+mj-cs"/>
            </a:endParaRPr>
          </a:p>
        </p:txBody>
      </p:sp>
      <p:sp>
        <p:nvSpPr>
          <p:cNvPr id="85" name="タイトル 1"/>
          <p:cNvSpPr txBox="1">
            <a:spLocks/>
          </p:cNvSpPr>
          <p:nvPr/>
        </p:nvSpPr>
        <p:spPr bwMode="auto">
          <a:xfrm>
            <a:off x="7632339" y="4725144"/>
            <a:ext cx="1363452"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2012</a:t>
            </a:r>
            <a:r>
              <a:rPr kumimoji="1" lang="ja-JP" altLang="en-US" sz="1600" b="0" i="0" u="none" strike="noStrike" kern="0" cap="none" spc="0" normalizeH="0" baseline="0" noProof="0" dirty="0" smtClean="0">
                <a:ln>
                  <a:noFill/>
                </a:ln>
                <a:solidFill>
                  <a:schemeClr val="tx1"/>
                </a:solidFill>
                <a:effectLst/>
                <a:uLnTx/>
                <a:uFillTx/>
                <a:latin typeface="+mn-ea"/>
                <a:ea typeface="+mn-ea"/>
                <a:cs typeface="+mj-cs"/>
              </a:rPr>
              <a:t>年</a:t>
            </a: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10</a:t>
            </a:r>
            <a:r>
              <a:rPr kumimoji="1" lang="ja-JP" altLang="en-US" sz="1600" b="0" i="0" u="none" strike="noStrike" kern="0" cap="none" spc="0" normalizeH="0" baseline="0" noProof="0" dirty="0" smtClean="0">
                <a:ln>
                  <a:noFill/>
                </a:ln>
                <a:solidFill>
                  <a:schemeClr val="tx1"/>
                </a:solidFill>
                <a:effectLst/>
                <a:uLnTx/>
                <a:uFillTx/>
                <a:latin typeface="+mn-ea"/>
                <a:ea typeface="+mn-ea"/>
                <a:cs typeface="+mj-cs"/>
              </a:rPr>
              <a:t>月より実験</a:t>
            </a:r>
            <a:endParaRPr kumimoji="1" lang="en-US" altLang="ja-JP" sz="1600" b="0" i="0" u="none" strike="noStrike" kern="0" cap="none" spc="0" normalizeH="0" baseline="0" noProof="0" dirty="0" smtClean="0">
              <a:ln>
                <a:noFill/>
              </a:ln>
              <a:solidFill>
                <a:schemeClr val="tx1"/>
              </a:solidFill>
              <a:effectLst/>
              <a:uLnTx/>
              <a:uFillTx/>
              <a:latin typeface="+mn-ea"/>
              <a:ea typeface="+mn-ea"/>
              <a:cs typeface="+mj-cs"/>
            </a:endParaRPr>
          </a:p>
        </p:txBody>
      </p:sp>
      <p:sp>
        <p:nvSpPr>
          <p:cNvPr id="71" name="正方形/長方形 70"/>
          <p:cNvSpPr/>
          <p:nvPr/>
        </p:nvSpPr>
        <p:spPr>
          <a:xfrm>
            <a:off x="0" y="980728"/>
            <a:ext cx="8964488" cy="3456384"/>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xmlns="" val="30487064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0"/>
          </p:nvPr>
        </p:nvSpPr>
        <p:spPr/>
        <p:txBody>
          <a:bodyPr/>
          <a:lstStyle/>
          <a:p>
            <a:pPr>
              <a:defRPr/>
            </a:pPr>
            <a:fld id="{2D49EB63-8A47-42A8-B1AF-7D6D75D2383C}" type="slidenum">
              <a:rPr lang="ja-JP" altLang="en-US" smtClean="0"/>
              <a:pPr>
                <a:defRPr/>
              </a:pPr>
              <a:t>42</a:t>
            </a:fld>
            <a:endParaRPr lang="ja-JP" altLang="en-US" dirty="0"/>
          </a:p>
        </p:txBody>
      </p:sp>
      <p:grpSp>
        <p:nvGrpSpPr>
          <p:cNvPr id="43" name="グループ化 42"/>
          <p:cNvGrpSpPr/>
          <p:nvPr/>
        </p:nvGrpSpPr>
        <p:grpSpPr>
          <a:xfrm>
            <a:off x="626480" y="2607584"/>
            <a:ext cx="7869820" cy="3682747"/>
            <a:chOff x="791580" y="2400724"/>
            <a:chExt cx="7524836" cy="3521308"/>
          </a:xfrm>
        </p:grpSpPr>
        <p:sp>
          <p:nvSpPr>
            <p:cNvPr id="4" name="角丸四角形 3"/>
            <p:cNvSpPr/>
            <p:nvPr/>
          </p:nvSpPr>
          <p:spPr bwMode="auto">
            <a:xfrm>
              <a:off x="6408204" y="2832775"/>
              <a:ext cx="1836204" cy="1430336"/>
            </a:xfrm>
            <a:prstGeom prst="roundRect">
              <a:avLst>
                <a:gd name="adj" fmla="val 7497"/>
              </a:avLst>
            </a:prstGeom>
            <a:solidFill>
              <a:srgbClr val="F6F6EE"/>
            </a:solidFill>
            <a:ln w="9525">
              <a:solidFill>
                <a:srgbClr val="C00000"/>
              </a:solidFill>
              <a:miter lim="800000"/>
              <a:headEnd/>
              <a:tailEnd/>
            </a:ln>
          </p:spPr>
          <p:txBody>
            <a:bodyPr wrap="square" lIns="36000" rIns="36000" rtlCol="0" anchor="t"/>
            <a:lstStyle/>
            <a:p>
              <a:pPr algn="ctr"/>
              <a:endParaRPr lang="ja-JP" altLang="en-US" sz="1500" dirty="0">
                <a:solidFill>
                  <a:srgbClr val="333333"/>
                </a:solidFill>
                <a:latin typeface="+mn-ea"/>
                <a:ea typeface="+mn-ea"/>
              </a:endParaRPr>
            </a:p>
          </p:txBody>
        </p:sp>
        <p:sp>
          <p:nvSpPr>
            <p:cNvPr id="5" name="正方形/長方形 4"/>
            <p:cNvSpPr/>
            <p:nvPr/>
          </p:nvSpPr>
          <p:spPr bwMode="auto">
            <a:xfrm>
              <a:off x="6660232" y="4130917"/>
              <a:ext cx="1332148" cy="502055"/>
            </a:xfrm>
            <a:prstGeom prst="rect">
              <a:avLst/>
            </a:prstGeom>
            <a:solidFill>
              <a:schemeClr val="accent1">
                <a:lumMod val="75000"/>
              </a:schemeClr>
            </a:solidFill>
            <a:ln w="9525">
              <a:noFill/>
              <a:miter lim="800000"/>
              <a:headEnd/>
              <a:tailEnd/>
            </a:ln>
          </p:spPr>
          <p:txBody>
            <a:bodyPr wrap="none" rtlCol="0" anchor="ctr"/>
            <a:lstStyle/>
            <a:p>
              <a:pPr algn="ctr">
                <a:spcBef>
                  <a:spcPct val="0"/>
                </a:spcBef>
              </a:pPr>
              <a:r>
                <a:rPr kumimoji="1" lang="ja-JP" altLang="en-US" sz="1200" dirty="0" smtClean="0">
                  <a:latin typeface="+mn-ea"/>
                  <a:ea typeface="+mn-ea"/>
                </a:rPr>
                <a:t>超高速接続</a:t>
              </a:r>
              <a:endParaRPr kumimoji="1" lang="ja-JP" altLang="en-US" sz="1200" dirty="0">
                <a:latin typeface="+mn-ea"/>
                <a:ea typeface="+mn-ea"/>
              </a:endParaRPr>
            </a:p>
          </p:txBody>
        </p:sp>
        <p:sp>
          <p:nvSpPr>
            <p:cNvPr id="6" name="テキスト ボックス 5"/>
            <p:cNvSpPr txBox="1"/>
            <p:nvPr/>
          </p:nvSpPr>
          <p:spPr bwMode="auto">
            <a:xfrm>
              <a:off x="6516216" y="2806516"/>
              <a:ext cx="933269" cy="261610"/>
            </a:xfrm>
            <a:prstGeom prst="rect">
              <a:avLst/>
            </a:prstGeom>
            <a:noFill/>
            <a:ln w="9525">
              <a:noFill/>
              <a:miter lim="800000"/>
              <a:headEnd/>
              <a:tailEnd/>
            </a:ln>
          </p:spPr>
          <p:txBody>
            <a:bodyPr wrap="none">
              <a:spAutoFit/>
            </a:bodyPr>
            <a:lstStyle>
              <a:lvl1pPr>
                <a:defRPr kumimoji="1" sz="2400">
                  <a:solidFill>
                    <a:schemeClr val="tx1"/>
                  </a:solidFill>
                  <a:latin typeface="Arial" pitchFamily="34" charset="0"/>
                  <a:ea typeface="ＭＳ Ｐゴシック" pitchFamily="50" charset="-128"/>
                </a:defRPr>
              </a:lvl1pPr>
              <a:lvl2pPr marL="742950" indent="-285750">
                <a:defRPr kumimoji="1" sz="2400">
                  <a:solidFill>
                    <a:schemeClr val="tx1"/>
                  </a:solidFill>
                  <a:latin typeface="Arial" pitchFamily="34" charset="0"/>
                  <a:ea typeface="ＭＳ Ｐゴシック" pitchFamily="50" charset="-128"/>
                </a:defRPr>
              </a:lvl2pPr>
              <a:lvl3pPr marL="1143000" indent="-228600">
                <a:defRPr kumimoji="1" sz="2400">
                  <a:solidFill>
                    <a:schemeClr val="tx1"/>
                  </a:solidFill>
                  <a:latin typeface="Arial" pitchFamily="34" charset="0"/>
                  <a:ea typeface="ＭＳ Ｐゴシック" pitchFamily="50" charset="-128"/>
                </a:defRPr>
              </a:lvl3pPr>
              <a:lvl4pPr marL="1600200" indent="-228600">
                <a:defRPr kumimoji="1" sz="2400">
                  <a:solidFill>
                    <a:schemeClr val="tx1"/>
                  </a:solidFill>
                  <a:latin typeface="Arial" pitchFamily="34" charset="0"/>
                  <a:ea typeface="ＭＳ Ｐゴシック" pitchFamily="50" charset="-128"/>
                </a:defRPr>
              </a:lvl4pPr>
              <a:lvl5pPr marL="2057400" indent="-228600">
                <a:defRPr kumimoji="1" sz="2400">
                  <a:solidFill>
                    <a:schemeClr val="tx1"/>
                  </a:solidFill>
                  <a:latin typeface="Arial" pitchFamily="34" charset="0"/>
                  <a:ea typeface="ＭＳ Ｐゴシック" pitchFamily="50" charset="-128"/>
                </a:defRPr>
              </a:lvl5pPr>
              <a:lvl6pPr marL="2514600" indent="-228600" fontAlgn="base">
                <a:spcBef>
                  <a:spcPct val="0"/>
                </a:spcBef>
                <a:spcAft>
                  <a:spcPct val="0"/>
                </a:spcAft>
                <a:defRPr kumimoji="1" sz="2400">
                  <a:solidFill>
                    <a:schemeClr val="tx1"/>
                  </a:solidFill>
                  <a:latin typeface="Arial" pitchFamily="34" charset="0"/>
                  <a:ea typeface="ＭＳ Ｐゴシック" pitchFamily="50" charset="-128"/>
                </a:defRPr>
              </a:lvl6pPr>
              <a:lvl7pPr marL="2971800" indent="-228600" fontAlgn="base">
                <a:spcBef>
                  <a:spcPct val="0"/>
                </a:spcBef>
                <a:spcAft>
                  <a:spcPct val="0"/>
                </a:spcAft>
                <a:defRPr kumimoji="1" sz="2400">
                  <a:solidFill>
                    <a:schemeClr val="tx1"/>
                  </a:solidFill>
                  <a:latin typeface="Arial" pitchFamily="34" charset="0"/>
                  <a:ea typeface="ＭＳ Ｐゴシック" pitchFamily="50" charset="-128"/>
                </a:defRPr>
              </a:lvl7pPr>
              <a:lvl8pPr marL="3429000" indent="-228600" fontAlgn="base">
                <a:spcBef>
                  <a:spcPct val="0"/>
                </a:spcBef>
                <a:spcAft>
                  <a:spcPct val="0"/>
                </a:spcAft>
                <a:defRPr kumimoji="1" sz="2400">
                  <a:solidFill>
                    <a:schemeClr val="tx1"/>
                  </a:solidFill>
                  <a:latin typeface="Arial" pitchFamily="34" charset="0"/>
                  <a:ea typeface="ＭＳ Ｐゴシック" pitchFamily="50" charset="-128"/>
                </a:defRPr>
              </a:lvl8pPr>
              <a:lvl9pPr marL="3886200" indent="-228600" fontAlgn="base">
                <a:spcBef>
                  <a:spcPct val="0"/>
                </a:spcBef>
                <a:spcAft>
                  <a:spcPct val="0"/>
                </a:spcAft>
                <a:defRPr kumimoji="1" sz="2400">
                  <a:solidFill>
                    <a:schemeClr val="tx1"/>
                  </a:solidFill>
                  <a:latin typeface="Arial" pitchFamily="34" charset="0"/>
                  <a:ea typeface="ＭＳ Ｐゴシック" pitchFamily="50" charset="-128"/>
                </a:defRPr>
              </a:lvl9pPr>
            </a:lstStyle>
            <a:p>
              <a:pPr eaLnBrk="1" hangingPunct="1">
                <a:defRPr/>
              </a:pPr>
              <a:r>
                <a:rPr lang="ja-JP" altLang="en-US" sz="1100" dirty="0" smtClean="0">
                  <a:solidFill>
                    <a:srgbClr val="C00000"/>
                  </a:solidFill>
                  <a:latin typeface="Arial Black" pitchFamily="34" charset="0"/>
                  <a:ea typeface="+mn-ea"/>
                </a:rPr>
                <a:t>クラウド基盤</a:t>
              </a:r>
            </a:p>
          </p:txBody>
        </p:sp>
        <p:sp>
          <p:nvSpPr>
            <p:cNvPr id="7" name="角丸四角形 6"/>
            <p:cNvSpPr/>
            <p:nvPr/>
          </p:nvSpPr>
          <p:spPr bwMode="auto">
            <a:xfrm>
              <a:off x="827584" y="2832775"/>
              <a:ext cx="1836204" cy="1430336"/>
            </a:xfrm>
            <a:prstGeom prst="roundRect">
              <a:avLst>
                <a:gd name="adj" fmla="val 7497"/>
              </a:avLst>
            </a:prstGeom>
            <a:solidFill>
              <a:srgbClr val="F6F6EE"/>
            </a:solidFill>
            <a:ln w="9525">
              <a:solidFill>
                <a:srgbClr val="C00000"/>
              </a:solidFill>
              <a:miter lim="800000"/>
              <a:headEnd/>
              <a:tailEnd/>
            </a:ln>
          </p:spPr>
          <p:txBody>
            <a:bodyPr wrap="square" lIns="36000" rIns="36000" rtlCol="0" anchor="t"/>
            <a:lstStyle/>
            <a:p>
              <a:pPr algn="ctr"/>
              <a:endParaRPr lang="ja-JP" altLang="en-US" sz="1500" dirty="0">
                <a:solidFill>
                  <a:srgbClr val="333333"/>
                </a:solidFill>
                <a:latin typeface="+mn-ea"/>
                <a:ea typeface="+mn-ea"/>
              </a:endParaRPr>
            </a:p>
          </p:txBody>
        </p:sp>
        <p:sp>
          <p:nvSpPr>
            <p:cNvPr id="8" name="角丸四角形 7"/>
            <p:cNvSpPr/>
            <p:nvPr/>
          </p:nvSpPr>
          <p:spPr bwMode="auto">
            <a:xfrm>
              <a:off x="3203848" y="2400725"/>
              <a:ext cx="2376264" cy="1862386"/>
            </a:xfrm>
            <a:prstGeom prst="roundRect">
              <a:avLst>
                <a:gd name="adj" fmla="val 7497"/>
              </a:avLst>
            </a:prstGeom>
            <a:solidFill>
              <a:srgbClr val="F6F6EE"/>
            </a:solidFill>
            <a:ln w="9525">
              <a:solidFill>
                <a:srgbClr val="C00000"/>
              </a:solidFill>
              <a:miter lim="800000"/>
              <a:headEnd/>
              <a:tailEnd/>
            </a:ln>
          </p:spPr>
          <p:txBody>
            <a:bodyPr wrap="square" lIns="36000" rIns="36000" rtlCol="0" anchor="t"/>
            <a:lstStyle/>
            <a:p>
              <a:pPr algn="ctr"/>
              <a:endParaRPr lang="ja-JP" altLang="en-US" sz="1500" dirty="0">
                <a:solidFill>
                  <a:srgbClr val="333333"/>
                </a:solidFill>
                <a:latin typeface="+mn-ea"/>
                <a:ea typeface="+mn-ea"/>
              </a:endParaRPr>
            </a:p>
          </p:txBody>
        </p:sp>
        <p:sp>
          <p:nvSpPr>
            <p:cNvPr id="9" name="正方形/長方形 8"/>
            <p:cNvSpPr/>
            <p:nvPr/>
          </p:nvSpPr>
          <p:spPr bwMode="auto">
            <a:xfrm>
              <a:off x="1079612" y="4130917"/>
              <a:ext cx="1332148" cy="502055"/>
            </a:xfrm>
            <a:prstGeom prst="rect">
              <a:avLst/>
            </a:prstGeom>
            <a:solidFill>
              <a:schemeClr val="accent1">
                <a:lumMod val="75000"/>
              </a:schemeClr>
            </a:solidFill>
            <a:ln w="9525">
              <a:noFill/>
              <a:miter lim="800000"/>
              <a:headEnd/>
              <a:tailEnd/>
            </a:ln>
          </p:spPr>
          <p:txBody>
            <a:bodyPr wrap="none" rtlCol="0" anchor="ctr"/>
            <a:lstStyle/>
            <a:p>
              <a:pPr algn="ctr">
                <a:spcBef>
                  <a:spcPct val="0"/>
                </a:spcBef>
              </a:pPr>
              <a:r>
                <a:rPr kumimoji="1" lang="ja-JP" altLang="en-US" sz="1200" dirty="0" smtClean="0">
                  <a:latin typeface="+mn-ea"/>
                  <a:ea typeface="+mn-ea"/>
                </a:rPr>
                <a:t>超高速接続</a:t>
              </a:r>
              <a:endParaRPr kumimoji="1" lang="ja-JP" altLang="en-US" sz="1200" dirty="0">
                <a:latin typeface="+mn-ea"/>
                <a:ea typeface="+mn-ea"/>
              </a:endParaRPr>
            </a:p>
          </p:txBody>
        </p:sp>
        <p:sp>
          <p:nvSpPr>
            <p:cNvPr id="10" name="正方形/長方形 9"/>
            <p:cNvSpPr/>
            <p:nvPr/>
          </p:nvSpPr>
          <p:spPr bwMode="auto">
            <a:xfrm>
              <a:off x="3707904" y="4130917"/>
              <a:ext cx="1296144" cy="502055"/>
            </a:xfrm>
            <a:prstGeom prst="rect">
              <a:avLst/>
            </a:prstGeom>
            <a:solidFill>
              <a:schemeClr val="accent1">
                <a:lumMod val="75000"/>
              </a:schemeClr>
            </a:solidFill>
            <a:ln w="9525">
              <a:noFill/>
              <a:miter lim="800000"/>
              <a:headEnd/>
              <a:tailEnd/>
            </a:ln>
          </p:spPr>
          <p:txBody>
            <a:bodyPr wrap="none" rtlCol="0" anchor="ctr"/>
            <a:lstStyle/>
            <a:p>
              <a:pPr algn="ctr">
                <a:spcBef>
                  <a:spcPct val="0"/>
                </a:spcBef>
              </a:pPr>
              <a:r>
                <a:rPr kumimoji="1" lang="ja-JP" altLang="en-US" sz="1200" dirty="0" smtClean="0">
                  <a:latin typeface="+mn-ea"/>
                  <a:ea typeface="+mn-ea"/>
                </a:rPr>
                <a:t>超高速接続</a:t>
              </a:r>
              <a:endParaRPr kumimoji="1" lang="ja-JP" altLang="en-US" sz="1200" dirty="0">
                <a:latin typeface="+mn-ea"/>
                <a:ea typeface="+mn-ea"/>
              </a:endParaRPr>
            </a:p>
          </p:txBody>
        </p:sp>
        <p:sp>
          <p:nvSpPr>
            <p:cNvPr id="11" name="角丸四角形 10"/>
            <p:cNvSpPr/>
            <p:nvPr/>
          </p:nvSpPr>
          <p:spPr bwMode="auto">
            <a:xfrm>
              <a:off x="3340006" y="3064485"/>
              <a:ext cx="2154238" cy="376238"/>
            </a:xfrm>
            <a:prstGeom prst="roundRect">
              <a:avLst>
                <a:gd name="adj" fmla="val 17351"/>
              </a:avLst>
            </a:prstGeom>
            <a:solidFill>
              <a:srgbClr val="FAC090"/>
            </a:solidFill>
            <a:ln w="9525">
              <a:solidFill>
                <a:schemeClr val="tx1"/>
              </a:solidFill>
              <a:miter lim="800000"/>
              <a:headEnd/>
              <a:tailEnd/>
            </a:ln>
          </p:spPr>
          <p:txBody>
            <a:bodyPr wrap="none" anchor="ctr"/>
            <a:lstStyle/>
            <a:p>
              <a:pPr algn="ctr" eaLnBrk="1" hangingPunct="1">
                <a:defRPr/>
              </a:pPr>
              <a:r>
                <a:rPr lang="ja-JP" altLang="en-US" sz="1200" dirty="0">
                  <a:solidFill>
                    <a:srgbClr val="000000"/>
                  </a:solidFill>
                  <a:latin typeface="+mn-ea"/>
                  <a:ea typeface="+mn-ea"/>
                  <a:cs typeface="ＭＳ Ｐゴシック" charset="0"/>
                </a:rPr>
                <a:t>資源利用</a:t>
              </a:r>
              <a:r>
                <a:rPr lang="ja-JP" altLang="en-US" sz="1200" dirty="0" smtClean="0">
                  <a:solidFill>
                    <a:srgbClr val="000000"/>
                  </a:solidFill>
                  <a:latin typeface="+mn-ea"/>
                  <a:ea typeface="+mn-ea"/>
                  <a:cs typeface="ＭＳ Ｐゴシック" charset="0"/>
                </a:rPr>
                <a:t>技術</a:t>
              </a:r>
              <a:endParaRPr lang="en-US" altLang="ja-JP" sz="1200" dirty="0" smtClean="0">
                <a:solidFill>
                  <a:srgbClr val="000000"/>
                </a:solidFill>
                <a:latin typeface="+mn-ea"/>
                <a:ea typeface="+mn-ea"/>
                <a:cs typeface="ＭＳ Ｐゴシック" charset="0"/>
              </a:endParaRPr>
            </a:p>
            <a:p>
              <a:pPr algn="ctr" eaLnBrk="1" hangingPunct="1">
                <a:defRPr/>
              </a:pPr>
              <a:r>
                <a:rPr lang="ja-JP" altLang="en-US" sz="700" dirty="0" smtClean="0">
                  <a:solidFill>
                    <a:srgbClr val="000000"/>
                  </a:solidFill>
                  <a:latin typeface="+mn-ea"/>
                  <a:ea typeface="+mn-ea"/>
                  <a:cs typeface="ＭＳ Ｐゴシック" charset="0"/>
                </a:rPr>
                <a:t>クラウドミドルウェア</a:t>
              </a:r>
              <a:r>
                <a:rPr lang="ja-JP" altLang="en-US" sz="700" dirty="0">
                  <a:solidFill>
                    <a:srgbClr val="000000"/>
                  </a:solidFill>
                  <a:latin typeface="+mn-ea"/>
                  <a:ea typeface="+mn-ea"/>
                  <a:cs typeface="ＭＳ Ｐゴシック" charset="0"/>
                </a:rPr>
                <a:t>、ビックデータ解析ミドルウェア</a:t>
              </a:r>
            </a:p>
          </p:txBody>
        </p:sp>
        <p:cxnSp>
          <p:nvCxnSpPr>
            <p:cNvPr id="12" name="直線コネクタ 290"/>
            <p:cNvCxnSpPr>
              <a:cxnSpLocks noChangeShapeType="1"/>
            </p:cNvCxnSpPr>
            <p:nvPr/>
          </p:nvCxnSpPr>
          <p:spPr bwMode="auto">
            <a:xfrm>
              <a:off x="3320956" y="4128346"/>
              <a:ext cx="2225675" cy="0"/>
            </a:xfrm>
            <a:prstGeom prst="line">
              <a:avLst/>
            </a:prstGeom>
            <a:noFill/>
            <a:ln w="127000">
              <a:solidFill>
                <a:srgbClr val="0070C0"/>
              </a:solidFill>
              <a:miter lim="800000"/>
              <a:headEnd/>
              <a:tailEnd/>
            </a:ln>
            <a:extLst>
              <a:ext uri="{909E8E84-426E-40DD-AFC4-6F175D3DCCD1}">
                <a14:hiddenFill xmlns:a14="http://schemas.microsoft.com/office/drawing/2010/main" xmlns="">
                  <a:noFill/>
                </a14:hiddenFill>
              </a:ext>
            </a:extLst>
          </p:spPr>
        </p:cxnSp>
        <p:sp>
          <p:nvSpPr>
            <p:cNvPr id="13" name="正方形/長方形 12"/>
            <p:cNvSpPr/>
            <p:nvPr/>
          </p:nvSpPr>
          <p:spPr bwMode="auto">
            <a:xfrm>
              <a:off x="3338419" y="2724760"/>
              <a:ext cx="2143125" cy="285750"/>
            </a:xfrm>
            <a:prstGeom prst="rect">
              <a:avLst/>
            </a:prstGeom>
            <a:solidFill>
              <a:srgbClr val="FAC090"/>
            </a:solidFill>
            <a:ln w="9525">
              <a:solidFill>
                <a:schemeClr val="tx1"/>
              </a:solidFill>
              <a:prstDash val="solid"/>
              <a:miter lim="800000"/>
              <a:headEnd/>
              <a:tailEnd/>
            </a:ln>
          </p:spPr>
          <p:txBody>
            <a:bodyPr lIns="0" rIns="0" anchor="ctr"/>
            <a:lstStyle/>
            <a:p>
              <a:pPr algn="ctr" eaLnBrk="1" hangingPunct="1">
                <a:defRPr/>
              </a:pPr>
              <a:r>
                <a:rPr lang="ja-JP" altLang="en-US" sz="1200" dirty="0" smtClean="0">
                  <a:latin typeface="+mn-ea"/>
                  <a:ea typeface="+mn-ea"/>
                  <a:cs typeface="ＭＳ Ｐゴシック" charset="0"/>
                </a:rPr>
                <a:t>アプリケーション</a:t>
              </a:r>
              <a:endParaRPr lang="en-US" altLang="ja-JP" sz="1200" dirty="0" smtClean="0">
                <a:latin typeface="+mn-ea"/>
                <a:ea typeface="+mn-ea"/>
                <a:cs typeface="ＭＳ Ｐゴシック" charset="0"/>
              </a:endParaRPr>
            </a:p>
            <a:p>
              <a:pPr algn="ctr" eaLnBrk="1" hangingPunct="1">
                <a:defRPr/>
              </a:pPr>
              <a:r>
                <a:rPr lang="ja-JP" altLang="en-US" sz="700" dirty="0" smtClean="0">
                  <a:latin typeface="+mn-ea"/>
                  <a:ea typeface="+mn-ea"/>
                  <a:cs typeface="ＭＳ Ｐゴシック" charset="0"/>
                </a:rPr>
                <a:t>学術</a:t>
              </a:r>
              <a:r>
                <a:rPr lang="ja-JP" altLang="en-US" sz="700" dirty="0">
                  <a:latin typeface="+mn-ea"/>
                  <a:ea typeface="+mn-ea"/>
                  <a:cs typeface="ＭＳ Ｐゴシック" charset="0"/>
                </a:rPr>
                <a:t>情報サービス、科学データ蓄積・解析</a:t>
              </a:r>
              <a:endParaRPr lang="en-US" altLang="ja-JP" sz="700" dirty="0">
                <a:latin typeface="+mn-ea"/>
                <a:ea typeface="+mn-ea"/>
                <a:cs typeface="ＭＳ Ｐゴシック" charset="0"/>
              </a:endParaRPr>
            </a:p>
          </p:txBody>
        </p:sp>
        <p:cxnSp>
          <p:nvCxnSpPr>
            <p:cNvPr id="14" name="直線コネクタ 13"/>
            <p:cNvCxnSpPr/>
            <p:nvPr/>
          </p:nvCxnSpPr>
          <p:spPr bwMode="auto">
            <a:xfrm>
              <a:off x="3341594" y="3493110"/>
              <a:ext cx="2230437" cy="0"/>
            </a:xfrm>
            <a:prstGeom prst="line">
              <a:avLst/>
            </a:prstGeom>
            <a:solidFill>
              <a:schemeClr val="accent1"/>
            </a:solidFill>
            <a:ln w="38100" cap="flat" cmpd="sng" algn="ctr">
              <a:solidFill>
                <a:schemeClr val="tx1">
                  <a:lumMod val="50000"/>
                  <a:lumOff val="50000"/>
                </a:schemeClr>
              </a:solidFill>
              <a:prstDash val="sysDot"/>
              <a:miter lim="800000"/>
              <a:headEnd type="none" w="med" len="med"/>
              <a:tailEnd type="none" w="med" len="med"/>
            </a:ln>
            <a:effectLst/>
          </p:spPr>
        </p:cxnSp>
        <p:pic>
          <p:nvPicPr>
            <p:cNvPr id="15"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330481" y="3851885"/>
              <a:ext cx="211138" cy="247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440019" y="3851885"/>
              <a:ext cx="211137" cy="247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547969" y="3851885"/>
              <a:ext cx="212725" cy="247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657506" y="3851885"/>
              <a:ext cx="211138" cy="247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767044" y="3851885"/>
              <a:ext cx="211137" cy="247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2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865469" y="3851885"/>
              <a:ext cx="211137" cy="247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2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962306" y="3851885"/>
              <a:ext cx="212725" cy="247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9"/>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065494" y="3851885"/>
              <a:ext cx="222250" cy="258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9"/>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159156" y="3851885"/>
              <a:ext cx="220663" cy="258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円柱 23"/>
            <p:cNvSpPr>
              <a:spLocks noChangeArrowheads="1"/>
            </p:cNvSpPr>
            <p:nvPr/>
          </p:nvSpPr>
          <p:spPr bwMode="auto">
            <a:xfrm>
              <a:off x="4783044" y="3861410"/>
              <a:ext cx="157162" cy="187325"/>
            </a:xfrm>
            <a:prstGeom prst="can">
              <a:avLst>
                <a:gd name="adj" fmla="val 25000"/>
              </a:avLst>
            </a:prstGeom>
            <a:gradFill rotWithShape="1">
              <a:gsLst>
                <a:gs pos="0">
                  <a:srgbClr val="FFEBDB"/>
                </a:gs>
                <a:gs pos="64999">
                  <a:srgbClr val="FFD0AA"/>
                </a:gs>
                <a:gs pos="100000">
                  <a:srgbClr val="FFBE86"/>
                </a:gs>
              </a:gsLst>
              <a:lin ang="5400000" scaled="1"/>
            </a:gradFill>
            <a:ln w="9525">
              <a:solidFill>
                <a:schemeClr val="tx1"/>
              </a:solidFill>
              <a:round/>
              <a:headEnd/>
              <a:tailEnd/>
            </a:ln>
            <a:effectLst>
              <a:outerShdw blurRad="40000" dist="20000" dir="5400000" rotWithShape="0">
                <a:srgbClr val="808080">
                  <a:alpha val="37999"/>
                </a:srgbClr>
              </a:outerShdw>
            </a:effectLst>
          </p:spPr>
          <p:txBody>
            <a:bodyPr anchor="ctr"/>
            <a:lstStyle/>
            <a:p>
              <a:pPr algn="ctr" eaLnBrk="1" hangingPunct="1">
                <a:defRPr/>
              </a:pPr>
              <a:endParaRPr lang="ja-JP" altLang="en-US" dirty="0">
                <a:solidFill>
                  <a:schemeClr val="dk1"/>
                </a:solidFill>
                <a:latin typeface="+mn-lt"/>
                <a:ea typeface="+mn-ea"/>
              </a:endParaRPr>
            </a:p>
          </p:txBody>
        </p:sp>
        <p:sp>
          <p:nvSpPr>
            <p:cNvPr id="25" name="円柱 24"/>
            <p:cNvSpPr>
              <a:spLocks noChangeArrowheads="1"/>
            </p:cNvSpPr>
            <p:nvPr/>
          </p:nvSpPr>
          <p:spPr bwMode="auto">
            <a:xfrm>
              <a:off x="4968781" y="3861410"/>
              <a:ext cx="157163" cy="187325"/>
            </a:xfrm>
            <a:prstGeom prst="can">
              <a:avLst>
                <a:gd name="adj" fmla="val 25000"/>
              </a:avLst>
            </a:prstGeom>
            <a:gradFill rotWithShape="1">
              <a:gsLst>
                <a:gs pos="0">
                  <a:srgbClr val="FFEBDB"/>
                </a:gs>
                <a:gs pos="64999">
                  <a:srgbClr val="FFD0AA"/>
                </a:gs>
                <a:gs pos="100000">
                  <a:srgbClr val="FFBE86"/>
                </a:gs>
              </a:gsLst>
              <a:lin ang="5400000" scaled="1"/>
            </a:gradFill>
            <a:ln w="9525">
              <a:solidFill>
                <a:schemeClr val="tx1"/>
              </a:solidFill>
              <a:round/>
              <a:headEnd/>
              <a:tailEnd/>
            </a:ln>
            <a:effectLst>
              <a:outerShdw blurRad="40000" dist="20000" dir="5400000" rotWithShape="0">
                <a:srgbClr val="808080">
                  <a:alpha val="37999"/>
                </a:srgbClr>
              </a:outerShdw>
            </a:effectLst>
          </p:spPr>
          <p:txBody>
            <a:bodyPr anchor="ctr"/>
            <a:lstStyle/>
            <a:p>
              <a:pPr algn="ctr" eaLnBrk="1" hangingPunct="1">
                <a:defRPr/>
              </a:pPr>
              <a:endParaRPr lang="ja-JP" altLang="en-US" dirty="0">
                <a:solidFill>
                  <a:schemeClr val="dk1"/>
                </a:solidFill>
                <a:latin typeface="+mn-lt"/>
                <a:ea typeface="+mn-ea"/>
              </a:endParaRPr>
            </a:p>
          </p:txBody>
        </p:sp>
        <p:sp>
          <p:nvSpPr>
            <p:cNvPr id="26" name="円柱 25"/>
            <p:cNvSpPr>
              <a:spLocks noChangeArrowheads="1"/>
            </p:cNvSpPr>
            <p:nvPr/>
          </p:nvSpPr>
          <p:spPr bwMode="auto">
            <a:xfrm>
              <a:off x="4416331" y="3861410"/>
              <a:ext cx="157163" cy="187325"/>
            </a:xfrm>
            <a:prstGeom prst="can">
              <a:avLst>
                <a:gd name="adj" fmla="val 25000"/>
              </a:avLst>
            </a:prstGeom>
            <a:gradFill rotWithShape="1">
              <a:gsLst>
                <a:gs pos="0">
                  <a:srgbClr val="FFEBDB"/>
                </a:gs>
                <a:gs pos="64999">
                  <a:srgbClr val="FFD0AA"/>
                </a:gs>
                <a:gs pos="100000">
                  <a:srgbClr val="FFBE86"/>
                </a:gs>
              </a:gsLst>
              <a:lin ang="5400000" scaled="1"/>
            </a:gradFill>
            <a:ln w="9525">
              <a:solidFill>
                <a:schemeClr val="tx1"/>
              </a:solidFill>
              <a:round/>
              <a:headEnd/>
              <a:tailEnd/>
            </a:ln>
            <a:effectLst>
              <a:outerShdw blurRad="40000" dist="20000" dir="5400000" rotWithShape="0">
                <a:srgbClr val="808080">
                  <a:alpha val="37999"/>
                </a:srgbClr>
              </a:outerShdw>
            </a:effectLst>
          </p:spPr>
          <p:txBody>
            <a:bodyPr anchor="ctr"/>
            <a:lstStyle/>
            <a:p>
              <a:pPr algn="ctr" eaLnBrk="1" hangingPunct="1">
                <a:defRPr/>
              </a:pPr>
              <a:endParaRPr lang="ja-JP" altLang="en-US" dirty="0">
                <a:solidFill>
                  <a:schemeClr val="dk1"/>
                </a:solidFill>
                <a:latin typeface="+mn-lt"/>
                <a:ea typeface="+mn-ea"/>
              </a:endParaRPr>
            </a:p>
          </p:txBody>
        </p:sp>
        <p:sp>
          <p:nvSpPr>
            <p:cNvPr id="27" name="円柱 26"/>
            <p:cNvSpPr>
              <a:spLocks noChangeArrowheads="1"/>
            </p:cNvSpPr>
            <p:nvPr/>
          </p:nvSpPr>
          <p:spPr bwMode="auto">
            <a:xfrm>
              <a:off x="4603656" y="3861410"/>
              <a:ext cx="157163" cy="187325"/>
            </a:xfrm>
            <a:prstGeom prst="can">
              <a:avLst>
                <a:gd name="adj" fmla="val 25000"/>
              </a:avLst>
            </a:prstGeom>
            <a:gradFill rotWithShape="1">
              <a:gsLst>
                <a:gs pos="0">
                  <a:srgbClr val="FFEBDB"/>
                </a:gs>
                <a:gs pos="64999">
                  <a:srgbClr val="FFD0AA"/>
                </a:gs>
                <a:gs pos="100000">
                  <a:srgbClr val="FFBE86"/>
                </a:gs>
              </a:gsLst>
              <a:lin ang="5400000" scaled="1"/>
            </a:gradFill>
            <a:ln w="9525">
              <a:solidFill>
                <a:schemeClr val="tx1"/>
              </a:solidFill>
              <a:round/>
              <a:headEnd/>
              <a:tailEnd/>
            </a:ln>
            <a:effectLst>
              <a:outerShdw blurRad="40000" dist="20000" dir="5400000" rotWithShape="0">
                <a:srgbClr val="808080">
                  <a:alpha val="37999"/>
                </a:srgbClr>
              </a:outerShdw>
            </a:effectLst>
          </p:spPr>
          <p:txBody>
            <a:bodyPr anchor="ctr"/>
            <a:lstStyle/>
            <a:p>
              <a:pPr algn="ctr" eaLnBrk="1" hangingPunct="1">
                <a:defRPr/>
              </a:pPr>
              <a:endParaRPr lang="ja-JP" altLang="en-US" dirty="0">
                <a:solidFill>
                  <a:schemeClr val="dk1"/>
                </a:solidFill>
                <a:latin typeface="+mn-lt"/>
                <a:ea typeface="+mn-ea"/>
              </a:endParaRPr>
            </a:p>
          </p:txBody>
        </p:sp>
        <p:sp>
          <p:nvSpPr>
            <p:cNvPr id="28" name="円柱 27"/>
            <p:cNvSpPr>
              <a:spLocks noChangeArrowheads="1"/>
            </p:cNvSpPr>
            <p:nvPr/>
          </p:nvSpPr>
          <p:spPr bwMode="auto">
            <a:xfrm>
              <a:off x="5151344" y="3861410"/>
              <a:ext cx="157162" cy="185738"/>
            </a:xfrm>
            <a:prstGeom prst="can">
              <a:avLst>
                <a:gd name="adj" fmla="val 25001"/>
              </a:avLst>
            </a:prstGeom>
            <a:gradFill rotWithShape="1">
              <a:gsLst>
                <a:gs pos="0">
                  <a:srgbClr val="FFEBDB"/>
                </a:gs>
                <a:gs pos="64999">
                  <a:srgbClr val="FFD0AA"/>
                </a:gs>
                <a:gs pos="100000">
                  <a:srgbClr val="FFBE86"/>
                </a:gs>
              </a:gsLst>
              <a:lin ang="5400000" scaled="1"/>
            </a:gradFill>
            <a:ln w="9525">
              <a:solidFill>
                <a:schemeClr val="tx1"/>
              </a:solidFill>
              <a:round/>
              <a:headEnd/>
              <a:tailEnd/>
            </a:ln>
            <a:effectLst>
              <a:outerShdw blurRad="40000" dist="20000" dir="5400000" rotWithShape="0">
                <a:srgbClr val="808080">
                  <a:alpha val="37999"/>
                </a:srgbClr>
              </a:outerShdw>
            </a:effectLst>
          </p:spPr>
          <p:txBody>
            <a:bodyPr anchor="ctr"/>
            <a:lstStyle/>
            <a:p>
              <a:pPr algn="ctr" eaLnBrk="1" hangingPunct="1">
                <a:defRPr/>
              </a:pPr>
              <a:endParaRPr lang="ja-JP" altLang="en-US" dirty="0">
                <a:solidFill>
                  <a:schemeClr val="dk1"/>
                </a:solidFill>
                <a:latin typeface="+mn-lt"/>
                <a:ea typeface="+mn-ea"/>
              </a:endParaRPr>
            </a:p>
          </p:txBody>
        </p:sp>
        <p:sp>
          <p:nvSpPr>
            <p:cNvPr id="29" name="円柱 28"/>
            <p:cNvSpPr>
              <a:spLocks noChangeArrowheads="1"/>
            </p:cNvSpPr>
            <p:nvPr/>
          </p:nvSpPr>
          <p:spPr bwMode="auto">
            <a:xfrm>
              <a:off x="5337081" y="3861410"/>
              <a:ext cx="157163" cy="185738"/>
            </a:xfrm>
            <a:prstGeom prst="can">
              <a:avLst>
                <a:gd name="adj" fmla="val 25001"/>
              </a:avLst>
            </a:prstGeom>
            <a:gradFill rotWithShape="1">
              <a:gsLst>
                <a:gs pos="0">
                  <a:srgbClr val="FFEBDB"/>
                </a:gs>
                <a:gs pos="64999">
                  <a:srgbClr val="FFD0AA"/>
                </a:gs>
                <a:gs pos="100000">
                  <a:srgbClr val="FFBE86"/>
                </a:gs>
              </a:gsLst>
              <a:lin ang="5400000" scaled="1"/>
            </a:gradFill>
            <a:ln w="9525">
              <a:solidFill>
                <a:schemeClr val="tx1"/>
              </a:solidFill>
              <a:round/>
              <a:headEnd/>
              <a:tailEnd/>
            </a:ln>
            <a:effectLst>
              <a:outerShdw blurRad="40000" dist="20000" dir="5400000" rotWithShape="0">
                <a:srgbClr val="808080">
                  <a:alpha val="37999"/>
                </a:srgbClr>
              </a:outerShdw>
            </a:effectLst>
          </p:spPr>
          <p:txBody>
            <a:bodyPr anchor="ctr"/>
            <a:lstStyle/>
            <a:p>
              <a:pPr algn="ctr" eaLnBrk="1" hangingPunct="1">
                <a:defRPr/>
              </a:pPr>
              <a:endParaRPr lang="ja-JP" altLang="en-US" dirty="0">
                <a:solidFill>
                  <a:schemeClr val="dk1"/>
                </a:solidFill>
                <a:latin typeface="+mn-lt"/>
                <a:ea typeface="+mn-ea"/>
              </a:endParaRPr>
            </a:p>
          </p:txBody>
        </p:sp>
        <p:sp>
          <p:nvSpPr>
            <p:cNvPr id="30" name="角丸四角形 29"/>
            <p:cNvSpPr/>
            <p:nvPr/>
          </p:nvSpPr>
          <p:spPr bwMode="auto">
            <a:xfrm>
              <a:off x="3340006" y="3547085"/>
              <a:ext cx="2154238" cy="265113"/>
            </a:xfrm>
            <a:prstGeom prst="roundRect">
              <a:avLst>
                <a:gd name="adj" fmla="val 17351"/>
              </a:avLst>
            </a:prstGeom>
            <a:solidFill>
              <a:srgbClr val="CCFFCC"/>
            </a:solidFill>
            <a:ln w="9525">
              <a:solidFill>
                <a:schemeClr val="tx1"/>
              </a:solidFill>
              <a:miter lim="800000"/>
              <a:headEnd/>
              <a:tailEnd/>
            </a:ln>
          </p:spPr>
          <p:txBody>
            <a:bodyPr wrap="none" anchor="ctr"/>
            <a:lstStyle/>
            <a:p>
              <a:pPr algn="ctr" eaLnBrk="1" hangingPunct="1">
                <a:defRPr/>
              </a:pPr>
              <a:r>
                <a:rPr lang="ja-JP" altLang="en-US" sz="1200" dirty="0">
                  <a:solidFill>
                    <a:srgbClr val="000000"/>
                  </a:solidFill>
                  <a:latin typeface="+mn-ea"/>
                  <a:ea typeface="+mn-ea"/>
                  <a:cs typeface="ＭＳ Ｐゴシック" charset="0"/>
                </a:rPr>
                <a:t>資源運用</a:t>
              </a:r>
              <a:r>
                <a:rPr lang="ja-JP" altLang="en-US" sz="1200" dirty="0" smtClean="0">
                  <a:solidFill>
                    <a:srgbClr val="000000"/>
                  </a:solidFill>
                  <a:latin typeface="+mn-ea"/>
                  <a:ea typeface="+mn-ea"/>
                  <a:cs typeface="ＭＳ Ｐゴシック" charset="0"/>
                </a:rPr>
                <a:t>技術</a:t>
              </a:r>
              <a:endParaRPr lang="ja-JP" altLang="en-US" sz="1200" dirty="0">
                <a:solidFill>
                  <a:srgbClr val="000000"/>
                </a:solidFill>
                <a:latin typeface="+mn-ea"/>
                <a:ea typeface="+mn-ea"/>
                <a:cs typeface="ＭＳ Ｐゴシック" charset="0"/>
              </a:endParaRPr>
            </a:p>
          </p:txBody>
        </p:sp>
        <p:sp>
          <p:nvSpPr>
            <p:cNvPr id="31" name="角丸四角形 30"/>
            <p:cNvSpPr/>
            <p:nvPr/>
          </p:nvSpPr>
          <p:spPr bwMode="auto">
            <a:xfrm>
              <a:off x="791580" y="4632972"/>
              <a:ext cx="7524836" cy="864096"/>
            </a:xfrm>
            <a:prstGeom prst="roundRect">
              <a:avLst>
                <a:gd name="adj" fmla="val 43012"/>
              </a:avLst>
            </a:prstGeom>
            <a:solidFill>
              <a:srgbClr val="D6ECEE"/>
            </a:solidFill>
            <a:ln w="9525">
              <a:solidFill>
                <a:schemeClr val="tx1"/>
              </a:solidFill>
              <a:miter lim="800000"/>
              <a:headEnd/>
              <a:tailEnd/>
            </a:ln>
          </p:spPr>
          <p:txBody>
            <a:bodyPr wrap="none" rtlCol="0" anchor="ctr"/>
            <a:lstStyle/>
            <a:p>
              <a:pPr algn="ctr"/>
              <a:r>
                <a:rPr lang="en-US" altLang="ja-JP" sz="2000" dirty="0" smtClean="0">
                  <a:latin typeface="Arial Black" pitchFamily="34" charset="0"/>
                </a:rPr>
                <a:t>SINET</a:t>
              </a:r>
              <a:endParaRPr lang="en-US" altLang="ja-JP" sz="2000" dirty="0">
                <a:solidFill>
                  <a:srgbClr val="FF9933"/>
                </a:solidFill>
              </a:endParaRPr>
            </a:p>
          </p:txBody>
        </p:sp>
        <p:sp>
          <p:nvSpPr>
            <p:cNvPr id="32" name="フリーフォーム 31"/>
            <p:cNvSpPr/>
            <p:nvPr/>
          </p:nvSpPr>
          <p:spPr bwMode="auto">
            <a:xfrm>
              <a:off x="3311860" y="3861411"/>
              <a:ext cx="650446" cy="1743670"/>
            </a:xfrm>
            <a:custGeom>
              <a:avLst/>
              <a:gdLst>
                <a:gd name="connsiteX0" fmla="*/ 0 w 351556"/>
                <a:gd name="connsiteY0" fmla="*/ 1242060 h 1242060"/>
                <a:gd name="connsiteX1" fmla="*/ 297180 w 351556"/>
                <a:gd name="connsiteY1" fmla="*/ 563880 h 1242060"/>
                <a:gd name="connsiteX2" fmla="*/ 350520 w 351556"/>
                <a:gd name="connsiteY2" fmla="*/ 0 h 1242060"/>
              </a:gdLst>
              <a:ahLst/>
              <a:cxnLst>
                <a:cxn ang="0">
                  <a:pos x="connsiteX0" y="connsiteY0"/>
                </a:cxn>
                <a:cxn ang="0">
                  <a:pos x="connsiteX1" y="connsiteY1"/>
                </a:cxn>
                <a:cxn ang="0">
                  <a:pos x="connsiteX2" y="connsiteY2"/>
                </a:cxn>
              </a:cxnLst>
              <a:rect l="l" t="t" r="r" b="b"/>
              <a:pathLst>
                <a:path w="351556" h="1242060">
                  <a:moveTo>
                    <a:pt x="0" y="1242060"/>
                  </a:moveTo>
                  <a:cubicBezTo>
                    <a:pt x="119380" y="1006475"/>
                    <a:pt x="238760" y="770890"/>
                    <a:pt x="297180" y="563880"/>
                  </a:cubicBezTo>
                  <a:cubicBezTo>
                    <a:pt x="355600" y="356870"/>
                    <a:pt x="353060" y="178435"/>
                    <a:pt x="350520" y="0"/>
                  </a:cubicBezTo>
                </a:path>
              </a:pathLst>
            </a:custGeom>
            <a:noFill/>
            <a:ln w="127000">
              <a:solidFill>
                <a:srgbClr val="C00000">
                  <a:alpha val="50196"/>
                </a:srgbClr>
              </a:solidFill>
              <a:miter lim="800000"/>
              <a:headEnd type="none" w="med" len="med"/>
              <a:tailEnd type="triangle" w="sm" len="sm"/>
            </a:ln>
          </p:spPr>
          <p:txBody>
            <a:bodyPr rtlCol="0" anchor="ctr"/>
            <a:lstStyle/>
            <a:p>
              <a:pPr algn="ctr"/>
              <a:endParaRPr kumimoji="1" lang="ja-JP" altLang="en-US"/>
            </a:p>
          </p:txBody>
        </p:sp>
        <p:sp>
          <p:nvSpPr>
            <p:cNvPr id="33" name="フリーフォーム 32"/>
            <p:cNvSpPr/>
            <p:nvPr/>
          </p:nvSpPr>
          <p:spPr bwMode="auto">
            <a:xfrm flipH="1">
              <a:off x="4760817" y="3884047"/>
              <a:ext cx="630889" cy="1721033"/>
            </a:xfrm>
            <a:custGeom>
              <a:avLst/>
              <a:gdLst>
                <a:gd name="connsiteX0" fmla="*/ 0 w 351556"/>
                <a:gd name="connsiteY0" fmla="*/ 1242060 h 1242060"/>
                <a:gd name="connsiteX1" fmla="*/ 297180 w 351556"/>
                <a:gd name="connsiteY1" fmla="*/ 563880 h 1242060"/>
                <a:gd name="connsiteX2" fmla="*/ 350520 w 351556"/>
                <a:gd name="connsiteY2" fmla="*/ 0 h 1242060"/>
              </a:gdLst>
              <a:ahLst/>
              <a:cxnLst>
                <a:cxn ang="0">
                  <a:pos x="connsiteX0" y="connsiteY0"/>
                </a:cxn>
                <a:cxn ang="0">
                  <a:pos x="connsiteX1" y="connsiteY1"/>
                </a:cxn>
                <a:cxn ang="0">
                  <a:pos x="connsiteX2" y="connsiteY2"/>
                </a:cxn>
              </a:cxnLst>
              <a:rect l="l" t="t" r="r" b="b"/>
              <a:pathLst>
                <a:path w="351556" h="1242060">
                  <a:moveTo>
                    <a:pt x="0" y="1242060"/>
                  </a:moveTo>
                  <a:cubicBezTo>
                    <a:pt x="119380" y="1006475"/>
                    <a:pt x="238760" y="770890"/>
                    <a:pt x="297180" y="563880"/>
                  </a:cubicBezTo>
                  <a:cubicBezTo>
                    <a:pt x="355600" y="356870"/>
                    <a:pt x="353060" y="178435"/>
                    <a:pt x="350520" y="0"/>
                  </a:cubicBezTo>
                </a:path>
              </a:pathLst>
            </a:custGeom>
            <a:noFill/>
            <a:ln w="127000">
              <a:solidFill>
                <a:srgbClr val="006600">
                  <a:alpha val="50196"/>
                </a:srgbClr>
              </a:solidFill>
              <a:miter lim="800000"/>
              <a:headEnd type="none" w="med" len="med"/>
              <a:tailEnd type="triangle" w="sm" len="sm"/>
            </a:ln>
          </p:spPr>
          <p:txBody>
            <a:bodyPr rtlCol="0" anchor="ctr"/>
            <a:lstStyle/>
            <a:p>
              <a:pPr algn="ctr"/>
              <a:endParaRPr kumimoji="1" lang="ja-JP" altLang="en-US"/>
            </a:p>
          </p:txBody>
        </p:sp>
        <p:sp>
          <p:nvSpPr>
            <p:cNvPr id="34" name="角丸四角形 33"/>
            <p:cNvSpPr/>
            <p:nvPr/>
          </p:nvSpPr>
          <p:spPr bwMode="auto">
            <a:xfrm>
              <a:off x="2771800" y="5570354"/>
              <a:ext cx="949460" cy="351678"/>
            </a:xfrm>
            <a:prstGeom prst="roundRect">
              <a:avLst>
                <a:gd name="adj" fmla="val 50000"/>
              </a:avLst>
            </a:prstGeom>
            <a:solidFill>
              <a:srgbClr val="FFFFCC"/>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mn-ea"/>
                  <a:ea typeface="+mn-ea"/>
                </a:rPr>
                <a:t>大学</a:t>
              </a:r>
            </a:p>
          </p:txBody>
        </p:sp>
        <p:sp>
          <p:nvSpPr>
            <p:cNvPr id="35" name="角丸四角形 34"/>
            <p:cNvSpPr/>
            <p:nvPr/>
          </p:nvSpPr>
          <p:spPr bwMode="auto">
            <a:xfrm>
              <a:off x="5062700" y="5569076"/>
              <a:ext cx="949460" cy="351678"/>
            </a:xfrm>
            <a:prstGeom prst="roundRect">
              <a:avLst>
                <a:gd name="adj" fmla="val 50000"/>
              </a:avLst>
            </a:prstGeom>
            <a:solidFill>
              <a:srgbClr val="FFFFCC"/>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mn-ea"/>
                  <a:ea typeface="+mn-ea"/>
                </a:rPr>
                <a:t>研究機関</a:t>
              </a:r>
            </a:p>
          </p:txBody>
        </p:sp>
        <p:sp>
          <p:nvSpPr>
            <p:cNvPr id="36" name="左右矢印 35"/>
            <p:cNvSpPr/>
            <p:nvPr/>
          </p:nvSpPr>
          <p:spPr bwMode="auto">
            <a:xfrm rot="3126845">
              <a:off x="5216455" y="4241455"/>
              <a:ext cx="815408" cy="659496"/>
            </a:xfrm>
            <a:prstGeom prst="leftRightArrow">
              <a:avLst>
                <a:gd name="adj1" fmla="val 59479"/>
                <a:gd name="adj2" fmla="val 28938"/>
              </a:avLst>
            </a:prstGeom>
            <a:solidFill>
              <a:srgbClr val="FFE9FF"/>
            </a:solidFill>
            <a:ln w="9525">
              <a:solidFill>
                <a:srgbClr val="C00000"/>
              </a:solidFill>
              <a:prstDash val="solid"/>
              <a:miter lim="800000"/>
              <a:headEnd/>
              <a:tailEnd/>
            </a:ln>
          </p:spPr>
          <p:txBody>
            <a:bodyPr wrap="none" anchor="ctr"/>
            <a:lstStyle/>
            <a:p>
              <a:pPr algn="ctr" eaLnBrk="1" hangingPunct="1">
                <a:defRPr/>
              </a:pPr>
              <a:r>
                <a:rPr lang="en-US" altLang="ja-JP" sz="1000" dirty="0">
                  <a:latin typeface="+mn-ea"/>
                  <a:ea typeface="+mn-ea"/>
                  <a:cs typeface="ＭＳ Ｐゴシック" charset="0"/>
                </a:rPr>
                <a:t>SINET</a:t>
              </a:r>
              <a:r>
                <a:rPr lang="ja-JP" altLang="en-US" sz="1000" dirty="0">
                  <a:latin typeface="+mn-ea"/>
                  <a:ea typeface="+mn-ea"/>
                  <a:cs typeface="ＭＳ Ｐゴシック" charset="0"/>
                </a:rPr>
                <a:t>と</a:t>
              </a:r>
              <a:endParaRPr lang="en-US" altLang="ja-JP" sz="1000" dirty="0">
                <a:latin typeface="+mn-ea"/>
                <a:ea typeface="+mn-ea"/>
                <a:cs typeface="ＭＳ Ｐゴシック" charset="0"/>
              </a:endParaRPr>
            </a:p>
            <a:p>
              <a:pPr algn="ctr" eaLnBrk="1" hangingPunct="1">
                <a:defRPr/>
              </a:pPr>
              <a:r>
                <a:rPr lang="ja-JP" altLang="en-US" sz="1000" dirty="0">
                  <a:latin typeface="+mn-ea"/>
                  <a:ea typeface="+mn-ea"/>
                  <a:cs typeface="ＭＳ Ｐゴシック" charset="0"/>
                </a:rPr>
                <a:t>一括運用</a:t>
              </a:r>
            </a:p>
          </p:txBody>
        </p:sp>
        <p:sp>
          <p:nvSpPr>
            <p:cNvPr id="37" name="左右矢印 36"/>
            <p:cNvSpPr/>
            <p:nvPr/>
          </p:nvSpPr>
          <p:spPr bwMode="auto">
            <a:xfrm>
              <a:off x="5540640" y="2930727"/>
              <a:ext cx="916482" cy="639169"/>
            </a:xfrm>
            <a:prstGeom prst="leftRightArrow">
              <a:avLst>
                <a:gd name="adj1" fmla="val 61933"/>
                <a:gd name="adj2" fmla="val 40366"/>
              </a:avLst>
            </a:prstGeom>
            <a:solidFill>
              <a:srgbClr val="FFE9FF"/>
            </a:solidFill>
            <a:ln w="9525">
              <a:solidFill>
                <a:srgbClr val="C00000"/>
              </a:solidFill>
              <a:prstDash val="solid"/>
              <a:miter lim="800000"/>
              <a:headEnd/>
              <a:tailEnd/>
            </a:ln>
          </p:spPr>
          <p:txBody>
            <a:bodyPr wrap="none" anchor="ctr"/>
            <a:lstStyle/>
            <a:p>
              <a:pPr algn="ctr" eaLnBrk="1" hangingPunct="1">
                <a:defRPr/>
              </a:pPr>
              <a:r>
                <a:rPr lang="ja-JP" altLang="en-US" sz="1000" dirty="0">
                  <a:latin typeface="+mn-ea"/>
                  <a:ea typeface="+mn-ea"/>
                  <a:cs typeface="ＭＳ Ｐゴシック" charset="0"/>
                </a:rPr>
                <a:t>分散連携・</a:t>
              </a:r>
              <a:endParaRPr lang="en-US" altLang="ja-JP" sz="1000" dirty="0">
                <a:latin typeface="+mn-ea"/>
                <a:ea typeface="+mn-ea"/>
                <a:cs typeface="ＭＳ Ｐゴシック" charset="0"/>
              </a:endParaRPr>
            </a:p>
            <a:p>
              <a:pPr algn="ctr" eaLnBrk="1" hangingPunct="1">
                <a:defRPr/>
              </a:pPr>
              <a:r>
                <a:rPr lang="ja-JP" altLang="en-US" sz="1000" dirty="0">
                  <a:latin typeface="+mn-ea"/>
                  <a:ea typeface="+mn-ea"/>
                  <a:cs typeface="ＭＳ Ｐゴシック" charset="0"/>
                </a:rPr>
                <a:t>高信頼化</a:t>
              </a:r>
            </a:p>
          </p:txBody>
        </p:sp>
        <p:sp>
          <p:nvSpPr>
            <p:cNvPr id="38" name="テキスト ボックス 37"/>
            <p:cNvSpPr txBox="1"/>
            <p:nvPr/>
          </p:nvSpPr>
          <p:spPr bwMode="auto">
            <a:xfrm>
              <a:off x="3330481" y="2400724"/>
              <a:ext cx="1135247" cy="307777"/>
            </a:xfrm>
            <a:prstGeom prst="rect">
              <a:avLst/>
            </a:prstGeom>
            <a:noFill/>
            <a:ln w="9525">
              <a:noFill/>
              <a:miter lim="800000"/>
              <a:headEnd/>
              <a:tailEnd/>
            </a:ln>
          </p:spPr>
          <p:txBody>
            <a:bodyPr wrap="none">
              <a:spAutoFit/>
            </a:bodyPr>
            <a:lstStyle>
              <a:lvl1pPr>
                <a:defRPr kumimoji="1" sz="2400">
                  <a:solidFill>
                    <a:schemeClr val="tx1"/>
                  </a:solidFill>
                  <a:latin typeface="Arial" pitchFamily="34" charset="0"/>
                  <a:ea typeface="ＭＳ Ｐゴシック" pitchFamily="50" charset="-128"/>
                </a:defRPr>
              </a:lvl1pPr>
              <a:lvl2pPr marL="742950" indent="-285750">
                <a:defRPr kumimoji="1" sz="2400">
                  <a:solidFill>
                    <a:schemeClr val="tx1"/>
                  </a:solidFill>
                  <a:latin typeface="Arial" pitchFamily="34" charset="0"/>
                  <a:ea typeface="ＭＳ Ｐゴシック" pitchFamily="50" charset="-128"/>
                </a:defRPr>
              </a:lvl2pPr>
              <a:lvl3pPr marL="1143000" indent="-228600">
                <a:defRPr kumimoji="1" sz="2400">
                  <a:solidFill>
                    <a:schemeClr val="tx1"/>
                  </a:solidFill>
                  <a:latin typeface="Arial" pitchFamily="34" charset="0"/>
                  <a:ea typeface="ＭＳ Ｐゴシック" pitchFamily="50" charset="-128"/>
                </a:defRPr>
              </a:lvl3pPr>
              <a:lvl4pPr marL="1600200" indent="-228600">
                <a:defRPr kumimoji="1" sz="2400">
                  <a:solidFill>
                    <a:schemeClr val="tx1"/>
                  </a:solidFill>
                  <a:latin typeface="Arial" pitchFamily="34" charset="0"/>
                  <a:ea typeface="ＭＳ Ｐゴシック" pitchFamily="50" charset="-128"/>
                </a:defRPr>
              </a:lvl4pPr>
              <a:lvl5pPr marL="2057400" indent="-228600">
                <a:defRPr kumimoji="1" sz="2400">
                  <a:solidFill>
                    <a:schemeClr val="tx1"/>
                  </a:solidFill>
                  <a:latin typeface="Arial" pitchFamily="34" charset="0"/>
                  <a:ea typeface="ＭＳ Ｐゴシック" pitchFamily="50" charset="-128"/>
                </a:defRPr>
              </a:lvl5pPr>
              <a:lvl6pPr marL="2514600" indent="-228600" fontAlgn="base">
                <a:spcBef>
                  <a:spcPct val="0"/>
                </a:spcBef>
                <a:spcAft>
                  <a:spcPct val="0"/>
                </a:spcAft>
                <a:defRPr kumimoji="1" sz="2400">
                  <a:solidFill>
                    <a:schemeClr val="tx1"/>
                  </a:solidFill>
                  <a:latin typeface="Arial" pitchFamily="34" charset="0"/>
                  <a:ea typeface="ＭＳ Ｐゴシック" pitchFamily="50" charset="-128"/>
                </a:defRPr>
              </a:lvl6pPr>
              <a:lvl7pPr marL="2971800" indent="-228600" fontAlgn="base">
                <a:spcBef>
                  <a:spcPct val="0"/>
                </a:spcBef>
                <a:spcAft>
                  <a:spcPct val="0"/>
                </a:spcAft>
                <a:defRPr kumimoji="1" sz="2400">
                  <a:solidFill>
                    <a:schemeClr val="tx1"/>
                  </a:solidFill>
                  <a:latin typeface="Arial" pitchFamily="34" charset="0"/>
                  <a:ea typeface="ＭＳ Ｐゴシック" pitchFamily="50" charset="-128"/>
                </a:defRPr>
              </a:lvl7pPr>
              <a:lvl8pPr marL="3429000" indent="-228600" fontAlgn="base">
                <a:spcBef>
                  <a:spcPct val="0"/>
                </a:spcBef>
                <a:spcAft>
                  <a:spcPct val="0"/>
                </a:spcAft>
                <a:defRPr kumimoji="1" sz="2400">
                  <a:solidFill>
                    <a:schemeClr val="tx1"/>
                  </a:solidFill>
                  <a:latin typeface="Arial" pitchFamily="34" charset="0"/>
                  <a:ea typeface="ＭＳ Ｐゴシック" pitchFamily="50" charset="-128"/>
                </a:defRPr>
              </a:lvl8pPr>
              <a:lvl9pPr marL="3886200" indent="-228600" fontAlgn="base">
                <a:spcBef>
                  <a:spcPct val="0"/>
                </a:spcBef>
                <a:spcAft>
                  <a:spcPct val="0"/>
                </a:spcAft>
                <a:defRPr kumimoji="1" sz="2400">
                  <a:solidFill>
                    <a:schemeClr val="tx1"/>
                  </a:solidFill>
                  <a:latin typeface="Arial" pitchFamily="34" charset="0"/>
                  <a:ea typeface="ＭＳ Ｐゴシック" pitchFamily="50" charset="-128"/>
                </a:defRPr>
              </a:lvl9pPr>
            </a:lstStyle>
            <a:p>
              <a:pPr eaLnBrk="1" hangingPunct="1">
                <a:defRPr/>
              </a:pPr>
              <a:r>
                <a:rPr lang="ja-JP" altLang="en-US" sz="1400" dirty="0" smtClean="0">
                  <a:solidFill>
                    <a:srgbClr val="C00000"/>
                  </a:solidFill>
                  <a:latin typeface="Arial Black" pitchFamily="34" charset="0"/>
                  <a:ea typeface="+mn-ea"/>
                </a:rPr>
                <a:t>クラウド基盤</a:t>
              </a:r>
            </a:p>
          </p:txBody>
        </p:sp>
        <p:sp>
          <p:nvSpPr>
            <p:cNvPr id="39" name="テキスト ボックス 38"/>
            <p:cNvSpPr txBox="1"/>
            <p:nvPr/>
          </p:nvSpPr>
          <p:spPr bwMode="auto">
            <a:xfrm>
              <a:off x="935596" y="2806516"/>
              <a:ext cx="933269" cy="261610"/>
            </a:xfrm>
            <a:prstGeom prst="rect">
              <a:avLst/>
            </a:prstGeom>
            <a:noFill/>
            <a:ln w="9525">
              <a:noFill/>
              <a:miter lim="800000"/>
              <a:headEnd/>
              <a:tailEnd/>
            </a:ln>
          </p:spPr>
          <p:txBody>
            <a:bodyPr wrap="none">
              <a:spAutoFit/>
            </a:bodyPr>
            <a:lstStyle>
              <a:lvl1pPr>
                <a:defRPr kumimoji="1" sz="2400">
                  <a:solidFill>
                    <a:schemeClr val="tx1"/>
                  </a:solidFill>
                  <a:latin typeface="Arial" pitchFamily="34" charset="0"/>
                  <a:ea typeface="ＭＳ Ｐゴシック" pitchFamily="50" charset="-128"/>
                </a:defRPr>
              </a:lvl1pPr>
              <a:lvl2pPr marL="742950" indent="-285750">
                <a:defRPr kumimoji="1" sz="2400">
                  <a:solidFill>
                    <a:schemeClr val="tx1"/>
                  </a:solidFill>
                  <a:latin typeface="Arial" pitchFamily="34" charset="0"/>
                  <a:ea typeface="ＭＳ Ｐゴシック" pitchFamily="50" charset="-128"/>
                </a:defRPr>
              </a:lvl2pPr>
              <a:lvl3pPr marL="1143000" indent="-228600">
                <a:defRPr kumimoji="1" sz="2400">
                  <a:solidFill>
                    <a:schemeClr val="tx1"/>
                  </a:solidFill>
                  <a:latin typeface="Arial" pitchFamily="34" charset="0"/>
                  <a:ea typeface="ＭＳ Ｐゴシック" pitchFamily="50" charset="-128"/>
                </a:defRPr>
              </a:lvl3pPr>
              <a:lvl4pPr marL="1600200" indent="-228600">
                <a:defRPr kumimoji="1" sz="2400">
                  <a:solidFill>
                    <a:schemeClr val="tx1"/>
                  </a:solidFill>
                  <a:latin typeface="Arial" pitchFamily="34" charset="0"/>
                  <a:ea typeface="ＭＳ Ｐゴシック" pitchFamily="50" charset="-128"/>
                </a:defRPr>
              </a:lvl4pPr>
              <a:lvl5pPr marL="2057400" indent="-228600">
                <a:defRPr kumimoji="1" sz="2400">
                  <a:solidFill>
                    <a:schemeClr val="tx1"/>
                  </a:solidFill>
                  <a:latin typeface="Arial" pitchFamily="34" charset="0"/>
                  <a:ea typeface="ＭＳ Ｐゴシック" pitchFamily="50" charset="-128"/>
                </a:defRPr>
              </a:lvl5pPr>
              <a:lvl6pPr marL="2514600" indent="-228600" fontAlgn="base">
                <a:spcBef>
                  <a:spcPct val="0"/>
                </a:spcBef>
                <a:spcAft>
                  <a:spcPct val="0"/>
                </a:spcAft>
                <a:defRPr kumimoji="1" sz="2400">
                  <a:solidFill>
                    <a:schemeClr val="tx1"/>
                  </a:solidFill>
                  <a:latin typeface="Arial" pitchFamily="34" charset="0"/>
                  <a:ea typeface="ＭＳ Ｐゴシック" pitchFamily="50" charset="-128"/>
                </a:defRPr>
              </a:lvl6pPr>
              <a:lvl7pPr marL="2971800" indent="-228600" fontAlgn="base">
                <a:spcBef>
                  <a:spcPct val="0"/>
                </a:spcBef>
                <a:spcAft>
                  <a:spcPct val="0"/>
                </a:spcAft>
                <a:defRPr kumimoji="1" sz="2400">
                  <a:solidFill>
                    <a:schemeClr val="tx1"/>
                  </a:solidFill>
                  <a:latin typeface="Arial" pitchFamily="34" charset="0"/>
                  <a:ea typeface="ＭＳ Ｐゴシック" pitchFamily="50" charset="-128"/>
                </a:defRPr>
              </a:lvl7pPr>
              <a:lvl8pPr marL="3429000" indent="-228600" fontAlgn="base">
                <a:spcBef>
                  <a:spcPct val="0"/>
                </a:spcBef>
                <a:spcAft>
                  <a:spcPct val="0"/>
                </a:spcAft>
                <a:defRPr kumimoji="1" sz="2400">
                  <a:solidFill>
                    <a:schemeClr val="tx1"/>
                  </a:solidFill>
                  <a:latin typeface="Arial" pitchFamily="34" charset="0"/>
                  <a:ea typeface="ＭＳ Ｐゴシック" pitchFamily="50" charset="-128"/>
                </a:defRPr>
              </a:lvl8pPr>
              <a:lvl9pPr marL="3886200" indent="-228600" fontAlgn="base">
                <a:spcBef>
                  <a:spcPct val="0"/>
                </a:spcBef>
                <a:spcAft>
                  <a:spcPct val="0"/>
                </a:spcAft>
                <a:defRPr kumimoji="1" sz="2400">
                  <a:solidFill>
                    <a:schemeClr val="tx1"/>
                  </a:solidFill>
                  <a:latin typeface="Arial" pitchFamily="34" charset="0"/>
                  <a:ea typeface="ＭＳ Ｐゴシック" pitchFamily="50" charset="-128"/>
                </a:defRPr>
              </a:lvl9pPr>
            </a:lstStyle>
            <a:p>
              <a:pPr eaLnBrk="1" hangingPunct="1">
                <a:defRPr/>
              </a:pPr>
              <a:r>
                <a:rPr lang="ja-JP" altLang="en-US" sz="1100" dirty="0" smtClean="0">
                  <a:solidFill>
                    <a:srgbClr val="C00000"/>
                  </a:solidFill>
                  <a:latin typeface="Arial Black" pitchFamily="34" charset="0"/>
                  <a:ea typeface="+mn-ea"/>
                </a:rPr>
                <a:t>クラウド基盤</a:t>
              </a:r>
            </a:p>
          </p:txBody>
        </p:sp>
        <p:sp>
          <p:nvSpPr>
            <p:cNvPr id="40" name="左右矢印 39"/>
            <p:cNvSpPr/>
            <p:nvPr/>
          </p:nvSpPr>
          <p:spPr bwMode="auto">
            <a:xfrm>
              <a:off x="2614870" y="2999567"/>
              <a:ext cx="631660" cy="537186"/>
            </a:xfrm>
            <a:prstGeom prst="leftRightArrow">
              <a:avLst>
                <a:gd name="adj1" fmla="val 61933"/>
                <a:gd name="adj2" fmla="val 33274"/>
              </a:avLst>
            </a:prstGeom>
            <a:solidFill>
              <a:srgbClr val="FFE9FF"/>
            </a:solidFill>
            <a:ln w="9525">
              <a:solidFill>
                <a:srgbClr val="C00000"/>
              </a:solidFill>
              <a:prstDash val="solid"/>
              <a:miter lim="800000"/>
              <a:headEnd/>
              <a:tailEnd/>
            </a:ln>
          </p:spPr>
          <p:txBody>
            <a:bodyPr wrap="none" anchor="ctr"/>
            <a:lstStyle/>
            <a:p>
              <a:pPr algn="ctr" eaLnBrk="1" hangingPunct="1">
                <a:defRPr/>
              </a:pPr>
              <a:endParaRPr lang="ja-JP" altLang="en-US" sz="1000" dirty="0">
                <a:latin typeface="+mn-ea"/>
                <a:ea typeface="+mn-ea"/>
                <a:cs typeface="ＭＳ Ｐゴシック" charset="0"/>
              </a:endParaRPr>
            </a:p>
          </p:txBody>
        </p:sp>
        <p:pic>
          <p:nvPicPr>
            <p:cNvPr id="41"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924701" y="3064485"/>
              <a:ext cx="1667079" cy="11200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2"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6505321" y="3056534"/>
              <a:ext cx="1667079" cy="11200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44" name="タイトル 1"/>
          <p:cNvSpPr>
            <a:spLocks noGrp="1"/>
          </p:cNvSpPr>
          <p:nvPr>
            <p:ph type="title"/>
          </p:nvPr>
        </p:nvSpPr>
        <p:spPr>
          <a:xfrm>
            <a:off x="207380" y="254000"/>
            <a:ext cx="8669920" cy="504825"/>
          </a:xfrm>
        </p:spPr>
        <p:txBody>
          <a:bodyPr/>
          <a:lstStyle/>
          <a:p>
            <a:r>
              <a:rPr lang="ja-JP" altLang="en-US" sz="3600" dirty="0" smtClean="0">
                <a:latin typeface="Arial Black" pitchFamily="34" charset="0"/>
              </a:rPr>
              <a:t>次期</a:t>
            </a:r>
            <a:r>
              <a:rPr lang="en-US" altLang="ja-JP" sz="3600" dirty="0" smtClean="0">
                <a:latin typeface="Arial Black" pitchFamily="34" charset="0"/>
              </a:rPr>
              <a:t>SINET</a:t>
            </a:r>
            <a:r>
              <a:rPr lang="ja-JP" altLang="en-US" sz="3600" dirty="0" smtClean="0">
                <a:latin typeface="Arial Black" pitchFamily="34" charset="0"/>
              </a:rPr>
              <a:t>では</a:t>
            </a:r>
            <a:r>
              <a:rPr lang="ja-JP" altLang="en-US" sz="3600" dirty="0" smtClean="0"/>
              <a:t>クラウド基盤と超高速接続</a:t>
            </a:r>
            <a:endParaRPr kumimoji="1" lang="ja-JP" altLang="en-US" sz="3600" dirty="0">
              <a:latin typeface="+mn-ea"/>
              <a:ea typeface="+mn-ea"/>
            </a:endParaRPr>
          </a:p>
        </p:txBody>
      </p:sp>
      <p:sp>
        <p:nvSpPr>
          <p:cNvPr id="45" name="コンテンツ プレースホルダ 2"/>
          <p:cNvSpPr txBox="1">
            <a:spLocks/>
          </p:cNvSpPr>
          <p:nvPr/>
        </p:nvSpPr>
        <p:spPr>
          <a:xfrm>
            <a:off x="321308" y="959520"/>
            <a:ext cx="8543292" cy="1561178"/>
          </a:xfrm>
          <a:prstGeom prst="rect">
            <a:avLst/>
          </a:prstGeom>
          <a:solidFill>
            <a:srgbClr val="FFFFCC"/>
          </a:solidFill>
        </p:spPr>
        <p:txBody>
          <a:bodyPr wrap="square" tIns="72000" bIns="72000">
            <a:spAutoFit/>
          </a:bodyPr>
          <a:lstStyle/>
          <a:p>
            <a:pPr marL="342900" marR="0" lvl="0" indent="-342900" algn="l" defTabSz="914400" rtl="0" eaLnBrk="0" fontAlgn="base" latinLnBrk="0" hangingPunct="0">
              <a:lnSpc>
                <a:spcPct val="100000"/>
              </a:lnSpc>
              <a:spcBef>
                <a:spcPts val="600"/>
              </a:spcBef>
              <a:spcAft>
                <a:spcPct val="0"/>
              </a:spcAft>
              <a:buClr>
                <a:schemeClr val="tx1"/>
              </a:buClr>
              <a:buSzTx/>
              <a:buFont typeface="Arial" charset="0"/>
              <a:buChar char="•"/>
              <a:tabLst/>
              <a:defRPr/>
            </a:pPr>
            <a:r>
              <a:rPr kumimoji="1" lang="en-US" altLang="ja-JP" sz="1600" b="0" i="0" u="none" strike="noStrike" kern="1200" cap="none" spc="0" normalizeH="0" baseline="0" noProof="0" dirty="0" smtClean="0">
                <a:ln>
                  <a:noFill/>
                </a:ln>
                <a:solidFill>
                  <a:srgbClr val="C00000"/>
                </a:solidFill>
                <a:effectLst/>
                <a:uLnTx/>
                <a:uFillTx/>
                <a:latin typeface="Arial Black" pitchFamily="34" charset="0"/>
                <a:ea typeface="+mn-ea"/>
                <a:cs typeface="+mn-cs"/>
              </a:rPr>
              <a:t>SINET</a:t>
            </a:r>
            <a:r>
              <a:rPr kumimoji="1" lang="ja-JP" altLang="en-US" sz="1600" b="0" i="0" u="none" strike="noStrike" kern="1200" cap="none" spc="0" normalizeH="0" baseline="0" noProof="0" dirty="0" smtClean="0">
                <a:ln>
                  <a:noFill/>
                </a:ln>
                <a:solidFill>
                  <a:srgbClr val="C00000"/>
                </a:solidFill>
                <a:effectLst/>
                <a:uLnTx/>
                <a:uFillTx/>
                <a:latin typeface="Arial Black" pitchFamily="34" charset="0"/>
                <a:ea typeface="+mn-ea"/>
                <a:cs typeface="+mn-cs"/>
              </a:rPr>
              <a:t>に直結した大規模なクラウド基盤</a:t>
            </a:r>
            <a:r>
              <a:rPr kumimoji="1" lang="ja-JP" altLang="en-US" sz="1600" b="0" i="0" u="none" strike="noStrike" kern="1200" cap="none" spc="0" normalizeH="0" baseline="0" noProof="0" dirty="0" smtClean="0">
                <a:ln>
                  <a:noFill/>
                </a:ln>
                <a:solidFill>
                  <a:schemeClr val="tx1"/>
                </a:solidFill>
                <a:effectLst/>
                <a:uLnTx/>
                <a:uFillTx/>
                <a:latin typeface="Arial Black" pitchFamily="34" charset="0"/>
                <a:ea typeface="+mn-ea"/>
                <a:cs typeface="+mn-cs"/>
              </a:rPr>
              <a:t>を連携機関とともに整備し、</a:t>
            </a:r>
            <a:r>
              <a:rPr kumimoji="1" lang="en-US" altLang="ja-JP" sz="1600" b="0" i="0" u="none" strike="noStrike" kern="1200" cap="none" spc="0" normalizeH="0" baseline="0" noProof="0" dirty="0" smtClean="0">
                <a:ln>
                  <a:noFill/>
                </a:ln>
                <a:solidFill>
                  <a:schemeClr val="tx1"/>
                </a:solidFill>
                <a:effectLst/>
                <a:uLnTx/>
                <a:uFillTx/>
                <a:latin typeface="Arial Black" pitchFamily="34" charset="0"/>
                <a:ea typeface="+mn-ea"/>
                <a:cs typeface="+mn-cs"/>
              </a:rPr>
              <a:t>SINET</a:t>
            </a:r>
            <a:r>
              <a:rPr kumimoji="1" lang="ja-JP" altLang="en-US" sz="1600" b="0" i="0" u="none" strike="noStrike" kern="1200" cap="none" spc="0" normalizeH="0" baseline="0" noProof="0" dirty="0" smtClean="0">
                <a:ln>
                  <a:noFill/>
                </a:ln>
                <a:solidFill>
                  <a:schemeClr val="tx1"/>
                </a:solidFill>
                <a:effectLst/>
                <a:uLnTx/>
                <a:uFillTx/>
                <a:latin typeface="Arial Black" pitchFamily="34" charset="0"/>
                <a:ea typeface="+mn-ea"/>
                <a:cs typeface="+mn-cs"/>
              </a:rPr>
              <a:t>と一括して運用</a:t>
            </a:r>
            <a:endParaRPr kumimoji="1" lang="en-US" altLang="ja-JP" sz="1600" b="0" i="0" u="none" strike="noStrike" kern="1200" cap="none" spc="0" normalizeH="0" baseline="0" noProof="0" dirty="0" smtClean="0">
              <a:ln>
                <a:noFill/>
              </a:ln>
              <a:solidFill>
                <a:schemeClr val="tx1"/>
              </a:solidFill>
              <a:effectLst/>
              <a:uLnTx/>
              <a:uFillTx/>
              <a:latin typeface="Arial Black" pitchFamily="34" charset="0"/>
              <a:ea typeface="+mn-ea"/>
              <a:cs typeface="+mn-cs"/>
            </a:endParaRPr>
          </a:p>
          <a:p>
            <a:pPr marL="630238" marR="0" lvl="1" indent="-182563" algn="l" defTabSz="261938" rtl="0" eaLnBrk="0" fontAlgn="base" latinLnBrk="0" hangingPunct="0">
              <a:lnSpc>
                <a:spcPct val="100000"/>
              </a:lnSpc>
              <a:spcBef>
                <a:spcPts val="600"/>
              </a:spcBef>
              <a:spcAft>
                <a:spcPct val="0"/>
              </a:spcAft>
              <a:buClr>
                <a:schemeClr val="tx1"/>
              </a:buClr>
              <a:buSzTx/>
              <a:buFont typeface="Arial" charset="0"/>
              <a:buChar char="–"/>
              <a:tabLst/>
              <a:defRPr/>
            </a:pPr>
            <a:r>
              <a:rPr kumimoji="1" lang="ja-JP" altLang="en-US" sz="1400" b="0" i="0" u="none" strike="noStrike" kern="1200" cap="none" spc="0" normalizeH="0" baseline="0" noProof="0" dirty="0" smtClean="0">
                <a:ln>
                  <a:noFill/>
                </a:ln>
                <a:solidFill>
                  <a:schemeClr val="tx1"/>
                </a:solidFill>
                <a:effectLst/>
                <a:uLnTx/>
                <a:uFillTx/>
                <a:latin typeface="+mn-lt"/>
                <a:ea typeface="+mn-ea"/>
                <a:cs typeface="+mn-cs"/>
              </a:rPr>
              <a:t>超高速接続：	</a:t>
            </a:r>
            <a:r>
              <a:rPr kumimoji="1" lang="en-US" altLang="ja-JP" sz="1400" b="0" i="0" u="none" strike="noStrike" kern="1200" cap="none" spc="0" normalizeH="0" baseline="0" noProof="0" dirty="0" smtClean="0">
                <a:ln>
                  <a:noFill/>
                </a:ln>
                <a:solidFill>
                  <a:srgbClr val="C00000"/>
                </a:solidFill>
                <a:effectLst/>
                <a:uLnTx/>
                <a:uFillTx/>
                <a:latin typeface="+mn-lt"/>
                <a:ea typeface="+mn-ea"/>
                <a:cs typeface="+mn-cs"/>
              </a:rPr>
              <a:t>SINET</a:t>
            </a:r>
            <a:r>
              <a:rPr kumimoji="1" lang="ja-JP" altLang="en-US" sz="1400" b="0" i="0" u="none" strike="noStrike" kern="1200" cap="none" spc="0" normalizeH="0" baseline="0" noProof="0" dirty="0" smtClean="0">
                <a:ln>
                  <a:noFill/>
                </a:ln>
                <a:solidFill>
                  <a:srgbClr val="C00000"/>
                </a:solidFill>
                <a:effectLst/>
                <a:uLnTx/>
                <a:uFillTx/>
                <a:latin typeface="+mn-lt"/>
                <a:ea typeface="+mn-ea"/>
                <a:cs typeface="+mn-cs"/>
              </a:rPr>
              <a:t>と超高速で接続</a:t>
            </a:r>
            <a:r>
              <a:rPr kumimoji="1" lang="ja-JP" altLang="en-US" sz="1400" b="0" i="0" u="none" strike="noStrike" kern="1200" cap="none" spc="0" normalizeH="0" baseline="0" noProof="0" dirty="0" smtClean="0">
                <a:ln>
                  <a:noFill/>
                </a:ln>
                <a:solidFill>
                  <a:schemeClr val="tx1"/>
                </a:solidFill>
                <a:effectLst/>
                <a:uLnTx/>
                <a:uFillTx/>
                <a:latin typeface="+mn-lt"/>
                <a:ea typeface="+mn-ea"/>
                <a:cs typeface="+mn-cs"/>
              </a:rPr>
              <a:t>して高性能性・高セキュア性を確保</a:t>
            </a:r>
          </a:p>
          <a:p>
            <a:pPr marL="630238" marR="0" lvl="1" indent="-182563" algn="l" defTabSz="261938" rtl="0" eaLnBrk="0" fontAlgn="base" latinLnBrk="0" hangingPunct="0">
              <a:lnSpc>
                <a:spcPct val="100000"/>
              </a:lnSpc>
              <a:spcBef>
                <a:spcPts val="600"/>
              </a:spcBef>
              <a:spcAft>
                <a:spcPct val="0"/>
              </a:spcAft>
              <a:buClr>
                <a:schemeClr val="tx1"/>
              </a:buClr>
              <a:buSzTx/>
              <a:buFont typeface="Arial" charset="0"/>
              <a:buChar char="–"/>
              <a:tabLst/>
              <a:defRPr/>
            </a:pPr>
            <a:r>
              <a:rPr kumimoji="1" lang="en-US" altLang="ja-JP" sz="1400" b="0" i="0" u="none" strike="noStrike" kern="1200" cap="none" spc="0" normalizeH="0" baseline="0" noProof="0" dirty="0" smtClean="0">
                <a:ln>
                  <a:noFill/>
                </a:ln>
                <a:solidFill>
                  <a:schemeClr val="tx1"/>
                </a:solidFill>
                <a:effectLst/>
                <a:uLnTx/>
                <a:uFillTx/>
                <a:latin typeface="+mn-lt"/>
                <a:ea typeface="+mn-ea"/>
                <a:cs typeface="+mn-cs"/>
              </a:rPr>
              <a:t>SINET</a:t>
            </a:r>
            <a:r>
              <a:rPr kumimoji="1" lang="ja-JP" altLang="en-US" sz="1400" b="0" i="0" u="none" strike="noStrike" kern="1200" cap="none" spc="0" normalizeH="0" baseline="0" noProof="0" dirty="0" smtClean="0">
                <a:ln>
                  <a:noFill/>
                </a:ln>
                <a:solidFill>
                  <a:schemeClr val="tx1"/>
                </a:solidFill>
                <a:effectLst/>
                <a:uLnTx/>
                <a:uFillTx/>
                <a:latin typeface="+mn-lt"/>
                <a:ea typeface="+mn-ea"/>
                <a:cs typeface="+mn-cs"/>
              </a:rPr>
              <a:t>連携：	</a:t>
            </a:r>
            <a:r>
              <a:rPr kumimoji="1" lang="en-US" altLang="ja-JP" sz="1400" b="0" i="0" u="none" strike="noStrike" kern="1200" cap="none" spc="0" normalizeH="0" baseline="0" noProof="0" dirty="0" smtClean="0">
                <a:ln>
                  <a:noFill/>
                </a:ln>
                <a:solidFill>
                  <a:srgbClr val="C00000"/>
                </a:solidFill>
                <a:effectLst/>
                <a:uLnTx/>
                <a:uFillTx/>
                <a:latin typeface="+mn-lt"/>
                <a:ea typeface="+mn-ea"/>
                <a:cs typeface="+mn-cs"/>
              </a:rPr>
              <a:t>SDN</a:t>
            </a:r>
            <a:r>
              <a:rPr kumimoji="1" lang="ja-JP" altLang="en-US" sz="1400" b="0" i="0" u="none" strike="noStrike" kern="1200" cap="none" spc="0" normalizeH="0" baseline="0" noProof="0" dirty="0" smtClean="0">
                <a:ln>
                  <a:noFill/>
                </a:ln>
                <a:solidFill>
                  <a:srgbClr val="C00000"/>
                </a:solidFill>
                <a:effectLst/>
                <a:uLnTx/>
                <a:uFillTx/>
                <a:latin typeface="+mn-lt"/>
                <a:ea typeface="+mn-ea"/>
                <a:cs typeface="+mn-cs"/>
              </a:rPr>
              <a:t>技術を用いて</a:t>
            </a:r>
            <a:r>
              <a:rPr kumimoji="1" lang="en-US" altLang="ja-JP" sz="1400" b="0" i="0" u="none" strike="noStrike" kern="1200" cap="none" spc="0" normalizeH="0" baseline="0" noProof="0" dirty="0" smtClean="0">
                <a:ln>
                  <a:noFill/>
                </a:ln>
                <a:solidFill>
                  <a:srgbClr val="C00000"/>
                </a:solidFill>
                <a:effectLst/>
                <a:uLnTx/>
                <a:uFillTx/>
                <a:latin typeface="+mn-lt"/>
                <a:ea typeface="+mn-ea"/>
                <a:cs typeface="+mn-cs"/>
              </a:rPr>
              <a:t>SINET</a:t>
            </a:r>
            <a:r>
              <a:rPr kumimoji="1" lang="ja-JP" altLang="en-US" sz="1400" b="0" i="0" u="none" strike="noStrike" kern="1200" cap="none" spc="0" normalizeH="0" baseline="0" noProof="0" dirty="0" smtClean="0">
                <a:ln>
                  <a:noFill/>
                </a:ln>
                <a:solidFill>
                  <a:srgbClr val="C00000"/>
                </a:solidFill>
                <a:effectLst/>
                <a:uLnTx/>
                <a:uFillTx/>
                <a:latin typeface="+mn-lt"/>
                <a:ea typeface="+mn-ea"/>
                <a:cs typeface="+mn-cs"/>
              </a:rPr>
              <a:t>と連携</a:t>
            </a:r>
            <a:r>
              <a:rPr kumimoji="1" lang="ja-JP" altLang="en-US" sz="1400" b="0" i="0" u="none" strike="noStrike" kern="1200" cap="none" spc="0" normalizeH="0" baseline="0" noProof="0" dirty="0" smtClean="0">
                <a:ln>
                  <a:noFill/>
                </a:ln>
                <a:solidFill>
                  <a:schemeClr val="tx1"/>
                </a:solidFill>
                <a:effectLst/>
                <a:uLnTx/>
                <a:uFillTx/>
                <a:latin typeface="+mn-lt"/>
                <a:ea typeface="+mn-ea"/>
                <a:cs typeface="+mn-cs"/>
              </a:rPr>
              <a:t>（動的な</a:t>
            </a:r>
            <a:r>
              <a:rPr kumimoji="1" lang="en-US" altLang="ja-JP" sz="1400" b="0" i="0" u="none" strike="noStrike" kern="1200" cap="none" spc="0" normalizeH="0" baseline="0" noProof="0" dirty="0" smtClean="0">
                <a:ln>
                  <a:noFill/>
                </a:ln>
                <a:solidFill>
                  <a:schemeClr val="tx1"/>
                </a:solidFill>
                <a:effectLst/>
                <a:uLnTx/>
                <a:uFillTx/>
                <a:latin typeface="+mn-lt"/>
                <a:ea typeface="+mn-ea"/>
                <a:cs typeface="+mn-cs"/>
              </a:rPr>
              <a:t>VPN</a:t>
            </a:r>
            <a:r>
              <a:rPr kumimoji="1" lang="ja-JP" altLang="en-US" sz="1400" b="0" i="0" u="none" strike="noStrike" kern="1200" cap="none" spc="0" normalizeH="0" baseline="0" noProof="0" dirty="0" smtClean="0">
                <a:ln>
                  <a:noFill/>
                </a:ln>
                <a:solidFill>
                  <a:schemeClr val="tx1"/>
                </a:solidFill>
                <a:effectLst/>
                <a:uLnTx/>
                <a:uFillTx/>
                <a:latin typeface="+mn-lt"/>
                <a:ea typeface="+mn-ea"/>
                <a:cs typeface="+mn-cs"/>
              </a:rPr>
              <a:t>設定など）</a:t>
            </a:r>
          </a:p>
          <a:p>
            <a:pPr marL="630238" marR="0" lvl="1" indent="-182563" algn="l" defTabSz="261938" rtl="0" eaLnBrk="0" fontAlgn="base" latinLnBrk="0" hangingPunct="0">
              <a:lnSpc>
                <a:spcPct val="100000"/>
              </a:lnSpc>
              <a:spcBef>
                <a:spcPts val="600"/>
              </a:spcBef>
              <a:spcAft>
                <a:spcPct val="0"/>
              </a:spcAft>
              <a:buClr>
                <a:schemeClr val="tx1"/>
              </a:buClr>
              <a:buSzTx/>
              <a:buFont typeface="Arial" charset="0"/>
              <a:buChar char="–"/>
              <a:tabLst/>
              <a:defRPr/>
            </a:pPr>
            <a:r>
              <a:rPr kumimoji="1" lang="ja-JP" altLang="en-US" sz="1400" b="0" i="0" u="none" strike="noStrike" kern="1200" cap="none" spc="0" normalizeH="0" baseline="0" noProof="0" dirty="0" smtClean="0">
                <a:ln>
                  <a:noFill/>
                </a:ln>
                <a:solidFill>
                  <a:schemeClr val="tx1"/>
                </a:solidFill>
                <a:effectLst/>
                <a:uLnTx/>
                <a:uFillTx/>
                <a:latin typeface="+mn-lt"/>
                <a:ea typeface="+mn-ea"/>
                <a:cs typeface="+mn-cs"/>
              </a:rPr>
              <a:t>高信頼：	</a:t>
            </a:r>
            <a:r>
              <a:rPr kumimoji="1" lang="en-US" altLang="ja-JP" sz="1400" b="0" i="0" u="none" strike="noStrike" kern="1200" cap="none" spc="0" normalizeH="0" baseline="0" noProof="0" dirty="0" smtClean="0">
                <a:ln>
                  <a:noFill/>
                </a:ln>
                <a:solidFill>
                  <a:schemeClr val="tx1"/>
                </a:solidFill>
                <a:effectLst/>
                <a:uLnTx/>
                <a:uFillTx/>
                <a:latin typeface="+mn-lt"/>
                <a:ea typeface="+mn-ea"/>
                <a:cs typeface="+mn-cs"/>
              </a:rPr>
              <a:t>	</a:t>
            </a:r>
            <a:r>
              <a:rPr kumimoji="1" lang="ja-JP" altLang="en-US" sz="1400" b="0" i="0" u="none" strike="noStrike" kern="1200" cap="none" spc="0" normalizeH="0" baseline="0" noProof="0" dirty="0" smtClean="0">
                <a:ln>
                  <a:noFill/>
                </a:ln>
                <a:solidFill>
                  <a:srgbClr val="C00000"/>
                </a:solidFill>
                <a:effectLst/>
                <a:uLnTx/>
                <a:uFillTx/>
                <a:latin typeface="+mn-lt"/>
                <a:ea typeface="+mn-ea"/>
                <a:cs typeface="+mn-cs"/>
              </a:rPr>
              <a:t>複数機関と連携して地理的分散化・高信頼化</a:t>
            </a:r>
            <a:endParaRPr kumimoji="1" lang="en-US" altLang="ja-JP" sz="1400" b="0" i="0" u="none" strike="noStrike" kern="1200" cap="none" spc="0" normalizeH="0" baseline="0" noProof="0" dirty="0" smtClean="0">
              <a:ln>
                <a:noFill/>
              </a:ln>
              <a:solidFill>
                <a:srgbClr val="C00000"/>
              </a:solidFill>
              <a:effectLst/>
              <a:uLnTx/>
              <a:uFillTx/>
              <a:latin typeface="+mn-lt"/>
              <a:ea typeface="+mn-ea"/>
              <a:cs typeface="+mn-cs"/>
            </a:endParaRPr>
          </a:p>
          <a:p>
            <a:pPr marL="630238" marR="0" lvl="1" indent="-182563" algn="l" defTabSz="261938" rtl="0" eaLnBrk="0" fontAlgn="base" latinLnBrk="0" hangingPunct="0">
              <a:lnSpc>
                <a:spcPct val="100000"/>
              </a:lnSpc>
              <a:spcBef>
                <a:spcPts val="600"/>
              </a:spcBef>
              <a:spcAft>
                <a:spcPct val="0"/>
              </a:spcAft>
              <a:buClr>
                <a:schemeClr val="tx1"/>
              </a:buClr>
              <a:buSzTx/>
              <a:buFont typeface="Arial" charset="0"/>
              <a:buChar char="–"/>
              <a:tabLst/>
              <a:defRPr/>
            </a:pPr>
            <a:r>
              <a:rPr kumimoji="1" lang="ja-JP" altLang="en-US" sz="1400" b="0" i="0" u="none" strike="noStrike" kern="1200" cap="none" spc="0" normalizeH="0" baseline="0" noProof="0" dirty="0" smtClean="0">
                <a:ln>
                  <a:noFill/>
                </a:ln>
                <a:solidFill>
                  <a:schemeClr val="tx1"/>
                </a:solidFill>
                <a:effectLst/>
                <a:uLnTx/>
                <a:uFillTx/>
                <a:latin typeface="+mn-lt"/>
                <a:ea typeface="+mn-ea"/>
                <a:cs typeface="+mn-cs"/>
              </a:rPr>
              <a:t>低遅延：</a:t>
            </a:r>
            <a:r>
              <a:rPr kumimoji="1" lang="en-US" altLang="ja-JP" sz="1400" b="0" i="0" u="none" strike="noStrike" kern="1200" cap="none" spc="0" normalizeH="0" baseline="0" noProof="0" dirty="0" smtClean="0">
                <a:ln>
                  <a:noFill/>
                </a:ln>
                <a:solidFill>
                  <a:schemeClr val="tx1"/>
                </a:solidFill>
                <a:effectLst/>
                <a:uLnTx/>
                <a:uFillTx/>
                <a:latin typeface="+mn-lt"/>
                <a:ea typeface="+mn-ea"/>
                <a:cs typeface="+mn-cs"/>
              </a:rPr>
              <a:t>		SINET</a:t>
            </a:r>
            <a:r>
              <a:rPr kumimoji="1" lang="ja-JP" altLang="en-US" sz="1400" b="0" i="0" u="none" strike="noStrike" kern="1200" cap="none" spc="0" normalizeH="0" baseline="0" noProof="0" dirty="0" smtClean="0">
                <a:ln>
                  <a:noFill/>
                </a:ln>
                <a:solidFill>
                  <a:schemeClr val="tx1"/>
                </a:solidFill>
                <a:effectLst/>
                <a:uLnTx/>
                <a:uFillTx/>
                <a:latin typeface="+mn-lt"/>
                <a:ea typeface="+mn-ea"/>
                <a:cs typeface="+mn-cs"/>
              </a:rPr>
              <a:t>により最短時間で接続</a:t>
            </a:r>
            <a:endParaRPr kumimoji="1" lang="ja-JP" altLang="en-US" sz="1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11560" y="2492896"/>
            <a:ext cx="7772400" cy="1080120"/>
          </a:xfrm>
        </p:spPr>
        <p:txBody>
          <a:bodyPr>
            <a:normAutofit/>
          </a:bodyPr>
          <a:lstStyle/>
          <a:p>
            <a:r>
              <a:rPr kumimoji="1" lang="ja-JP" altLang="en-US" dirty="0" smtClean="0"/>
              <a:t>おわりに</a:t>
            </a:r>
            <a:endParaRPr kumimoji="1" lang="ja-JP" altLang="en-US" dirty="0"/>
          </a:p>
        </p:txBody>
      </p:sp>
      <p:sp>
        <p:nvSpPr>
          <p:cNvPr id="3" name="スライド番号プレースホルダ 2"/>
          <p:cNvSpPr>
            <a:spLocks noGrp="1"/>
          </p:cNvSpPr>
          <p:nvPr>
            <p:ph type="sldNum" sz="quarter" idx="10"/>
          </p:nvPr>
        </p:nvSpPr>
        <p:spPr/>
        <p:txBody>
          <a:bodyPr/>
          <a:lstStyle/>
          <a:p>
            <a:pPr>
              <a:defRPr/>
            </a:pPr>
            <a:fld id="{2D49EB63-8A47-42A8-B1AF-7D6D75D2383C}" type="slidenum">
              <a:rPr lang="ja-JP" altLang="en-US" smtClean="0"/>
              <a:pPr>
                <a:defRPr/>
              </a:pPr>
              <a:t>43</a:t>
            </a:fld>
            <a:endParaRPr lang="ja-JP"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実は</a:t>
            </a:r>
            <a:r>
              <a:rPr lang="en-US" altLang="ja-JP" dirty="0" smtClean="0"/>
              <a:t>…</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65F807F8-E604-4B8C-9F45-9E16D479E221}" type="slidenum">
              <a:rPr lang="ja-JP" altLang="en-US" smtClean="0"/>
              <a:pPr>
                <a:defRPr/>
              </a:pPr>
              <a:t>44</a:t>
            </a:fld>
            <a:endParaRPr lang="ja-JP" altLang="en-US" dirty="0"/>
          </a:p>
        </p:txBody>
      </p:sp>
      <p:sp>
        <p:nvSpPr>
          <p:cNvPr id="5" name="タイトル 4"/>
          <p:cNvSpPr txBox="1">
            <a:spLocks/>
          </p:cNvSpPr>
          <p:nvPr/>
        </p:nvSpPr>
        <p:spPr bwMode="auto">
          <a:xfrm>
            <a:off x="911920" y="2746524"/>
            <a:ext cx="7848872" cy="1224136"/>
          </a:xfrm>
          <a:prstGeom prst="rect">
            <a:avLst/>
          </a:prstGeom>
          <a:solidFill>
            <a:schemeClr val="bg1"/>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44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オープンクラウドを活用した</a:t>
            </a:r>
            <a:r>
              <a:rPr kumimoji="1" lang="en-US" altLang="ja-JP" sz="44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
            </a:r>
            <a:br>
              <a:rPr kumimoji="1" lang="en-US" altLang="ja-JP" sz="44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br>
            <a:r>
              <a:rPr kumimoji="1" lang="ja-JP" altLang="en-US" sz="44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アカデミッククラウド構築事例</a:t>
            </a:r>
          </a:p>
        </p:txBody>
      </p:sp>
      <p:sp>
        <p:nvSpPr>
          <p:cNvPr id="6" name="タイトル 4"/>
          <p:cNvSpPr txBox="1">
            <a:spLocks/>
          </p:cNvSpPr>
          <p:nvPr/>
        </p:nvSpPr>
        <p:spPr bwMode="auto">
          <a:xfrm>
            <a:off x="924620" y="2746524"/>
            <a:ext cx="7848872" cy="1224136"/>
          </a:xfrm>
          <a:prstGeom prst="rect">
            <a:avLst/>
          </a:prstGeom>
          <a:solidFill>
            <a:schemeClr val="bg1"/>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4400" b="1" i="0" u="none" strike="noStrike" kern="1200" cap="none" spc="0" normalizeH="0" baseline="0" noProof="0" dirty="0" smtClean="0">
                <a:ln>
                  <a:noFill/>
                </a:ln>
                <a:solidFill>
                  <a:schemeClr val="accent1">
                    <a:lumMod val="75000"/>
                  </a:schemeClr>
                </a:solidFill>
                <a:effectLst/>
                <a:uLnTx/>
                <a:uFillTx/>
                <a:latin typeface="HGP創英角ｺﾞｼｯｸUB" pitchFamily="50" charset="-128"/>
                <a:ea typeface="HGP創英角ｺﾞｼｯｸUB" pitchFamily="50" charset="-128"/>
                <a:cs typeface="+mj-cs"/>
              </a:rPr>
              <a:t>DELL</a:t>
            </a:r>
            <a:r>
              <a:rPr kumimoji="1" lang="ja-JP" altLang="en-US" sz="4400" b="1" i="0" u="none" strike="noStrike" kern="1200" cap="none" spc="0" normalizeH="0" baseline="0" noProof="0" dirty="0" smtClean="0">
                <a:ln>
                  <a:noFill/>
                </a:ln>
                <a:solidFill>
                  <a:schemeClr val="accent1">
                    <a:lumMod val="75000"/>
                  </a:schemeClr>
                </a:solidFill>
                <a:effectLst/>
                <a:uLnTx/>
                <a:uFillTx/>
                <a:latin typeface="HGP創英角ｺﾞｼｯｸUB" pitchFamily="50" charset="-128"/>
                <a:ea typeface="HGP創英角ｺﾞｼｯｸUB" pitchFamily="50" charset="-128"/>
                <a:cs typeface="+mj-cs"/>
              </a:rPr>
              <a:t>製品群</a:t>
            </a:r>
            <a:r>
              <a:rPr kumimoji="1" lang="ja-JP" altLang="en-US" sz="44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　　を活用した</a:t>
            </a:r>
            <a:r>
              <a:rPr kumimoji="1" lang="en-US" altLang="ja-JP" sz="44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
            </a:r>
            <a:br>
              <a:rPr kumimoji="1" lang="en-US" altLang="ja-JP" sz="44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br>
            <a:r>
              <a:rPr kumimoji="1" lang="ja-JP" altLang="en-US" sz="44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アカデミッククラウド構築事例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リンク情報</a:t>
            </a:r>
            <a:endParaRPr lang="ja-JP" altLang="en-US" dirty="0"/>
          </a:p>
        </p:txBody>
      </p:sp>
      <p:graphicFrame>
        <p:nvGraphicFramePr>
          <p:cNvPr id="12" name="コンテンツ プレースホルダー 11"/>
          <p:cNvGraphicFramePr>
            <a:graphicFrameLocks noGrp="1"/>
          </p:cNvGraphicFramePr>
          <p:nvPr>
            <p:ph sz="quarter" idx="1"/>
            <p:extLst>
              <p:ext uri="{D42A27DB-BD31-4B8C-83A1-F6EECF244321}">
                <p14:modId xmlns:p14="http://schemas.microsoft.com/office/powerpoint/2010/main" xmlns="" val="39228118"/>
              </p:ext>
            </p:extLst>
          </p:nvPr>
        </p:nvGraphicFramePr>
        <p:xfrm>
          <a:off x="457200" y="1214438"/>
          <a:ext cx="6412977" cy="3162975"/>
        </p:xfrm>
        <a:graphic>
          <a:graphicData uri="http://schemas.openxmlformats.org/drawingml/2006/table">
            <a:tbl>
              <a:tblPr firstRow="1" bandRow="1">
                <a:tableStyleId>{69CF1AB2-1976-4502-BF36-3FF5EA218861}</a:tableStyleId>
              </a:tblPr>
              <a:tblGrid>
                <a:gridCol w="1934073"/>
                <a:gridCol w="4478904"/>
              </a:tblGrid>
              <a:tr h="785535">
                <a:tc>
                  <a:txBody>
                    <a:bodyPr/>
                    <a:lstStyle/>
                    <a:p>
                      <a:pPr algn="l"/>
                      <a:r>
                        <a:rPr kumimoji="1" lang="ja-JP" altLang="en-US" b="0" dirty="0" smtClean="0">
                          <a:latin typeface="+mn-ea"/>
                          <a:ea typeface="+mn-ea"/>
                        </a:rPr>
                        <a:t>教育クラウド </a:t>
                      </a:r>
                      <a:r>
                        <a:rPr kumimoji="1" lang="en-US" altLang="ja-JP" b="0" dirty="0" err="1" smtClean="0">
                          <a:latin typeface="+mn-ea"/>
                          <a:ea typeface="+mn-ea"/>
                        </a:rPr>
                        <a:t>edubase</a:t>
                      </a:r>
                      <a:r>
                        <a:rPr kumimoji="1" lang="en-US" altLang="ja-JP" b="0" dirty="0" smtClean="0">
                          <a:latin typeface="+mn-ea"/>
                          <a:ea typeface="+mn-ea"/>
                        </a:rPr>
                        <a:t> Cloud</a:t>
                      </a:r>
                      <a:endParaRPr kumimoji="1" lang="ja-JP" altLang="en-US" b="0" dirty="0">
                        <a:latin typeface="+mn-ea"/>
                        <a:ea typeface="+mn-ea"/>
                      </a:endParaRPr>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b="0" dirty="0" smtClean="0">
                          <a:latin typeface="+mn-ea"/>
                          <a:ea typeface="+mn-ea"/>
                        </a:rPr>
                        <a:t>http://edubase.jp/cloud/</a:t>
                      </a:r>
                      <a:endParaRPr kumimoji="1" lang="ja-JP" altLang="en-US" b="0" dirty="0">
                        <a:latin typeface="+mn-ea"/>
                        <a:ea typeface="+mn-ea"/>
                      </a:endParaRPr>
                    </a:p>
                  </a:txBody>
                  <a:tcPr anchor="ctr"/>
                </a:tc>
              </a:tr>
              <a:tr h="7855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0" dirty="0" smtClean="0">
                          <a:latin typeface="+mn-ea"/>
                          <a:ea typeface="+mn-ea"/>
                        </a:rPr>
                        <a:t>Open Cloud Architecture for Academia Forum</a:t>
                      </a:r>
                      <a:r>
                        <a:rPr lang="ja-JP" altLang="en-US" b="0" dirty="0" smtClean="0">
                          <a:latin typeface="+mn-ea"/>
                          <a:ea typeface="+mn-ea"/>
                        </a:rPr>
                        <a:t>　</a:t>
                      </a:r>
                      <a:r>
                        <a:rPr lang="en-US" altLang="ja-JP" b="0" dirty="0" smtClean="0">
                          <a:latin typeface="+mn-ea"/>
                          <a:ea typeface="+mn-ea"/>
                        </a:rPr>
                        <a:t>(</a:t>
                      </a:r>
                      <a:r>
                        <a:rPr lang="en-US" altLang="ja-JP" b="0" dirty="0" err="1" smtClean="0">
                          <a:latin typeface="+mn-ea"/>
                          <a:ea typeface="+mn-ea"/>
                        </a:rPr>
                        <a:t>OpenCarf</a:t>
                      </a:r>
                      <a:r>
                        <a:rPr lang="en-US" altLang="ja-JP" b="0" dirty="0" smtClean="0">
                          <a:latin typeface="+mn-ea"/>
                          <a:ea typeface="+mn-ea"/>
                        </a:rPr>
                        <a:t>)</a:t>
                      </a:r>
                      <a:endParaRPr kumimoji="1" lang="ja-JP" altLang="en-US" b="0" dirty="0">
                        <a:latin typeface="+mn-ea"/>
                        <a:ea typeface="+mn-ea"/>
                      </a:endParaRPr>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b="0" dirty="0" smtClean="0">
                          <a:latin typeface="+mn-ea"/>
                          <a:ea typeface="+mn-ea"/>
                        </a:rPr>
                        <a:t>http://www.opencarf.org/</a:t>
                      </a:r>
                      <a:endParaRPr kumimoji="1" lang="ja-JP" altLang="en-US" b="0" dirty="0">
                        <a:latin typeface="+mn-ea"/>
                        <a:ea typeface="+mn-ea"/>
                      </a:endParaRPr>
                    </a:p>
                  </a:txBody>
                  <a:tcPr anchor="ctr"/>
                </a:tc>
              </a:tr>
              <a:tr h="785535">
                <a:tc>
                  <a:txBody>
                    <a:bodyPr/>
                    <a:lstStyle/>
                    <a:p>
                      <a:pPr algn="l"/>
                      <a:r>
                        <a:rPr kumimoji="1" lang="en-US" altLang="ja-JP" b="0" dirty="0" err="1" smtClean="0">
                          <a:latin typeface="+mn-ea"/>
                          <a:ea typeface="+mn-ea"/>
                        </a:rPr>
                        <a:t>OpenStack</a:t>
                      </a:r>
                      <a:r>
                        <a:rPr kumimoji="1" lang="en-US" altLang="ja-JP" b="0" dirty="0" smtClean="0">
                          <a:latin typeface="+mn-ea"/>
                          <a:ea typeface="+mn-ea"/>
                        </a:rPr>
                        <a:t> </a:t>
                      </a:r>
                    </a:p>
                    <a:p>
                      <a:pPr algn="l"/>
                      <a:r>
                        <a:rPr kumimoji="1" lang="ja-JP" altLang="en-US" b="0" dirty="0" smtClean="0">
                          <a:latin typeface="+mn-ea"/>
                          <a:ea typeface="+mn-ea"/>
                        </a:rPr>
                        <a:t>コミュニティ活動</a:t>
                      </a:r>
                      <a:endParaRPr kumimoji="1" lang="ja-JP" altLang="en-US" b="0" dirty="0">
                        <a:latin typeface="+mn-ea"/>
                        <a:ea typeface="+mn-ea"/>
                      </a:endParaRPr>
                    </a:p>
                  </a:txBody>
                  <a:tcPr anchor="ctr"/>
                </a:tc>
                <a:tc>
                  <a:txBody>
                    <a:bodyPr/>
                    <a:lstStyle/>
                    <a:p>
                      <a:pPr lvl="0"/>
                      <a:r>
                        <a:rPr lang="en-US" altLang="ja-JP" b="0" dirty="0" err="1" smtClean="0">
                          <a:latin typeface="+mn-ea"/>
                          <a:ea typeface="+mn-ea"/>
                        </a:rPr>
                        <a:t>dodai</a:t>
                      </a:r>
                      <a:endParaRPr lang="en-US" altLang="ja-JP" b="0" dirty="0" smtClean="0">
                        <a:latin typeface="+mn-ea"/>
                        <a:ea typeface="+mn-ea"/>
                      </a:endParaRPr>
                    </a:p>
                    <a:p>
                      <a:pPr lvl="1"/>
                      <a:r>
                        <a:rPr lang="en-US" altLang="ja-JP" b="0" dirty="0" smtClean="0">
                          <a:latin typeface="+mn-ea"/>
                          <a:ea typeface="+mn-ea"/>
                        </a:rPr>
                        <a:t>https://github.com/nii-cloud/dodai</a:t>
                      </a:r>
                    </a:p>
                    <a:p>
                      <a:pPr lvl="0"/>
                      <a:r>
                        <a:rPr lang="en-US" altLang="ja-JP" b="0" dirty="0" smtClean="0">
                          <a:latin typeface="+mn-ea"/>
                          <a:ea typeface="+mn-ea"/>
                        </a:rPr>
                        <a:t>colony</a:t>
                      </a:r>
                    </a:p>
                    <a:p>
                      <a:pPr lvl="1"/>
                      <a:r>
                        <a:rPr lang="en-US" altLang="ja-JP" b="0" dirty="0" smtClean="0">
                          <a:latin typeface="+mn-ea"/>
                          <a:ea typeface="+mn-ea"/>
                        </a:rPr>
                        <a:t>https://github.com/nii-cloud/colony</a:t>
                      </a:r>
                      <a:endParaRPr kumimoji="1" lang="ja-JP" altLang="en-US" b="0" dirty="0">
                        <a:latin typeface="+mn-ea"/>
                        <a:ea typeface="+mn-ea"/>
                      </a:endParaRPr>
                    </a:p>
                  </a:txBody>
                  <a:tcPr anchor="ctr"/>
                </a:tc>
              </a:tr>
            </a:tbl>
          </a:graphicData>
        </a:graphic>
      </p:graphicFrame>
      <p:sp>
        <p:nvSpPr>
          <p:cNvPr id="10" name="スライド番号プレースホルダ 2"/>
          <p:cNvSpPr>
            <a:spLocks noGrp="1"/>
          </p:cNvSpPr>
          <p:nvPr>
            <p:ph type="sldNum" sz="quarter" idx="10"/>
          </p:nvPr>
        </p:nvSpPr>
        <p:spPr/>
        <p:txBody>
          <a:bodyPr/>
          <a:lstStyle/>
          <a:p>
            <a:fld id="{2D49EB63-8A47-42A8-B1AF-7D6D75D2383C}" type="slidenum">
              <a:rPr lang="ja-JP" altLang="en-US" smtClean="0"/>
              <a:pPr/>
              <a:t>45</a:t>
            </a:fld>
            <a:endParaRPr lang="ja-JP" altLang="en-US" dirty="0"/>
          </a:p>
        </p:txBody>
      </p:sp>
      <p:pic>
        <p:nvPicPr>
          <p:cNvPr id="4" name="Picture 3"/>
          <p:cNvPicPr>
            <a:picLocks noChangeAspect="1" noChangeArrowheads="1"/>
          </p:cNvPicPr>
          <p:nvPr/>
        </p:nvPicPr>
        <p:blipFill>
          <a:blip r:embed="rId3" cstate="print"/>
          <a:srcRect/>
          <a:stretch>
            <a:fillRect/>
          </a:stretch>
        </p:blipFill>
        <p:spPr bwMode="auto">
          <a:xfrm>
            <a:off x="7126187" y="3782543"/>
            <a:ext cx="1872208" cy="1740999"/>
          </a:xfrm>
          <a:prstGeom prst="rect">
            <a:avLst/>
          </a:prstGeom>
          <a:noFill/>
          <a:ln w="9525">
            <a:noFill/>
            <a:miter lim="800000"/>
            <a:headEnd/>
            <a:tailEnd/>
          </a:ln>
        </p:spPr>
      </p:pic>
      <p:pic>
        <p:nvPicPr>
          <p:cNvPr id="134146" name="Picture 2" descr="OpenCarf"/>
          <p:cNvPicPr>
            <a:picLocks noChangeAspect="1" noChangeArrowheads="1"/>
          </p:cNvPicPr>
          <p:nvPr/>
        </p:nvPicPr>
        <p:blipFill>
          <a:blip r:embed="rId4" cstate="print"/>
          <a:srcRect/>
          <a:stretch>
            <a:fillRect/>
          </a:stretch>
        </p:blipFill>
        <p:spPr bwMode="auto">
          <a:xfrm>
            <a:off x="7540457" y="2517233"/>
            <a:ext cx="695325" cy="695325"/>
          </a:xfrm>
          <a:prstGeom prst="rect">
            <a:avLst/>
          </a:prstGeom>
          <a:noFill/>
        </p:spPr>
      </p:pic>
      <p:pic>
        <p:nvPicPr>
          <p:cNvPr id="6" name="Picture 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322481" y="4744345"/>
            <a:ext cx="1739061" cy="5760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4148" name="Picture 4" descr="edubase"/>
          <p:cNvPicPr>
            <a:picLocks noChangeAspect="1" noChangeArrowheads="1"/>
          </p:cNvPicPr>
          <p:nvPr/>
        </p:nvPicPr>
        <p:blipFill>
          <a:blip r:embed="rId6" cstate="print"/>
          <a:srcRect/>
          <a:stretch>
            <a:fillRect/>
          </a:stretch>
        </p:blipFill>
        <p:spPr bwMode="auto">
          <a:xfrm>
            <a:off x="684908" y="4744345"/>
            <a:ext cx="2875583" cy="575117"/>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3302890" y="4063086"/>
            <a:ext cx="2662241" cy="950354"/>
            <a:chOff x="3980054" y="4538263"/>
            <a:chExt cx="2662241" cy="950354"/>
          </a:xfrm>
        </p:grpSpPr>
        <p:sp>
          <p:nvSpPr>
            <p:cNvPr id="5" name="テキスト ボックス 4"/>
            <p:cNvSpPr txBox="1"/>
            <p:nvPr/>
          </p:nvSpPr>
          <p:spPr>
            <a:xfrm>
              <a:off x="4777682" y="4749442"/>
              <a:ext cx="1864613" cy="523220"/>
            </a:xfrm>
            <a:prstGeom prst="rect">
              <a:avLst/>
            </a:prstGeom>
            <a:noFill/>
          </p:spPr>
          <p:txBody>
            <a:bodyPr wrap="none" rtlCol="0">
              <a:spAutoFit/>
            </a:bodyPr>
            <a:lstStyle/>
            <a:p>
              <a:r>
                <a:rPr kumimoji="1" lang="en-US" altLang="ja-JP" sz="2800" dirty="0" smtClean="0">
                  <a:latin typeface="Arial" pitchFamily="34" charset="0"/>
                  <a:cs typeface="Arial" pitchFamily="34" charset="0"/>
                </a:rPr>
                <a:t>Thank you</a:t>
              </a:r>
              <a:endParaRPr kumimoji="1" lang="ja-JP" altLang="en-US" sz="2800" dirty="0">
                <a:latin typeface="Arial" pitchFamily="34" charset="0"/>
                <a:cs typeface="Arial" pitchFamily="34" charset="0"/>
              </a:endParaRPr>
            </a:p>
          </p:txBody>
        </p:sp>
        <p:pic>
          <p:nvPicPr>
            <p:cNvPr id="6" name="Picture 2" descr="Wind Up Hashibirokou"/>
            <p:cNvPicPr>
              <a:picLocks noChangeAspect="1" noChangeArrowheads="1"/>
            </p:cNvPicPr>
            <p:nvPr/>
          </p:nvPicPr>
          <p:blipFill>
            <a:blip r:embed="rId3" cstate="print"/>
            <a:srcRect/>
            <a:stretch>
              <a:fillRect/>
            </a:stretch>
          </p:blipFill>
          <p:spPr bwMode="auto">
            <a:xfrm flipH="1">
              <a:off x="3980054" y="4538263"/>
              <a:ext cx="877250" cy="950354"/>
            </a:xfrm>
            <a:prstGeom prst="rect">
              <a:avLst/>
            </a:prstGeom>
            <a:noFill/>
          </p:spPr>
        </p:pic>
      </p:grpSp>
      <p:sp>
        <p:nvSpPr>
          <p:cNvPr id="7" name="タイトル 6"/>
          <p:cNvSpPr>
            <a:spLocks noGrp="1"/>
          </p:cNvSpPr>
          <p:nvPr>
            <p:ph type="title"/>
          </p:nvPr>
        </p:nvSpPr>
        <p:spPr>
          <a:xfrm>
            <a:off x="467833" y="1095349"/>
            <a:ext cx="8176437" cy="2232642"/>
          </a:xfrm>
        </p:spPr>
        <p:txBody>
          <a:bodyPr>
            <a:noAutofit/>
          </a:bodyPr>
          <a:lstStyle/>
          <a:p>
            <a:pPr lvl="0"/>
            <a:r>
              <a:rPr lang="ja-JP" altLang="en-US" sz="3600" cap="none" dirty="0" smtClean="0">
                <a:solidFill>
                  <a:srgbClr val="000000"/>
                </a:solidFill>
                <a:latin typeface="HGP創英角ｺﾞｼｯｸUB" pitchFamily="50" charset="-128"/>
                <a:ea typeface="HGP創英角ｺﾞｼｯｸUB" pitchFamily="50" charset="-128"/>
                <a:cs typeface="ＭＳ Ｐゴシック" pitchFamily="50" charset="-128"/>
              </a:rPr>
              <a:t>詳細</a:t>
            </a:r>
            <a:r>
              <a:rPr lang="ja-JP" altLang="en-US" sz="3600" cap="none" dirty="0">
                <a:solidFill>
                  <a:srgbClr val="000000"/>
                </a:solidFill>
                <a:latin typeface="HGP創英角ｺﾞｼｯｸUB" pitchFamily="50" charset="-128"/>
                <a:ea typeface="HGP創英角ｺﾞｼｯｸUB" pitchFamily="50" charset="-128"/>
                <a:cs typeface="ＭＳ Ｐゴシック" pitchFamily="50" charset="-128"/>
              </a:rPr>
              <a:t>は</a:t>
            </a:r>
            <a:r>
              <a:rPr lang="ja-JP" altLang="en-US" sz="3600" cap="none" dirty="0" smtClean="0">
                <a:solidFill>
                  <a:srgbClr val="000000"/>
                </a:solidFill>
                <a:latin typeface="HGP創英角ｺﾞｼｯｸUB" pitchFamily="50" charset="-128"/>
                <a:ea typeface="HGP創英角ｺﾞｼｯｸUB" pitchFamily="50" charset="-128"/>
                <a:cs typeface="ＭＳ Ｐゴシック" pitchFamily="50" charset="-128"/>
              </a:rPr>
              <a:t>，</a:t>
            </a:r>
            <a:r>
              <a:rPr lang="en-US" altLang="ja-JP" sz="3600" cap="none" dirty="0" smtClean="0">
                <a:solidFill>
                  <a:srgbClr val="000000"/>
                </a:solidFill>
                <a:latin typeface="HGP創英角ｺﾞｼｯｸUB" pitchFamily="50" charset="-128"/>
                <a:ea typeface="HGP創英角ｺﾞｼｯｸUB" pitchFamily="50" charset="-128"/>
                <a:cs typeface="ＭＳ Ｐゴシック" pitchFamily="50" charset="-128"/>
              </a:rPr>
              <a:t/>
            </a:r>
            <a:br>
              <a:rPr lang="en-US" altLang="ja-JP" sz="3600" cap="none" dirty="0" smtClean="0">
                <a:solidFill>
                  <a:srgbClr val="000000"/>
                </a:solidFill>
                <a:latin typeface="HGP創英角ｺﾞｼｯｸUB" pitchFamily="50" charset="-128"/>
                <a:ea typeface="HGP創英角ｺﾞｼｯｸUB" pitchFamily="50" charset="-128"/>
                <a:cs typeface="ＭＳ Ｐゴシック" pitchFamily="50" charset="-128"/>
              </a:rPr>
            </a:br>
            <a:r>
              <a:rPr lang="ja-JP" altLang="en-US" sz="3600" cap="none" dirty="0" smtClean="0">
                <a:solidFill>
                  <a:srgbClr val="000000"/>
                </a:solidFill>
                <a:latin typeface="HGP創英角ｺﾞｼｯｸUB" pitchFamily="50" charset="-128"/>
                <a:ea typeface="HGP創英角ｺﾞｼｯｸUB" pitchFamily="50" charset="-128"/>
                <a:cs typeface="ＭＳ Ｐゴシック" pitchFamily="50" charset="-128"/>
              </a:rPr>
              <a:t>「</a:t>
            </a:r>
            <a:r>
              <a:rPr lang="ja-JP" altLang="ja-JP" sz="3600" cap="none" dirty="0" smtClean="0">
                <a:solidFill>
                  <a:srgbClr val="000000"/>
                </a:solidFill>
                <a:latin typeface="HGP創英角ｺﾞｼｯｸUB" pitchFamily="50" charset="-128"/>
                <a:ea typeface="HGP創英角ｺﾞｼｯｸUB" pitchFamily="50" charset="-128"/>
                <a:cs typeface="ＭＳ Ｐゴシック" pitchFamily="50" charset="-128"/>
              </a:rPr>
              <a:t>アカデミッククラウド</a:t>
            </a:r>
            <a:r>
              <a:rPr lang="ja-JP" altLang="ja-JP" sz="3600" cap="none" dirty="0">
                <a:solidFill>
                  <a:srgbClr val="000000"/>
                </a:solidFill>
                <a:latin typeface="HGP創英角ｺﾞｼｯｸUB" pitchFamily="50" charset="-128"/>
                <a:ea typeface="HGP創英角ｺﾞｼｯｸUB" pitchFamily="50" charset="-128"/>
                <a:cs typeface="ＭＳ Ｐゴシック" pitchFamily="50" charset="-128"/>
              </a:rPr>
              <a:t>調査報告書</a:t>
            </a:r>
            <a:r>
              <a:rPr lang="ja-JP" altLang="ja-JP" sz="3600" cap="none" dirty="0" smtClean="0">
                <a:solidFill>
                  <a:srgbClr val="000000"/>
                </a:solidFill>
                <a:latin typeface="HGP創英角ｺﾞｼｯｸUB" pitchFamily="50" charset="-128"/>
                <a:ea typeface="HGP創英角ｺﾞｼｯｸUB" pitchFamily="50" charset="-128"/>
                <a:cs typeface="ＭＳ Ｐゴシック" pitchFamily="50" charset="-128"/>
              </a:rPr>
              <a:t>2012</a:t>
            </a:r>
            <a:r>
              <a:rPr lang="ja-JP" altLang="en-US" sz="3600" cap="none" dirty="0" smtClean="0">
                <a:solidFill>
                  <a:srgbClr val="000000"/>
                </a:solidFill>
                <a:latin typeface="HGP創英角ｺﾞｼｯｸUB" pitchFamily="50" charset="-128"/>
                <a:ea typeface="HGP創英角ｺﾞｼｯｸUB" pitchFamily="50" charset="-128"/>
                <a:cs typeface="ＭＳ Ｐゴシック" pitchFamily="50" charset="-128"/>
              </a:rPr>
              <a:t>」</a:t>
            </a:r>
            <a:r>
              <a:rPr lang="en-US" altLang="ja-JP" sz="3600" cap="none" dirty="0" smtClean="0">
                <a:solidFill>
                  <a:srgbClr val="000000"/>
                </a:solidFill>
                <a:latin typeface="HGP創英角ｺﾞｼｯｸUB" pitchFamily="50" charset="-128"/>
                <a:ea typeface="HGP創英角ｺﾞｼｯｸUB" pitchFamily="50" charset="-128"/>
                <a:cs typeface="ＭＳ Ｐゴシック" pitchFamily="50" charset="-128"/>
              </a:rPr>
              <a:t/>
            </a:r>
            <a:br>
              <a:rPr lang="en-US" altLang="ja-JP" sz="3600" cap="none" dirty="0" smtClean="0">
                <a:solidFill>
                  <a:srgbClr val="000000"/>
                </a:solidFill>
                <a:latin typeface="HGP創英角ｺﾞｼｯｸUB" pitchFamily="50" charset="-128"/>
                <a:ea typeface="HGP創英角ｺﾞｼｯｸUB" pitchFamily="50" charset="-128"/>
                <a:cs typeface="ＭＳ Ｐゴシック" pitchFamily="50" charset="-128"/>
              </a:rPr>
            </a:br>
            <a:r>
              <a:rPr lang="ja-JP" altLang="en-US" sz="2000" cap="none" dirty="0">
                <a:solidFill>
                  <a:srgbClr val="000000"/>
                </a:solidFill>
                <a:latin typeface="HGP創英角ｺﾞｼｯｸUB" pitchFamily="50" charset="-128"/>
                <a:ea typeface="HGP創英角ｺﾞｼｯｸUB" pitchFamily="50" charset="-128"/>
                <a:cs typeface="ＭＳ Ｐゴシック" pitchFamily="50" charset="-128"/>
              </a:rPr>
              <a:t>発行：株式会社インプレス</a:t>
            </a:r>
            <a:r>
              <a:rPr lang="en-US" altLang="ja-JP" sz="2000" cap="none" dirty="0">
                <a:solidFill>
                  <a:srgbClr val="000000"/>
                </a:solidFill>
                <a:latin typeface="HGP創英角ｺﾞｼｯｸUB" pitchFamily="50" charset="-128"/>
                <a:ea typeface="HGP創英角ｺﾞｼｯｸUB" pitchFamily="50" charset="-128"/>
                <a:cs typeface="ＭＳ Ｐゴシック" pitchFamily="50" charset="-128"/>
              </a:rPr>
              <a:t>R&amp;D</a:t>
            </a:r>
            <a:br>
              <a:rPr lang="en-US" altLang="ja-JP" sz="2000" cap="none" dirty="0">
                <a:solidFill>
                  <a:srgbClr val="000000"/>
                </a:solidFill>
                <a:latin typeface="HGP創英角ｺﾞｼｯｸUB" pitchFamily="50" charset="-128"/>
                <a:ea typeface="HGP創英角ｺﾞｼｯｸUB" pitchFamily="50" charset="-128"/>
                <a:cs typeface="ＭＳ Ｐゴシック" pitchFamily="50" charset="-128"/>
              </a:rPr>
            </a:br>
            <a:r>
              <a:rPr lang="ja-JP" altLang="en-US" sz="2000" cap="none" dirty="0">
                <a:solidFill>
                  <a:srgbClr val="000000"/>
                </a:solidFill>
                <a:latin typeface="HGP創英角ｺﾞｼｯｸUB" pitchFamily="50" charset="-128"/>
                <a:ea typeface="HGP創英角ｺﾞｼｯｸUB" pitchFamily="50" charset="-128"/>
                <a:cs typeface="ＭＳ Ｐゴシック" pitchFamily="50" charset="-128"/>
              </a:rPr>
              <a:t>発売：株式会社</a:t>
            </a:r>
            <a:r>
              <a:rPr lang="ja-JP" altLang="en-US" sz="2000" cap="none" dirty="0" smtClean="0">
                <a:solidFill>
                  <a:srgbClr val="000000"/>
                </a:solidFill>
                <a:latin typeface="HGP創英角ｺﾞｼｯｸUB" pitchFamily="50" charset="-128"/>
                <a:ea typeface="HGP創英角ｺﾞｼｯｸUB" pitchFamily="50" charset="-128"/>
                <a:cs typeface="ＭＳ Ｐゴシック" pitchFamily="50" charset="-128"/>
              </a:rPr>
              <a:t>インプレスコミュニケーションズ</a:t>
            </a:r>
            <a:r>
              <a:rPr lang="en-US" altLang="ja-JP" sz="2000" cap="none" dirty="0">
                <a:solidFill>
                  <a:srgbClr val="000000"/>
                </a:solidFill>
                <a:latin typeface="HGP創英角ｺﾞｼｯｸUB" pitchFamily="50" charset="-128"/>
                <a:ea typeface="HGP創英角ｺﾞｼｯｸUB" pitchFamily="50" charset="-128"/>
                <a:cs typeface="ＭＳ Ｐゴシック" pitchFamily="50" charset="-128"/>
              </a:rPr>
              <a:t/>
            </a:r>
            <a:br>
              <a:rPr lang="en-US" altLang="ja-JP" sz="2000" cap="none" dirty="0">
                <a:solidFill>
                  <a:srgbClr val="000000"/>
                </a:solidFill>
                <a:latin typeface="HGP創英角ｺﾞｼｯｸUB" pitchFamily="50" charset="-128"/>
                <a:ea typeface="HGP創英角ｺﾞｼｯｸUB" pitchFamily="50" charset="-128"/>
                <a:cs typeface="ＭＳ Ｐゴシック" pitchFamily="50" charset="-128"/>
              </a:rPr>
            </a:br>
            <a:r>
              <a:rPr lang="en-US" altLang="ja-JP" sz="2000" cap="none" dirty="0">
                <a:solidFill>
                  <a:srgbClr val="000000"/>
                </a:solidFill>
                <a:latin typeface="HGP創英角ｺﾞｼｯｸUB" pitchFamily="50" charset="-128"/>
                <a:ea typeface="HGP創英角ｺﾞｼｯｸUB" pitchFamily="50" charset="-128"/>
                <a:cs typeface="ＭＳ Ｐゴシック" pitchFamily="50" charset="-128"/>
              </a:rPr>
              <a:t>http://r.impressrd.jp/iil/academic_cloud2012</a:t>
            </a:r>
            <a:r>
              <a:rPr lang="ja-JP" altLang="ja-JP" sz="2000" cap="none" dirty="0">
                <a:latin typeface="HGP創英角ｺﾞｼｯｸUB" pitchFamily="50" charset="-128"/>
                <a:ea typeface="HGP創英角ｺﾞｼｯｸUB" pitchFamily="50" charset="-128"/>
                <a:cs typeface="ＭＳ Ｐゴシック" pitchFamily="50" charset="-128"/>
              </a:rPr>
              <a:t/>
            </a:r>
            <a:br>
              <a:rPr lang="ja-JP" altLang="ja-JP" sz="2000" cap="none" dirty="0">
                <a:latin typeface="HGP創英角ｺﾞｼｯｸUB" pitchFamily="50" charset="-128"/>
                <a:ea typeface="HGP創英角ｺﾞｼｯｸUB" pitchFamily="50" charset="-128"/>
                <a:cs typeface="ＭＳ Ｐゴシック" pitchFamily="50" charset="-128"/>
              </a:rPr>
            </a:br>
            <a:endParaRPr kumimoji="1" lang="ja-JP" altLang="en-US" sz="2000" dirty="0"/>
          </a:p>
        </p:txBody>
      </p:sp>
      <p:sp>
        <p:nvSpPr>
          <p:cNvPr id="8" name="スライド番号プレースホルダ 2"/>
          <p:cNvSpPr>
            <a:spLocks noGrp="1"/>
          </p:cNvSpPr>
          <p:nvPr>
            <p:ph type="sldNum" sz="quarter" idx="10"/>
          </p:nvPr>
        </p:nvSpPr>
        <p:spPr/>
        <p:txBody>
          <a:bodyPr/>
          <a:lstStyle/>
          <a:p>
            <a:fld id="{2D49EB63-8A47-42A8-B1AF-7D6D75D2383C}" type="slidenum">
              <a:rPr lang="ja-JP" altLang="en-US" smtClean="0"/>
              <a:pPr/>
              <a:t>46</a:t>
            </a:fld>
            <a:endParaRPr lang="ja-JP" altLang="en-US" dirty="0"/>
          </a:p>
        </p:txBody>
      </p:sp>
      <p:sp>
        <p:nvSpPr>
          <p:cNvPr id="24577" name="Rectangle 1"/>
          <p:cNvSpPr>
            <a:spLocks noChangeArrowheads="1"/>
          </p:cNvSpPr>
          <p:nvPr/>
        </p:nvSpPr>
        <p:spPr bwMode="auto">
          <a:xfrm>
            <a:off x="971600" y="260648"/>
            <a:ext cx="7164288" cy="43088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smtClean="0">
              <a:ln>
                <a:noFill/>
              </a:ln>
              <a:solidFill>
                <a:schemeClr val="tx1"/>
              </a:solidFill>
              <a:effectLst/>
              <a:latin typeface="HGP創英角ｺﾞｼｯｸUB" pitchFamily="50" charset="-128"/>
              <a:ea typeface="HGP創英角ｺﾞｼｯｸUB" pitchFamily="50" charset="-128"/>
              <a:cs typeface="ＭＳ Ｐゴシック" pitchFamily="50" charset="-128"/>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700159" y="1034733"/>
            <a:ext cx="7760273" cy="5202579"/>
            <a:chOff x="628151" y="980728"/>
            <a:chExt cx="8120313" cy="5544616"/>
          </a:xfrm>
        </p:grpSpPr>
        <p:pic>
          <p:nvPicPr>
            <p:cNvPr id="4" name="Picture 2" descr="\\ACERSERVER\yazawa\document\acloud\Clouds_accloud_20120621.emf"/>
            <p:cNvPicPr>
              <a:picLocks noChangeAspect="1" noChangeArrowheads="1"/>
            </p:cNvPicPr>
            <p:nvPr/>
          </p:nvPicPr>
          <p:blipFill>
            <a:blip r:embed="rId3" cstate="print"/>
            <a:srcRect/>
            <a:stretch>
              <a:fillRect/>
            </a:stretch>
          </p:blipFill>
          <p:spPr bwMode="auto">
            <a:xfrm>
              <a:off x="1924295" y="2132856"/>
              <a:ext cx="6824169" cy="4392488"/>
            </a:xfrm>
            <a:prstGeom prst="rect">
              <a:avLst/>
            </a:prstGeom>
            <a:noFill/>
          </p:spPr>
        </p:pic>
        <p:pic>
          <p:nvPicPr>
            <p:cNvPr id="5" name="Picture 3" descr="C:\Documents and Settings\test\My Documents\ecloud\Clouds_ecloud_20120621.emf"/>
            <p:cNvPicPr>
              <a:picLocks noChangeAspect="1" noChangeArrowheads="1"/>
            </p:cNvPicPr>
            <p:nvPr/>
          </p:nvPicPr>
          <p:blipFill>
            <a:blip r:embed="rId4" cstate="print"/>
            <a:srcRect/>
            <a:stretch>
              <a:fillRect/>
            </a:stretch>
          </p:blipFill>
          <p:spPr bwMode="auto">
            <a:xfrm>
              <a:off x="628151" y="980728"/>
              <a:ext cx="4464496" cy="2821522"/>
            </a:xfrm>
            <a:prstGeom prst="rect">
              <a:avLst/>
            </a:prstGeom>
            <a:noFill/>
          </p:spPr>
        </p:pic>
      </p:grpSp>
      <p:sp>
        <p:nvSpPr>
          <p:cNvPr id="24" name="タイトル 1"/>
          <p:cNvSpPr txBox="1">
            <a:spLocks/>
          </p:cNvSpPr>
          <p:nvPr/>
        </p:nvSpPr>
        <p:spPr>
          <a:xfrm>
            <a:off x="179512" y="58614"/>
            <a:ext cx="8784976" cy="70609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endParaRPr kumimoji="1" lang="ja-JP" altLang="en-US" sz="36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2" name="タイトル 1"/>
          <p:cNvSpPr>
            <a:spLocks noGrp="1"/>
          </p:cNvSpPr>
          <p:nvPr>
            <p:ph type="title"/>
          </p:nvPr>
        </p:nvSpPr>
        <p:spPr/>
        <p:txBody>
          <a:bodyPr/>
          <a:lstStyle/>
          <a:p>
            <a:r>
              <a:rPr lang="ja-JP" altLang="ja-JP" sz="3600" smtClean="0"/>
              <a:t>教育クラウド・研究クラウドの開発と運用</a:t>
            </a:r>
            <a:endParaRPr lang="ja-JP" altLang="en-US" sz="3600" dirty="0"/>
          </a:p>
        </p:txBody>
      </p:sp>
      <p:sp>
        <p:nvSpPr>
          <p:cNvPr id="27" name="スライド番号プレースホルダ 2"/>
          <p:cNvSpPr>
            <a:spLocks noGrp="1"/>
          </p:cNvSpPr>
          <p:nvPr>
            <p:ph type="sldNum" sz="quarter" idx="10"/>
          </p:nvPr>
        </p:nvSpPr>
        <p:spPr/>
        <p:txBody>
          <a:bodyPr/>
          <a:lstStyle/>
          <a:p>
            <a:fld id="{2D49EB63-8A47-42A8-B1AF-7D6D75D2383C}" type="slidenum">
              <a:rPr lang="ja-JP" altLang="en-US" smtClean="0"/>
              <a:pPr/>
              <a:t>5</a:t>
            </a:fld>
            <a:endParaRPr lang="ja-JP" altLang="en-US" dirty="0"/>
          </a:p>
        </p:txBody>
      </p:sp>
      <p:sp>
        <p:nvSpPr>
          <p:cNvPr id="29" name="正方形/長方形 28"/>
          <p:cNvSpPr/>
          <p:nvPr/>
        </p:nvSpPr>
        <p:spPr>
          <a:xfrm>
            <a:off x="4041426" y="827906"/>
            <a:ext cx="2605200" cy="954107"/>
          </a:xfrm>
          <a:prstGeom prst="rect">
            <a:avLst/>
          </a:prstGeom>
        </p:spPr>
        <p:txBody>
          <a:bodyPr wrap="none">
            <a:spAutoFit/>
          </a:bodyPr>
          <a:lstStyle/>
          <a:p>
            <a:r>
              <a:rPr lang="ja-JP" altLang="ja-JP" sz="2800" dirty="0" smtClean="0">
                <a:solidFill>
                  <a:srgbClr val="000000"/>
                </a:solidFill>
                <a:latin typeface="HGP創英角ｺﾞｼｯｸUB"/>
                <a:ea typeface="HGP創英角ｺﾞｼｯｸUB"/>
              </a:rPr>
              <a:t>教育クラウド</a:t>
            </a:r>
            <a:r>
              <a:rPr lang="ja-JP" altLang="en-US" sz="2800" dirty="0" smtClean="0">
                <a:solidFill>
                  <a:srgbClr val="000000"/>
                </a:solidFill>
                <a:latin typeface="HGP創英角ｺﾞｼｯｸUB"/>
                <a:ea typeface="HGP創英角ｺﾞｼｯｸUB"/>
              </a:rPr>
              <a:t>　</a:t>
            </a:r>
            <a:endParaRPr lang="en-US" altLang="ja-JP" sz="2800" dirty="0" smtClean="0">
              <a:solidFill>
                <a:srgbClr val="000000"/>
              </a:solidFill>
              <a:latin typeface="HGP創英角ｺﾞｼｯｸUB"/>
              <a:ea typeface="HGP創英角ｺﾞｼｯｸUB"/>
            </a:endParaRPr>
          </a:p>
          <a:p>
            <a:r>
              <a:rPr lang="en-US" altLang="ja-JP" sz="2800" dirty="0" smtClean="0">
                <a:solidFill>
                  <a:srgbClr val="000000"/>
                </a:solidFill>
                <a:latin typeface="HGP創英角ｺﾞｼｯｸUB"/>
                <a:ea typeface="HGP創英角ｺﾞｼｯｸUB"/>
              </a:rPr>
              <a:t>[Eucalyptus</a:t>
            </a:r>
            <a:r>
              <a:rPr lang="ja-JP" altLang="en-US" sz="2800" dirty="0" smtClean="0">
                <a:solidFill>
                  <a:srgbClr val="000000"/>
                </a:solidFill>
                <a:latin typeface="HGP創英角ｺﾞｼｯｸUB"/>
                <a:ea typeface="HGP創英角ｺﾞｼｯｸUB"/>
              </a:rPr>
              <a:t>改</a:t>
            </a:r>
            <a:r>
              <a:rPr lang="en-US" altLang="ja-JP" sz="2800" dirty="0" smtClean="0">
                <a:solidFill>
                  <a:srgbClr val="000000"/>
                </a:solidFill>
                <a:latin typeface="HGP創英角ｺﾞｼｯｸUB"/>
                <a:ea typeface="HGP創英角ｺﾞｼｯｸUB"/>
              </a:rPr>
              <a:t>]</a:t>
            </a:r>
            <a:endParaRPr lang="ja-JP" altLang="en-US" sz="2800" dirty="0"/>
          </a:p>
        </p:txBody>
      </p:sp>
      <p:sp>
        <p:nvSpPr>
          <p:cNvPr id="32" name="正方形/長方形 31"/>
          <p:cNvSpPr/>
          <p:nvPr/>
        </p:nvSpPr>
        <p:spPr>
          <a:xfrm>
            <a:off x="1810679" y="5389985"/>
            <a:ext cx="2629246" cy="954107"/>
          </a:xfrm>
          <a:prstGeom prst="rect">
            <a:avLst/>
          </a:prstGeom>
        </p:spPr>
        <p:txBody>
          <a:bodyPr wrap="none">
            <a:spAutoFit/>
          </a:bodyPr>
          <a:lstStyle/>
          <a:p>
            <a:r>
              <a:rPr lang="ja-JP" altLang="en-US" sz="2800" dirty="0" smtClean="0">
                <a:solidFill>
                  <a:srgbClr val="000000"/>
                </a:solidFill>
                <a:latin typeface="HGP創英角ｺﾞｼｯｸUB"/>
                <a:ea typeface="HGP創英角ｺﾞｼｯｸUB"/>
              </a:rPr>
              <a:t>研究</a:t>
            </a:r>
            <a:r>
              <a:rPr lang="ja-JP" altLang="ja-JP" sz="2800" dirty="0" smtClean="0">
                <a:solidFill>
                  <a:srgbClr val="000000"/>
                </a:solidFill>
                <a:latin typeface="HGP創英角ｺﾞｼｯｸUB"/>
                <a:ea typeface="HGP創英角ｺﾞｼｯｸUB"/>
              </a:rPr>
              <a:t>クラウド</a:t>
            </a:r>
            <a:endParaRPr lang="en-US" altLang="ja-JP" sz="2800" dirty="0" smtClean="0">
              <a:solidFill>
                <a:srgbClr val="000000"/>
              </a:solidFill>
              <a:latin typeface="HGP創英角ｺﾞｼｯｸUB"/>
              <a:ea typeface="HGP創英角ｺﾞｼｯｸUB"/>
            </a:endParaRPr>
          </a:p>
          <a:p>
            <a:r>
              <a:rPr lang="en-US" altLang="ja-JP" sz="2800" dirty="0" smtClean="0">
                <a:solidFill>
                  <a:srgbClr val="000000"/>
                </a:solidFill>
                <a:latin typeface="HGP創英角ｺﾞｼｯｸUB"/>
                <a:ea typeface="HGP創英角ｺﾞｼｯｸUB"/>
              </a:rPr>
              <a:t>[</a:t>
            </a:r>
            <a:r>
              <a:rPr lang="en-US" altLang="ja-JP" sz="2800" dirty="0" err="1" smtClean="0">
                <a:solidFill>
                  <a:srgbClr val="000000"/>
                </a:solidFill>
                <a:latin typeface="HGP創英角ｺﾞｼｯｸUB"/>
                <a:ea typeface="HGP創英角ｺﾞｼｯｸUB"/>
              </a:rPr>
              <a:t>OpenStack</a:t>
            </a:r>
            <a:r>
              <a:rPr lang="ja-JP" altLang="en-US" sz="2800" dirty="0" smtClean="0">
                <a:solidFill>
                  <a:srgbClr val="000000"/>
                </a:solidFill>
                <a:latin typeface="HGP創英角ｺﾞｼｯｸUB"/>
                <a:ea typeface="HGP創英角ｺﾞｼｯｸUB"/>
              </a:rPr>
              <a:t>改</a:t>
            </a:r>
            <a:r>
              <a:rPr lang="en-US" altLang="ja-JP" sz="2800" dirty="0" smtClean="0">
                <a:solidFill>
                  <a:srgbClr val="000000"/>
                </a:solidFill>
                <a:latin typeface="HGP創英角ｺﾞｼｯｸUB"/>
                <a:ea typeface="HGP創英角ｺﾞｼｯｸUB"/>
              </a:rPr>
              <a:t>]</a:t>
            </a:r>
            <a:endParaRPr lang="ja-JP" altLang="en-US" sz="28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5060" y="2031504"/>
            <a:ext cx="7772400" cy="1080120"/>
          </a:xfrm>
        </p:spPr>
        <p:txBody>
          <a:bodyPr>
            <a:normAutofit/>
          </a:bodyPr>
          <a:lstStyle/>
          <a:p>
            <a:r>
              <a:rPr kumimoji="1" lang="en-US" altLang="ja-JP" sz="6000" dirty="0" smtClean="0"/>
              <a:t>1.</a:t>
            </a:r>
            <a:r>
              <a:rPr kumimoji="1" lang="ja-JP" altLang="en-US" sz="6000" dirty="0" smtClean="0"/>
              <a:t> </a:t>
            </a:r>
            <a:r>
              <a:rPr lang="ja-JP" altLang="en-US" sz="6000" dirty="0" smtClean="0"/>
              <a:t>教育クラウド   </a:t>
            </a:r>
            <a:endParaRPr kumimoji="1" lang="ja-JP" altLang="en-US" sz="6000" dirty="0"/>
          </a:p>
        </p:txBody>
      </p:sp>
      <p:sp>
        <p:nvSpPr>
          <p:cNvPr id="3" name="スライド番号プレースホルダ 2"/>
          <p:cNvSpPr>
            <a:spLocks noGrp="1"/>
          </p:cNvSpPr>
          <p:nvPr>
            <p:ph type="sldNum" sz="quarter" idx="10"/>
          </p:nvPr>
        </p:nvSpPr>
        <p:spPr/>
        <p:txBody>
          <a:bodyPr/>
          <a:lstStyle/>
          <a:p>
            <a:pPr>
              <a:defRPr/>
            </a:pPr>
            <a:fld id="{2D49EB63-8A47-42A8-B1AF-7D6D75D2383C}" type="slidenum">
              <a:rPr lang="ja-JP" altLang="en-US" smtClean="0"/>
              <a:pPr>
                <a:defRPr/>
              </a:pPr>
              <a:t>6</a:t>
            </a:fld>
            <a:endParaRPr lang="ja-JP" altLang="en-US" dirty="0"/>
          </a:p>
        </p:txBody>
      </p:sp>
      <p:pic>
        <p:nvPicPr>
          <p:cNvPr id="5" name="Picture 4">
            <a:hlinkClick r:id="rId3"/>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576573" y="3774219"/>
            <a:ext cx="3586698" cy="9755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21" descr="e-Cloud-archive"/>
          <p:cNvPicPr>
            <a:picLocks noChangeAspect="1" noChangeArrowheads="1"/>
          </p:cNvPicPr>
          <p:nvPr/>
        </p:nvPicPr>
        <p:blipFill>
          <a:blip r:embed="rId3" cstate="print"/>
          <a:srcRect/>
          <a:stretch>
            <a:fillRect/>
          </a:stretch>
        </p:blipFill>
        <p:spPr bwMode="auto">
          <a:xfrm>
            <a:off x="2700338" y="1741488"/>
            <a:ext cx="5397500" cy="3811587"/>
          </a:xfrm>
          <a:prstGeom prst="rect">
            <a:avLst/>
          </a:prstGeom>
          <a:noFill/>
          <a:ln w="9525">
            <a:noFill/>
            <a:miter lim="800000"/>
            <a:headEnd/>
            <a:tailEnd/>
          </a:ln>
        </p:spPr>
      </p:pic>
      <p:sp>
        <p:nvSpPr>
          <p:cNvPr id="26628" name="Rectangle 3"/>
          <p:cNvSpPr>
            <a:spLocks noGrp="1" noChangeArrowheads="1"/>
          </p:cNvSpPr>
          <p:nvPr>
            <p:ph type="title"/>
          </p:nvPr>
        </p:nvSpPr>
        <p:spPr/>
        <p:txBody>
          <a:bodyPr/>
          <a:lstStyle/>
          <a:p>
            <a:r>
              <a:rPr lang="en-US" altLang="ja-JP" dirty="0" err="1" smtClean="0"/>
              <a:t>edubase</a:t>
            </a:r>
            <a:r>
              <a:rPr lang="en-US" altLang="ja-JP" dirty="0" smtClean="0"/>
              <a:t> Cloud</a:t>
            </a:r>
            <a:r>
              <a:rPr lang="ja-JP" altLang="en-US" dirty="0" smtClean="0"/>
              <a:t>とは</a:t>
            </a:r>
            <a:endParaRPr lang="en-US" altLang="ja-JP" dirty="0" smtClean="0"/>
          </a:p>
        </p:txBody>
      </p:sp>
      <p:sp>
        <p:nvSpPr>
          <p:cNvPr id="30" name="スライド番号プレースホルダ 2"/>
          <p:cNvSpPr>
            <a:spLocks noGrp="1"/>
          </p:cNvSpPr>
          <p:nvPr>
            <p:ph type="sldNum" sz="quarter" idx="10"/>
          </p:nvPr>
        </p:nvSpPr>
        <p:spPr/>
        <p:txBody>
          <a:bodyPr/>
          <a:lstStyle/>
          <a:p>
            <a:fld id="{2D49EB63-8A47-42A8-B1AF-7D6D75D2383C}" type="slidenum">
              <a:rPr lang="ja-JP" altLang="en-US" smtClean="0"/>
              <a:pPr/>
              <a:t>7</a:t>
            </a:fld>
            <a:endParaRPr lang="ja-JP" altLang="en-US" dirty="0"/>
          </a:p>
        </p:txBody>
      </p:sp>
      <p:sp>
        <p:nvSpPr>
          <p:cNvPr id="26629" name="Oval 4"/>
          <p:cNvSpPr>
            <a:spLocks noChangeArrowheads="1"/>
          </p:cNvSpPr>
          <p:nvPr/>
        </p:nvSpPr>
        <p:spPr bwMode="auto">
          <a:xfrm>
            <a:off x="3203575" y="2820988"/>
            <a:ext cx="792163" cy="792162"/>
          </a:xfrm>
          <a:prstGeom prst="ellipse">
            <a:avLst/>
          </a:prstGeom>
          <a:noFill/>
          <a:ln w="19050">
            <a:solidFill>
              <a:srgbClr val="FF6600"/>
            </a:solidFill>
            <a:round/>
            <a:headEnd/>
            <a:tailEnd/>
          </a:ln>
        </p:spPr>
        <p:txBody>
          <a:bodyPr wrap="none" anchor="ctr"/>
          <a:lstStyle/>
          <a:p>
            <a:endParaRPr lang="ja-JP" altLang="en-US">
              <a:latin typeface="+mn-ea"/>
              <a:ea typeface="+mn-ea"/>
            </a:endParaRPr>
          </a:p>
        </p:txBody>
      </p:sp>
      <p:sp>
        <p:nvSpPr>
          <p:cNvPr id="26654" name="Rectangle 7"/>
          <p:cNvSpPr>
            <a:spLocks noChangeArrowheads="1"/>
          </p:cNvSpPr>
          <p:nvPr/>
        </p:nvSpPr>
        <p:spPr bwMode="auto">
          <a:xfrm>
            <a:off x="323850" y="2749555"/>
            <a:ext cx="2063750" cy="338138"/>
          </a:xfrm>
          <a:prstGeom prst="rect">
            <a:avLst/>
          </a:prstGeom>
          <a:noFill/>
          <a:ln w="9525">
            <a:noFill/>
            <a:miter lim="800000"/>
            <a:headEnd/>
            <a:tailEnd/>
          </a:ln>
        </p:spPr>
        <p:txBody>
          <a:bodyPr>
            <a:spAutoFit/>
          </a:bodyPr>
          <a:lstStyle/>
          <a:p>
            <a:endParaRPr lang="ja-JP" altLang="en-US" sz="1600" b="1" dirty="0">
              <a:solidFill>
                <a:srgbClr val="000066"/>
              </a:solidFill>
              <a:latin typeface="+mn-ea"/>
              <a:ea typeface="+mn-ea"/>
            </a:endParaRPr>
          </a:p>
        </p:txBody>
      </p:sp>
      <p:sp>
        <p:nvSpPr>
          <p:cNvPr id="26633" name="Rectangle 12"/>
          <p:cNvSpPr>
            <a:spLocks noChangeArrowheads="1"/>
          </p:cNvSpPr>
          <p:nvPr/>
        </p:nvSpPr>
        <p:spPr bwMode="auto">
          <a:xfrm>
            <a:off x="1404937" y="1133021"/>
            <a:ext cx="6582251" cy="480131"/>
          </a:xfrm>
          <a:prstGeom prst="rect">
            <a:avLst/>
          </a:prstGeom>
          <a:solidFill>
            <a:srgbClr val="CCECFF"/>
          </a:solidFill>
          <a:ln w="9525">
            <a:noFill/>
            <a:miter lim="800000"/>
            <a:headEnd/>
            <a:tailEnd/>
          </a:ln>
        </p:spPr>
        <p:txBody>
          <a:bodyPr wrap="none">
            <a:spAutoFit/>
          </a:bodyPr>
          <a:lstStyle/>
          <a:p>
            <a:pPr>
              <a:lnSpc>
                <a:spcPct val="90000"/>
              </a:lnSpc>
              <a:spcBef>
                <a:spcPct val="20000"/>
              </a:spcBef>
              <a:buClr>
                <a:srgbClr val="5084C4"/>
              </a:buClr>
              <a:buFont typeface="Wingdings" pitchFamily="2" charset="2"/>
              <a:buNone/>
            </a:pPr>
            <a:r>
              <a:rPr lang="ja-JP" altLang="en-US" sz="2800" u="sng" dirty="0">
                <a:latin typeface="+mn-ea"/>
                <a:ea typeface="+mn-ea"/>
              </a:rPr>
              <a:t>研究・教育のための</a:t>
            </a:r>
            <a:r>
              <a:rPr lang="ja-JP" altLang="en-US" sz="2800" u="sng" dirty="0">
                <a:solidFill>
                  <a:srgbClr val="990000"/>
                </a:solidFill>
                <a:latin typeface="+mn-ea"/>
                <a:ea typeface="+mn-ea"/>
              </a:rPr>
              <a:t>実験・演習環境の提供</a:t>
            </a:r>
          </a:p>
        </p:txBody>
      </p:sp>
      <p:sp>
        <p:nvSpPr>
          <p:cNvPr id="26634" name="角丸四角形吹き出し 21"/>
          <p:cNvSpPr>
            <a:spLocks noChangeArrowheads="1"/>
          </p:cNvSpPr>
          <p:nvPr/>
        </p:nvSpPr>
        <p:spPr bwMode="auto">
          <a:xfrm>
            <a:off x="1258888" y="2100263"/>
            <a:ext cx="1373187" cy="547687"/>
          </a:xfrm>
          <a:prstGeom prst="wedgeRoundRectCallout">
            <a:avLst>
              <a:gd name="adj1" fmla="val 95782"/>
              <a:gd name="adj2" fmla="val 122176"/>
              <a:gd name="adj3" fmla="val 16667"/>
            </a:avLst>
          </a:prstGeom>
          <a:solidFill>
            <a:srgbClr val="3366FF"/>
          </a:solidFill>
          <a:ln w="25400" algn="ctr">
            <a:solidFill>
              <a:srgbClr val="385D8A"/>
            </a:solidFill>
            <a:miter lim="800000"/>
            <a:headEnd/>
            <a:tailEnd/>
          </a:ln>
        </p:spPr>
        <p:txBody>
          <a:bodyPr anchor="ctr"/>
          <a:lstStyle/>
          <a:p>
            <a:pPr algn="ctr"/>
            <a:r>
              <a:rPr lang="en-US" altLang="ja-JP" b="1">
                <a:solidFill>
                  <a:srgbClr val="FFFFFF"/>
                </a:solidFill>
                <a:latin typeface="+mn-ea"/>
                <a:ea typeface="+mn-ea"/>
              </a:rPr>
              <a:t>①</a:t>
            </a:r>
            <a:r>
              <a:rPr lang="ja-JP" altLang="en-US" b="1">
                <a:solidFill>
                  <a:srgbClr val="FFFFFF"/>
                </a:solidFill>
                <a:latin typeface="+mn-ea"/>
                <a:ea typeface="+mn-ea"/>
              </a:rPr>
              <a:t>専有性</a:t>
            </a:r>
          </a:p>
        </p:txBody>
      </p:sp>
      <p:sp>
        <p:nvSpPr>
          <p:cNvPr id="26635" name="角丸四角形吹き出し 21"/>
          <p:cNvSpPr>
            <a:spLocks noChangeArrowheads="1"/>
          </p:cNvSpPr>
          <p:nvPr/>
        </p:nvSpPr>
        <p:spPr bwMode="auto">
          <a:xfrm>
            <a:off x="7308850" y="2047762"/>
            <a:ext cx="1373188" cy="504825"/>
          </a:xfrm>
          <a:prstGeom prst="wedgeRoundRectCallout">
            <a:avLst>
              <a:gd name="adj1" fmla="val -109127"/>
              <a:gd name="adj2" fmla="val 150135"/>
              <a:gd name="adj3" fmla="val 16667"/>
            </a:avLst>
          </a:prstGeom>
          <a:solidFill>
            <a:srgbClr val="3366FF"/>
          </a:solidFill>
          <a:ln w="25400" algn="ctr">
            <a:solidFill>
              <a:srgbClr val="385D8A"/>
            </a:solidFill>
            <a:miter lim="800000"/>
            <a:headEnd/>
            <a:tailEnd/>
          </a:ln>
        </p:spPr>
        <p:txBody>
          <a:bodyPr anchor="ctr"/>
          <a:lstStyle/>
          <a:p>
            <a:pPr algn="ctr"/>
            <a:r>
              <a:rPr lang="en-US" altLang="ja-JP" b="1">
                <a:solidFill>
                  <a:srgbClr val="FFFFFF"/>
                </a:solidFill>
                <a:latin typeface="+mn-ea"/>
                <a:ea typeface="+mn-ea"/>
              </a:rPr>
              <a:t>②</a:t>
            </a:r>
            <a:r>
              <a:rPr lang="ja-JP" altLang="en-US" b="1">
                <a:solidFill>
                  <a:srgbClr val="FFFFFF"/>
                </a:solidFill>
                <a:latin typeface="+mn-ea"/>
                <a:ea typeface="+mn-ea"/>
              </a:rPr>
              <a:t>改変性</a:t>
            </a:r>
          </a:p>
        </p:txBody>
      </p:sp>
      <p:sp>
        <p:nvSpPr>
          <p:cNvPr id="26636" name="角丸四角形吹き出し 21"/>
          <p:cNvSpPr>
            <a:spLocks noChangeArrowheads="1"/>
          </p:cNvSpPr>
          <p:nvPr/>
        </p:nvSpPr>
        <p:spPr bwMode="auto">
          <a:xfrm>
            <a:off x="1619250" y="4692650"/>
            <a:ext cx="1373188" cy="504825"/>
          </a:xfrm>
          <a:prstGeom prst="wedgeRoundRectCallout">
            <a:avLst>
              <a:gd name="adj1" fmla="val 25606"/>
              <a:gd name="adj2" fmla="val -142769"/>
              <a:gd name="adj3" fmla="val 16667"/>
            </a:avLst>
          </a:prstGeom>
          <a:solidFill>
            <a:srgbClr val="3366FF"/>
          </a:solidFill>
          <a:ln w="25400" algn="ctr">
            <a:solidFill>
              <a:srgbClr val="385D8A"/>
            </a:solidFill>
            <a:miter lim="800000"/>
            <a:headEnd/>
            <a:tailEnd/>
          </a:ln>
        </p:spPr>
        <p:txBody>
          <a:bodyPr anchor="ctr"/>
          <a:lstStyle/>
          <a:p>
            <a:pPr algn="ctr"/>
            <a:r>
              <a:rPr lang="en-US" altLang="ja-JP" b="1">
                <a:solidFill>
                  <a:srgbClr val="FFFFFF"/>
                </a:solidFill>
                <a:latin typeface="+mn-ea"/>
                <a:ea typeface="+mn-ea"/>
              </a:rPr>
              <a:t>③</a:t>
            </a:r>
            <a:r>
              <a:rPr lang="ja-JP" altLang="en-US" b="1">
                <a:solidFill>
                  <a:srgbClr val="FFFFFF"/>
                </a:solidFill>
                <a:latin typeface="+mn-ea"/>
                <a:ea typeface="+mn-ea"/>
              </a:rPr>
              <a:t>連携性</a:t>
            </a:r>
          </a:p>
        </p:txBody>
      </p:sp>
      <p:sp>
        <p:nvSpPr>
          <p:cNvPr id="26637" name="Rectangle 16"/>
          <p:cNvSpPr>
            <a:spLocks noChangeArrowheads="1"/>
          </p:cNvSpPr>
          <p:nvPr/>
        </p:nvSpPr>
        <p:spPr bwMode="auto">
          <a:xfrm>
            <a:off x="6732588" y="5197475"/>
            <a:ext cx="863600" cy="360363"/>
          </a:xfrm>
          <a:prstGeom prst="rect">
            <a:avLst/>
          </a:prstGeom>
          <a:solidFill>
            <a:schemeClr val="bg1"/>
          </a:solidFill>
          <a:ln w="9525">
            <a:noFill/>
            <a:miter lim="800000"/>
            <a:headEnd/>
            <a:tailEnd/>
          </a:ln>
        </p:spPr>
        <p:txBody>
          <a:bodyPr wrap="none" anchor="ctr"/>
          <a:lstStyle/>
          <a:p>
            <a:endParaRPr lang="ja-JP" altLang="en-US">
              <a:latin typeface="+mn-ea"/>
              <a:ea typeface="+mn-ea"/>
            </a:endParaRPr>
          </a:p>
        </p:txBody>
      </p:sp>
      <p:sp>
        <p:nvSpPr>
          <p:cNvPr id="26638" name="角丸四角形吹き出し 21"/>
          <p:cNvSpPr>
            <a:spLocks noChangeArrowheads="1"/>
          </p:cNvSpPr>
          <p:nvPr/>
        </p:nvSpPr>
        <p:spPr bwMode="auto">
          <a:xfrm>
            <a:off x="7451725" y="5268913"/>
            <a:ext cx="1373188" cy="422275"/>
          </a:xfrm>
          <a:prstGeom prst="wedgeRoundRectCallout">
            <a:avLst>
              <a:gd name="adj1" fmla="val -40634"/>
              <a:gd name="adj2" fmla="val -69551"/>
              <a:gd name="adj3" fmla="val 16667"/>
            </a:avLst>
          </a:prstGeom>
          <a:solidFill>
            <a:srgbClr val="3366FF"/>
          </a:solidFill>
          <a:ln w="25400" algn="ctr">
            <a:solidFill>
              <a:srgbClr val="385D8A"/>
            </a:solidFill>
            <a:miter lim="800000"/>
            <a:headEnd/>
            <a:tailEnd/>
          </a:ln>
        </p:spPr>
        <p:txBody>
          <a:bodyPr anchor="ctr"/>
          <a:lstStyle/>
          <a:p>
            <a:pPr algn="ctr"/>
            <a:r>
              <a:rPr lang="en-US" altLang="ja-JP" b="1">
                <a:solidFill>
                  <a:srgbClr val="FFFFFF"/>
                </a:solidFill>
                <a:latin typeface="+mn-ea"/>
                <a:ea typeface="+mn-ea"/>
              </a:rPr>
              <a:t>④</a:t>
            </a:r>
            <a:r>
              <a:rPr lang="ja-JP" altLang="en-US" b="1">
                <a:solidFill>
                  <a:srgbClr val="FFFFFF"/>
                </a:solidFill>
                <a:latin typeface="+mn-ea"/>
                <a:ea typeface="+mn-ea"/>
              </a:rPr>
              <a:t>保存性</a:t>
            </a:r>
          </a:p>
        </p:txBody>
      </p:sp>
      <p:grpSp>
        <p:nvGrpSpPr>
          <p:cNvPr id="3" name="Group 22"/>
          <p:cNvGrpSpPr>
            <a:grpSpLocks/>
          </p:cNvGrpSpPr>
          <p:nvPr/>
        </p:nvGrpSpPr>
        <p:grpSpPr bwMode="auto">
          <a:xfrm>
            <a:off x="1189038" y="3757613"/>
            <a:ext cx="1223962" cy="463550"/>
            <a:chOff x="113" y="1933"/>
            <a:chExt cx="771" cy="292"/>
          </a:xfrm>
        </p:grpSpPr>
        <p:sp>
          <p:nvSpPr>
            <p:cNvPr id="26648" name="Rectangle 23"/>
            <p:cNvSpPr>
              <a:spLocks noChangeArrowheads="1"/>
            </p:cNvSpPr>
            <p:nvPr/>
          </p:nvSpPr>
          <p:spPr bwMode="auto">
            <a:xfrm>
              <a:off x="158" y="1979"/>
              <a:ext cx="91" cy="226"/>
            </a:xfrm>
            <a:prstGeom prst="rect">
              <a:avLst/>
            </a:prstGeom>
            <a:solidFill>
              <a:schemeClr val="bg1"/>
            </a:solidFill>
            <a:ln w="9525">
              <a:noFill/>
              <a:miter lim="800000"/>
              <a:headEnd/>
              <a:tailEnd/>
            </a:ln>
          </p:spPr>
          <p:txBody>
            <a:bodyPr wrap="none" anchor="ctr"/>
            <a:lstStyle/>
            <a:p>
              <a:endParaRPr lang="ja-JP" altLang="en-US">
                <a:latin typeface="+mn-ea"/>
                <a:ea typeface="+mn-ea"/>
              </a:endParaRPr>
            </a:p>
          </p:txBody>
        </p:sp>
        <p:sp>
          <p:nvSpPr>
            <p:cNvPr id="26649" name="Rectangle 24"/>
            <p:cNvSpPr>
              <a:spLocks noChangeArrowheads="1"/>
            </p:cNvSpPr>
            <p:nvPr/>
          </p:nvSpPr>
          <p:spPr bwMode="auto">
            <a:xfrm>
              <a:off x="330" y="2042"/>
              <a:ext cx="191" cy="146"/>
            </a:xfrm>
            <a:prstGeom prst="rect">
              <a:avLst/>
            </a:prstGeom>
            <a:solidFill>
              <a:schemeClr val="bg1"/>
            </a:solidFill>
            <a:ln w="9525">
              <a:noFill/>
              <a:miter lim="800000"/>
              <a:headEnd/>
              <a:tailEnd/>
            </a:ln>
          </p:spPr>
          <p:txBody>
            <a:bodyPr wrap="none" anchor="ctr"/>
            <a:lstStyle/>
            <a:p>
              <a:endParaRPr lang="ja-JP" altLang="en-US">
                <a:latin typeface="+mn-ea"/>
                <a:ea typeface="+mn-ea"/>
              </a:endParaRPr>
            </a:p>
          </p:txBody>
        </p:sp>
        <p:sp>
          <p:nvSpPr>
            <p:cNvPr id="26650" name="Rectangle 25"/>
            <p:cNvSpPr>
              <a:spLocks noChangeArrowheads="1"/>
            </p:cNvSpPr>
            <p:nvPr/>
          </p:nvSpPr>
          <p:spPr bwMode="auto">
            <a:xfrm>
              <a:off x="599" y="2068"/>
              <a:ext cx="229" cy="124"/>
            </a:xfrm>
            <a:prstGeom prst="rect">
              <a:avLst/>
            </a:prstGeom>
            <a:solidFill>
              <a:schemeClr val="bg1"/>
            </a:solidFill>
            <a:ln w="9525">
              <a:noFill/>
              <a:miter lim="800000"/>
              <a:headEnd/>
              <a:tailEnd/>
            </a:ln>
          </p:spPr>
          <p:txBody>
            <a:bodyPr wrap="none" anchor="ctr"/>
            <a:lstStyle/>
            <a:p>
              <a:endParaRPr lang="ja-JP" altLang="en-US">
                <a:latin typeface="+mn-ea"/>
                <a:ea typeface="+mn-ea"/>
              </a:endParaRPr>
            </a:p>
          </p:txBody>
        </p:sp>
        <p:sp>
          <p:nvSpPr>
            <p:cNvPr id="26651" name="Rectangle 26"/>
            <p:cNvSpPr>
              <a:spLocks noChangeArrowheads="1"/>
            </p:cNvSpPr>
            <p:nvPr/>
          </p:nvSpPr>
          <p:spPr bwMode="auto">
            <a:xfrm>
              <a:off x="643" y="1961"/>
              <a:ext cx="105" cy="154"/>
            </a:xfrm>
            <a:prstGeom prst="rect">
              <a:avLst/>
            </a:prstGeom>
            <a:solidFill>
              <a:schemeClr val="bg1"/>
            </a:solidFill>
            <a:ln w="9525">
              <a:noFill/>
              <a:miter lim="800000"/>
              <a:headEnd/>
              <a:tailEnd/>
            </a:ln>
          </p:spPr>
          <p:txBody>
            <a:bodyPr wrap="none" anchor="ctr"/>
            <a:lstStyle/>
            <a:p>
              <a:endParaRPr lang="ja-JP" altLang="en-US">
                <a:latin typeface="+mn-ea"/>
                <a:ea typeface="+mn-ea"/>
              </a:endParaRPr>
            </a:p>
          </p:txBody>
        </p:sp>
        <p:pic>
          <p:nvPicPr>
            <p:cNvPr id="26652" name="Picture 27" descr="build1"/>
            <p:cNvPicPr>
              <a:picLocks noChangeAspect="1" noChangeArrowheads="1"/>
            </p:cNvPicPr>
            <p:nvPr/>
          </p:nvPicPr>
          <p:blipFill>
            <a:blip r:embed="rId4" cstate="print"/>
            <a:srcRect/>
            <a:stretch>
              <a:fillRect/>
            </a:stretch>
          </p:blipFill>
          <p:spPr bwMode="auto">
            <a:xfrm>
              <a:off x="113" y="1933"/>
              <a:ext cx="771" cy="292"/>
            </a:xfrm>
            <a:prstGeom prst="rect">
              <a:avLst/>
            </a:prstGeom>
            <a:noFill/>
            <a:ln w="9525">
              <a:noFill/>
              <a:miter lim="800000"/>
              <a:headEnd/>
              <a:tailEnd/>
            </a:ln>
          </p:spPr>
        </p:pic>
      </p:grpSp>
      <p:sp>
        <p:nvSpPr>
          <p:cNvPr id="26642" name="Line 28"/>
          <p:cNvSpPr>
            <a:spLocks noChangeShapeType="1"/>
          </p:cNvSpPr>
          <p:nvPr/>
        </p:nvSpPr>
        <p:spPr bwMode="auto">
          <a:xfrm flipV="1">
            <a:off x="2411413" y="4044950"/>
            <a:ext cx="647700" cy="0"/>
          </a:xfrm>
          <a:prstGeom prst="line">
            <a:avLst/>
          </a:prstGeom>
          <a:noFill/>
          <a:ln w="57150">
            <a:solidFill>
              <a:srgbClr val="FF6600"/>
            </a:solidFill>
            <a:round/>
            <a:headEnd type="triangle" w="med" len="med"/>
            <a:tailEnd type="triangle" w="med" len="med"/>
          </a:ln>
        </p:spPr>
        <p:txBody>
          <a:bodyPr/>
          <a:lstStyle/>
          <a:p>
            <a:endParaRPr lang="ja-JP" altLang="en-US">
              <a:latin typeface="+mn-ea"/>
              <a:ea typeface="+mn-ea"/>
            </a:endParaRPr>
          </a:p>
        </p:txBody>
      </p:sp>
      <p:sp>
        <p:nvSpPr>
          <p:cNvPr id="26643" name="Rectangle 29"/>
          <p:cNvSpPr>
            <a:spLocks noChangeArrowheads="1"/>
          </p:cNvSpPr>
          <p:nvPr/>
        </p:nvSpPr>
        <p:spPr bwMode="auto">
          <a:xfrm>
            <a:off x="1260475" y="4171950"/>
            <a:ext cx="1223963" cy="304800"/>
          </a:xfrm>
          <a:prstGeom prst="rect">
            <a:avLst/>
          </a:prstGeom>
          <a:noFill/>
          <a:ln w="9525">
            <a:noFill/>
            <a:miter lim="800000"/>
            <a:headEnd/>
            <a:tailEnd/>
          </a:ln>
        </p:spPr>
        <p:txBody>
          <a:bodyPr>
            <a:spAutoFit/>
          </a:bodyPr>
          <a:lstStyle/>
          <a:p>
            <a:r>
              <a:rPr lang="ja-JP" altLang="en-US" sz="1400">
                <a:solidFill>
                  <a:srgbClr val="000066"/>
                </a:solidFill>
                <a:latin typeface="+mn-ea"/>
                <a:ea typeface="+mn-ea"/>
              </a:rPr>
              <a:t>外部クラウド</a:t>
            </a:r>
          </a:p>
        </p:txBody>
      </p:sp>
      <p:sp>
        <p:nvSpPr>
          <p:cNvPr id="26644" name="Rectangle 30"/>
          <p:cNvSpPr>
            <a:spLocks noChangeArrowheads="1"/>
          </p:cNvSpPr>
          <p:nvPr/>
        </p:nvSpPr>
        <p:spPr bwMode="auto">
          <a:xfrm>
            <a:off x="205241" y="5816660"/>
            <a:ext cx="5574393" cy="461665"/>
          </a:xfrm>
          <a:prstGeom prst="rect">
            <a:avLst/>
          </a:prstGeom>
          <a:noFill/>
          <a:ln w="9525">
            <a:noFill/>
            <a:miter lim="800000"/>
            <a:headEnd/>
            <a:tailEnd/>
          </a:ln>
        </p:spPr>
        <p:txBody>
          <a:bodyPr wrap="square">
            <a:spAutoFit/>
          </a:bodyPr>
          <a:lstStyle/>
          <a:p>
            <a:r>
              <a:rPr lang="en-US" altLang="ja-JP" sz="2400" dirty="0" smtClean="0">
                <a:latin typeface="+mn-ea"/>
                <a:ea typeface="+mn-ea"/>
                <a:cs typeface="Arial" pitchFamily="34" charset="0"/>
              </a:rPr>
              <a:t>http</a:t>
            </a:r>
            <a:r>
              <a:rPr lang="en-US" altLang="ja-JP" sz="2400" dirty="0">
                <a:latin typeface="+mn-ea"/>
                <a:ea typeface="+mn-ea"/>
                <a:cs typeface="Arial" pitchFamily="34" charset="0"/>
              </a:rPr>
              <a:t>://grace-center.jp/prj_educloud.html</a:t>
            </a:r>
          </a:p>
        </p:txBody>
      </p:sp>
      <p:sp>
        <p:nvSpPr>
          <p:cNvPr id="26647" name="Rectangle 11"/>
          <p:cNvSpPr>
            <a:spLocks noChangeArrowheads="1"/>
          </p:cNvSpPr>
          <p:nvPr/>
        </p:nvSpPr>
        <p:spPr bwMode="auto">
          <a:xfrm>
            <a:off x="139700" y="4797433"/>
            <a:ext cx="1439863" cy="338138"/>
          </a:xfrm>
          <a:prstGeom prst="rect">
            <a:avLst/>
          </a:prstGeom>
          <a:noFill/>
          <a:ln w="9525">
            <a:noFill/>
            <a:miter lim="800000"/>
            <a:headEnd/>
            <a:tailEnd/>
          </a:ln>
        </p:spPr>
        <p:txBody>
          <a:bodyPr>
            <a:spAutoFit/>
          </a:bodyPr>
          <a:lstStyle/>
          <a:p>
            <a:endParaRPr lang="ja-JP" altLang="en-US" sz="1600" b="1" dirty="0">
              <a:solidFill>
                <a:srgbClr val="000066"/>
              </a:solidFill>
              <a:latin typeface="+mn-ea"/>
              <a:ea typeface="+mn-ea"/>
            </a:endParaRPr>
          </a:p>
        </p:txBody>
      </p:sp>
      <p:pic>
        <p:nvPicPr>
          <p:cNvPr id="32" name="Picture 8">
            <a:hlinkClick r:id="rId5" action="ppaction://hlinkfile"/>
          </p:cNvPr>
          <p:cNvPicPr>
            <a:picLocks noChangeAspect="1" noChangeArrowheads="1"/>
          </p:cNvPicPr>
          <p:nvPr/>
        </p:nvPicPr>
        <p:blipFill>
          <a:blip r:embed="rId6" cstate="print"/>
          <a:srcRect/>
          <a:stretch>
            <a:fillRect/>
          </a:stretch>
        </p:blipFill>
        <p:spPr bwMode="auto">
          <a:xfrm>
            <a:off x="3131840" y="1772816"/>
            <a:ext cx="2016224" cy="562592"/>
          </a:xfrm>
          <a:prstGeom prst="rect">
            <a:avLst/>
          </a:prstGeom>
          <a:noFill/>
          <a:ln w="9525">
            <a:noFill/>
            <a:miter lim="800000"/>
            <a:headEnd/>
            <a:tailEnd/>
          </a:ln>
        </p:spPr>
      </p:pic>
      <p:sp>
        <p:nvSpPr>
          <p:cNvPr id="8" name="正方形/長方形 7"/>
          <p:cNvSpPr/>
          <p:nvPr/>
        </p:nvSpPr>
        <p:spPr>
          <a:xfrm>
            <a:off x="6758481" y="5706154"/>
            <a:ext cx="2277569" cy="646331"/>
          </a:xfrm>
          <a:prstGeom prst="rect">
            <a:avLst/>
          </a:prstGeom>
        </p:spPr>
        <p:txBody>
          <a:bodyPr wrap="square">
            <a:spAutoFit/>
          </a:bodyPr>
          <a:lstStyle/>
          <a:p>
            <a:r>
              <a:rPr lang="ja-JP" altLang="en-US" b="1" dirty="0">
                <a:solidFill>
                  <a:srgbClr val="000066"/>
                </a:solidFill>
                <a:latin typeface="+mn-ea"/>
                <a:ea typeface="+mn-ea"/>
              </a:rPr>
              <a:t>学術コミュニティ内で環境を検索・利活用</a:t>
            </a:r>
          </a:p>
        </p:txBody>
      </p:sp>
      <p:sp>
        <p:nvSpPr>
          <p:cNvPr id="9" name="正方形/長方形 8"/>
          <p:cNvSpPr/>
          <p:nvPr/>
        </p:nvSpPr>
        <p:spPr>
          <a:xfrm>
            <a:off x="6988630" y="2815850"/>
            <a:ext cx="2155370" cy="646331"/>
          </a:xfrm>
          <a:prstGeom prst="rect">
            <a:avLst/>
          </a:prstGeom>
        </p:spPr>
        <p:txBody>
          <a:bodyPr wrap="square">
            <a:spAutoFit/>
          </a:bodyPr>
          <a:lstStyle/>
          <a:p>
            <a:r>
              <a:rPr lang="ja-JP" altLang="en-US" b="1" dirty="0">
                <a:solidFill>
                  <a:srgbClr val="000066"/>
                </a:solidFill>
                <a:latin typeface="+mn-ea"/>
                <a:ea typeface="+mn-ea"/>
              </a:rPr>
              <a:t>基盤からアプリまですべてを改良可能</a:t>
            </a:r>
          </a:p>
        </p:txBody>
      </p:sp>
      <p:sp>
        <p:nvSpPr>
          <p:cNvPr id="10" name="正方形/長方形 9"/>
          <p:cNvSpPr/>
          <p:nvPr/>
        </p:nvSpPr>
        <p:spPr>
          <a:xfrm>
            <a:off x="712647" y="5342605"/>
            <a:ext cx="2279791" cy="369332"/>
          </a:xfrm>
          <a:prstGeom prst="rect">
            <a:avLst/>
          </a:prstGeom>
        </p:spPr>
        <p:txBody>
          <a:bodyPr wrap="none">
            <a:spAutoFit/>
          </a:bodyPr>
          <a:lstStyle/>
          <a:p>
            <a:r>
              <a:rPr lang="ja-JP" altLang="en-US" b="1" dirty="0">
                <a:solidFill>
                  <a:srgbClr val="000066"/>
                </a:solidFill>
                <a:latin typeface="+mn-ea"/>
                <a:ea typeface="+mn-ea"/>
              </a:rPr>
              <a:t>他のクラウドとの連携</a:t>
            </a:r>
          </a:p>
        </p:txBody>
      </p:sp>
      <p:sp>
        <p:nvSpPr>
          <p:cNvPr id="11" name="正方形/長方形 10"/>
          <p:cNvSpPr/>
          <p:nvPr/>
        </p:nvSpPr>
        <p:spPr>
          <a:xfrm>
            <a:off x="398916" y="2820988"/>
            <a:ext cx="2233159" cy="646331"/>
          </a:xfrm>
          <a:prstGeom prst="rect">
            <a:avLst/>
          </a:prstGeom>
        </p:spPr>
        <p:txBody>
          <a:bodyPr wrap="square">
            <a:spAutoFit/>
          </a:bodyPr>
          <a:lstStyle/>
          <a:p>
            <a:r>
              <a:rPr lang="ja-JP" altLang="en-US" b="1" dirty="0">
                <a:solidFill>
                  <a:srgbClr val="000066"/>
                </a:solidFill>
                <a:latin typeface="+mn-ea"/>
                <a:ea typeface="+mn-ea"/>
              </a:rPr>
              <a:t>他への影響を恐れずのびのび実験</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r>
              <a:rPr lang="en-US" altLang="ja-JP" dirty="0" err="1" smtClean="0">
                <a:latin typeface="HGP創英角ｺﾞｼｯｸUB" pitchFamily="50" charset="-128"/>
                <a:ea typeface="HGP創英角ｺﾞｼｯｸUB" pitchFamily="50" charset="-128"/>
              </a:rPr>
              <a:t>edubase</a:t>
            </a:r>
            <a:r>
              <a:rPr lang="en-US" altLang="ja-JP" dirty="0" smtClean="0">
                <a:latin typeface="HGP創英角ｺﾞｼｯｸUB" pitchFamily="50" charset="-128"/>
                <a:ea typeface="HGP創英角ｺﾞｼｯｸUB" pitchFamily="50" charset="-128"/>
              </a:rPr>
              <a:t> Cloud</a:t>
            </a:r>
            <a:r>
              <a:rPr lang="ja-JP" altLang="en-US" dirty="0" smtClean="0">
                <a:latin typeface="HGP創英角ｺﾞｼｯｸUB" pitchFamily="50" charset="-128"/>
                <a:ea typeface="HGP創英角ｺﾞｼｯｸUB" pitchFamily="50" charset="-128"/>
              </a:rPr>
              <a:t>の構成</a:t>
            </a:r>
          </a:p>
        </p:txBody>
      </p:sp>
      <p:sp>
        <p:nvSpPr>
          <p:cNvPr id="30" name="スライド番号プレースホルダ 2"/>
          <p:cNvSpPr>
            <a:spLocks noGrp="1"/>
          </p:cNvSpPr>
          <p:nvPr>
            <p:ph type="sldNum" sz="quarter" idx="10"/>
          </p:nvPr>
        </p:nvSpPr>
        <p:spPr/>
        <p:txBody>
          <a:bodyPr/>
          <a:lstStyle/>
          <a:p>
            <a:fld id="{2D49EB63-8A47-42A8-B1AF-7D6D75D2383C}" type="slidenum">
              <a:rPr lang="ja-JP" altLang="en-US" smtClean="0"/>
              <a:pPr/>
              <a:t>8</a:t>
            </a:fld>
            <a:endParaRPr lang="ja-JP" altLang="en-US" dirty="0"/>
          </a:p>
        </p:txBody>
      </p:sp>
      <p:sp>
        <p:nvSpPr>
          <p:cNvPr id="28675" name="AutoShape 3"/>
          <p:cNvSpPr>
            <a:spLocks noChangeArrowheads="1"/>
          </p:cNvSpPr>
          <p:nvPr/>
        </p:nvSpPr>
        <p:spPr bwMode="auto">
          <a:xfrm>
            <a:off x="7696017" y="2141800"/>
            <a:ext cx="1143000" cy="838200"/>
          </a:xfrm>
          <a:prstGeom prst="can">
            <a:avLst>
              <a:gd name="adj" fmla="val 25000"/>
            </a:avLst>
          </a:prstGeom>
          <a:solidFill>
            <a:srgbClr val="FFFFFF"/>
          </a:solidFill>
          <a:ln w="9525">
            <a:solidFill>
              <a:schemeClr val="tx1"/>
            </a:solidFill>
            <a:round/>
            <a:headEnd/>
            <a:tailEnd/>
          </a:ln>
        </p:spPr>
        <p:txBody>
          <a:bodyPr anchor="ctr"/>
          <a:lstStyle/>
          <a:p>
            <a:pPr algn="ctr"/>
            <a:r>
              <a:rPr lang="ja-JP" altLang="en-US" sz="1600" dirty="0" smtClean="0">
                <a:latin typeface="+mn-ea"/>
                <a:ea typeface="+mn-ea"/>
              </a:rPr>
              <a:t>アーカイブ</a:t>
            </a:r>
            <a:endParaRPr lang="ja-JP" altLang="en-US" sz="1600" dirty="0">
              <a:latin typeface="+mn-ea"/>
              <a:ea typeface="+mn-ea"/>
            </a:endParaRPr>
          </a:p>
        </p:txBody>
      </p:sp>
      <p:sp>
        <p:nvSpPr>
          <p:cNvPr id="28680" name="AutoShape 2542"/>
          <p:cNvSpPr>
            <a:spLocks noChangeArrowheads="1"/>
          </p:cNvSpPr>
          <p:nvPr/>
        </p:nvSpPr>
        <p:spPr bwMode="auto">
          <a:xfrm>
            <a:off x="436426" y="2070042"/>
            <a:ext cx="1430460" cy="4032448"/>
          </a:xfrm>
          <a:prstGeom prst="roundRect">
            <a:avLst>
              <a:gd name="adj" fmla="val 16667"/>
            </a:avLst>
          </a:prstGeom>
          <a:solidFill>
            <a:schemeClr val="accent3">
              <a:lumMod val="20000"/>
              <a:lumOff val="80000"/>
            </a:schemeClr>
          </a:solidFill>
          <a:ln w="38100">
            <a:solidFill>
              <a:srgbClr val="FF3300"/>
            </a:solidFill>
            <a:prstDash val="sysDash"/>
            <a:round/>
            <a:headEnd/>
            <a:tailEnd/>
          </a:ln>
        </p:spPr>
        <p:txBody>
          <a:bodyPr wrap="none" anchor="ctr"/>
          <a:lstStyle/>
          <a:p>
            <a:endParaRPr lang="ja-JP" altLang="en-US">
              <a:latin typeface="+mn-ea"/>
              <a:ea typeface="+mn-ea"/>
            </a:endParaRPr>
          </a:p>
        </p:txBody>
      </p:sp>
      <p:sp>
        <p:nvSpPr>
          <p:cNvPr id="28687" name="Text Box 2548"/>
          <p:cNvSpPr txBox="1">
            <a:spLocks noChangeArrowheads="1"/>
          </p:cNvSpPr>
          <p:nvPr/>
        </p:nvSpPr>
        <p:spPr bwMode="auto">
          <a:xfrm>
            <a:off x="750745" y="1751600"/>
            <a:ext cx="80182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dirty="0">
                <a:solidFill>
                  <a:schemeClr val="bg1"/>
                </a:solidFill>
                <a:latin typeface="+mn-ea"/>
                <a:ea typeface="+mn-ea"/>
              </a:rPr>
              <a:t>Cloud#15</a:t>
            </a:r>
          </a:p>
        </p:txBody>
      </p:sp>
      <p:pic>
        <p:nvPicPr>
          <p:cNvPr id="22" name="Picture 4">
            <a:hlinkClick r:id="rId3"/>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907273" y="154719"/>
            <a:ext cx="2108513" cy="5735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5" name="タイトル 1"/>
          <p:cNvSpPr txBox="1">
            <a:spLocks/>
          </p:cNvSpPr>
          <p:nvPr/>
        </p:nvSpPr>
        <p:spPr>
          <a:xfrm>
            <a:off x="7068172" y="1528843"/>
            <a:ext cx="2001281" cy="599895"/>
          </a:xfrm>
          <a:prstGeom prst="rect">
            <a:avLst/>
          </a:prstGeom>
        </p:spPr>
        <p:txBody>
          <a:bodyPr/>
          <a:lstStyle/>
          <a:p>
            <a:pPr eaLnBrk="0" hangingPunct="0"/>
            <a:r>
              <a:rPr lang="ja-JP" altLang="en-US" sz="1600" dirty="0">
                <a:latin typeface="+mn-ea"/>
                <a:cs typeface="Arial Unicode MS" pitchFamily="50" charset="-128"/>
              </a:rPr>
              <a:t>アーカイブ申請により管理者</a:t>
            </a:r>
            <a:r>
              <a:rPr lang="ja-JP" altLang="en-US" sz="1600" dirty="0" smtClean="0">
                <a:latin typeface="+mn-ea"/>
                <a:cs typeface="Arial Unicode MS" pitchFamily="50" charset="-128"/>
              </a:rPr>
              <a:t>が</a:t>
            </a:r>
            <a:r>
              <a:rPr kumimoji="1" lang="ja-JP" altLang="en-US" sz="1600" i="0" u="none" strike="noStrike" kern="1200" cap="none" spc="0" normalizeH="0" baseline="0" noProof="0" dirty="0" smtClean="0">
                <a:ln>
                  <a:noFill/>
                </a:ln>
                <a:solidFill>
                  <a:schemeClr val="tx1"/>
                </a:solidFill>
                <a:effectLst/>
                <a:uLnTx/>
                <a:uFillTx/>
                <a:latin typeface="+mn-ea"/>
                <a:ea typeface="+mn-ea"/>
                <a:cs typeface="Arial Unicode MS" pitchFamily="50" charset="-128"/>
              </a:rPr>
              <a:t>保存</a:t>
            </a:r>
          </a:p>
        </p:txBody>
      </p:sp>
      <p:sp>
        <p:nvSpPr>
          <p:cNvPr id="26" name="タイトル 1"/>
          <p:cNvSpPr txBox="1">
            <a:spLocks/>
          </p:cNvSpPr>
          <p:nvPr/>
        </p:nvSpPr>
        <p:spPr>
          <a:xfrm>
            <a:off x="7068172" y="3081361"/>
            <a:ext cx="1696752" cy="705693"/>
          </a:xfrm>
          <a:prstGeom prst="rect">
            <a:avLst/>
          </a:prstGeom>
        </p:spPr>
        <p:txBody>
          <a:bodyPr/>
          <a:lstStyle/>
          <a:p>
            <a:pPr eaLnBrk="0" hangingPunct="0"/>
            <a:r>
              <a:rPr lang="ja-JP" altLang="en-US" dirty="0">
                <a:latin typeface="+mn-ea"/>
                <a:cs typeface="Arial Unicode MS" pitchFamily="50" charset="-128"/>
              </a:rPr>
              <a:t>必要に応じ利用者</a:t>
            </a:r>
            <a:r>
              <a:rPr lang="ja-JP" altLang="en-US" dirty="0" smtClean="0">
                <a:latin typeface="+mn-ea"/>
                <a:cs typeface="Arial Unicode MS" pitchFamily="50" charset="-128"/>
              </a:rPr>
              <a:t>が</a:t>
            </a:r>
            <a:r>
              <a:rPr kumimoji="1" lang="ja-JP" altLang="en-US" i="0" u="none" strike="noStrike" kern="1200" cap="none" spc="0" normalizeH="0" baseline="0" noProof="0" dirty="0" smtClean="0">
                <a:ln>
                  <a:noFill/>
                </a:ln>
                <a:solidFill>
                  <a:schemeClr val="tx1"/>
                </a:solidFill>
                <a:effectLst/>
                <a:uLnTx/>
                <a:uFillTx/>
                <a:latin typeface="+mn-ea"/>
                <a:ea typeface="+mn-ea"/>
                <a:cs typeface="Arial Unicode MS" pitchFamily="50" charset="-128"/>
              </a:rPr>
              <a:t>リストア</a:t>
            </a:r>
          </a:p>
        </p:txBody>
      </p:sp>
      <p:sp>
        <p:nvSpPr>
          <p:cNvPr id="29" name="AutoShape 3"/>
          <p:cNvSpPr>
            <a:spLocks noChangeArrowheads="1"/>
          </p:cNvSpPr>
          <p:nvPr/>
        </p:nvSpPr>
        <p:spPr bwMode="auto">
          <a:xfrm>
            <a:off x="7686889" y="5002038"/>
            <a:ext cx="1152128" cy="936104"/>
          </a:xfrm>
          <a:prstGeom prst="can">
            <a:avLst>
              <a:gd name="adj" fmla="val 25000"/>
            </a:avLst>
          </a:prstGeom>
          <a:solidFill>
            <a:srgbClr val="FFFFFF"/>
          </a:solidFill>
          <a:ln w="9525">
            <a:solidFill>
              <a:schemeClr val="tx1"/>
            </a:solidFill>
            <a:round/>
            <a:headEnd/>
            <a:tailEnd/>
          </a:ln>
        </p:spPr>
        <p:txBody>
          <a:bodyPr anchor="ctr"/>
          <a:lstStyle/>
          <a:p>
            <a:r>
              <a:rPr lang="en-US" altLang="ja-JP" sz="1400" dirty="0" smtClean="0">
                <a:latin typeface="+mn-ea"/>
                <a:ea typeface="+mn-ea"/>
              </a:rPr>
              <a:t>LDAP</a:t>
            </a:r>
            <a:r>
              <a:rPr lang="ja-JP" altLang="en-US" sz="1400" dirty="0" smtClean="0">
                <a:latin typeface="+mn-ea"/>
                <a:ea typeface="+mn-ea"/>
              </a:rPr>
              <a:t>によるユーザ管理</a:t>
            </a:r>
            <a:endParaRPr lang="ja-JP" altLang="en-US" sz="1400" dirty="0">
              <a:latin typeface="+mn-ea"/>
              <a:ea typeface="+mn-ea"/>
            </a:endParaRPr>
          </a:p>
        </p:txBody>
      </p:sp>
      <p:sp>
        <p:nvSpPr>
          <p:cNvPr id="32" name="正方形/長方形 31"/>
          <p:cNvSpPr/>
          <p:nvPr/>
        </p:nvSpPr>
        <p:spPr>
          <a:xfrm>
            <a:off x="615584" y="1055990"/>
            <a:ext cx="4331635" cy="584775"/>
          </a:xfrm>
          <a:prstGeom prst="rect">
            <a:avLst/>
          </a:prstGeom>
        </p:spPr>
        <p:txBody>
          <a:bodyPr wrap="none">
            <a:spAutoFit/>
          </a:bodyPr>
          <a:lstStyle/>
          <a:p>
            <a:r>
              <a:rPr lang="ja-JP" altLang="en-US" sz="3200" dirty="0" smtClean="0">
                <a:latin typeface="+mn-ea"/>
                <a:ea typeface="+mn-ea"/>
              </a:rPr>
              <a:t>ミニクラウドとアーカイブ</a:t>
            </a:r>
            <a:endParaRPr lang="ja-JP" altLang="en-US" sz="3200" dirty="0">
              <a:latin typeface="+mn-ea"/>
              <a:ea typeface="+mn-ea"/>
            </a:endParaRPr>
          </a:p>
        </p:txBody>
      </p:sp>
      <p:sp>
        <p:nvSpPr>
          <p:cNvPr id="29804" name="正方形/長方形 29803"/>
          <p:cNvSpPr/>
          <p:nvPr/>
        </p:nvSpPr>
        <p:spPr>
          <a:xfrm>
            <a:off x="629142" y="2141804"/>
            <a:ext cx="1045028" cy="536347"/>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t>Cluster</a:t>
            </a:r>
          </a:p>
          <a:p>
            <a:pPr algn="ctr"/>
            <a:r>
              <a:rPr lang="en-US" altLang="ja-JP" sz="1400" dirty="0" smtClean="0"/>
              <a:t>Controller</a:t>
            </a:r>
            <a:endParaRPr kumimoji="1" lang="ja-JP" altLang="en-US" sz="1400" dirty="0"/>
          </a:p>
        </p:txBody>
      </p:sp>
      <p:sp>
        <p:nvSpPr>
          <p:cNvPr id="1325" name="正方形/長方形 1324"/>
          <p:cNvSpPr/>
          <p:nvPr/>
        </p:nvSpPr>
        <p:spPr>
          <a:xfrm>
            <a:off x="629142" y="4176425"/>
            <a:ext cx="1045028" cy="536347"/>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t>Cluster</a:t>
            </a:r>
          </a:p>
          <a:p>
            <a:pPr algn="ctr"/>
            <a:r>
              <a:rPr lang="en-US" altLang="ja-JP" sz="1400" dirty="0" smtClean="0"/>
              <a:t>Controller</a:t>
            </a:r>
            <a:endParaRPr kumimoji="1" lang="ja-JP" altLang="en-US" sz="1400" dirty="0"/>
          </a:p>
        </p:txBody>
      </p:sp>
      <p:sp>
        <p:nvSpPr>
          <p:cNvPr id="29805" name="フローチャート : 磁気ディスク 29804"/>
          <p:cNvSpPr/>
          <p:nvPr/>
        </p:nvSpPr>
        <p:spPr>
          <a:xfrm>
            <a:off x="629142" y="2841138"/>
            <a:ext cx="1045028" cy="552450"/>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tx1"/>
                </a:solidFill>
              </a:rPr>
              <a:t>S3</a:t>
            </a:r>
            <a:endParaRPr kumimoji="1" lang="ja-JP" altLang="en-US" dirty="0">
              <a:solidFill>
                <a:schemeClr val="tx1"/>
              </a:solidFill>
            </a:endParaRPr>
          </a:p>
        </p:txBody>
      </p:sp>
      <p:sp>
        <p:nvSpPr>
          <p:cNvPr id="1327" name="フローチャート : 磁気ディスク 1326"/>
          <p:cNvSpPr/>
          <p:nvPr/>
        </p:nvSpPr>
        <p:spPr>
          <a:xfrm>
            <a:off x="629142" y="3499951"/>
            <a:ext cx="1045028" cy="552450"/>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tx1"/>
                </a:solidFill>
              </a:rPr>
              <a:t>EBS</a:t>
            </a:r>
            <a:endParaRPr kumimoji="1" lang="ja-JP" altLang="en-US" dirty="0">
              <a:solidFill>
                <a:schemeClr val="tx1"/>
              </a:solidFill>
            </a:endParaRPr>
          </a:p>
        </p:txBody>
      </p:sp>
      <p:grpSp>
        <p:nvGrpSpPr>
          <p:cNvPr id="29808" name="グループ化 29807"/>
          <p:cNvGrpSpPr/>
          <p:nvPr/>
        </p:nvGrpSpPr>
        <p:grpSpPr>
          <a:xfrm>
            <a:off x="585599" y="4913619"/>
            <a:ext cx="1132114" cy="1112950"/>
            <a:chOff x="9416143" y="5396707"/>
            <a:chExt cx="1132114" cy="1112950"/>
          </a:xfrm>
        </p:grpSpPr>
        <p:sp>
          <p:nvSpPr>
            <p:cNvPr id="29807" name="正方形/長方形 29806"/>
            <p:cNvSpPr/>
            <p:nvPr/>
          </p:nvSpPr>
          <p:spPr>
            <a:xfrm>
              <a:off x="9416143" y="5396707"/>
              <a:ext cx="1132114" cy="1112950"/>
            </a:xfrm>
            <a:prstGeom prst="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806" name="正方形/長方形 29805"/>
            <p:cNvSpPr/>
            <p:nvPr/>
          </p:nvSpPr>
          <p:spPr>
            <a:xfrm>
              <a:off x="9503229"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9" name="正方形/長方形 1328"/>
            <p:cNvSpPr/>
            <p:nvPr/>
          </p:nvSpPr>
          <p:spPr>
            <a:xfrm>
              <a:off x="9759043"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0" name="正方形/長方形 1329"/>
            <p:cNvSpPr/>
            <p:nvPr/>
          </p:nvSpPr>
          <p:spPr>
            <a:xfrm>
              <a:off x="10014857"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1" name="正方形/長方形 1330"/>
            <p:cNvSpPr/>
            <p:nvPr/>
          </p:nvSpPr>
          <p:spPr>
            <a:xfrm>
              <a:off x="10270671"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2" name="正方形/長方形 1331"/>
            <p:cNvSpPr/>
            <p:nvPr/>
          </p:nvSpPr>
          <p:spPr>
            <a:xfrm>
              <a:off x="9503225"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3" name="正方形/長方形 1332"/>
            <p:cNvSpPr/>
            <p:nvPr/>
          </p:nvSpPr>
          <p:spPr>
            <a:xfrm>
              <a:off x="9759039"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4" name="正方形/長方形 1333"/>
            <p:cNvSpPr/>
            <p:nvPr/>
          </p:nvSpPr>
          <p:spPr>
            <a:xfrm>
              <a:off x="10014853"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5" name="正方形/長方形 1334"/>
            <p:cNvSpPr/>
            <p:nvPr/>
          </p:nvSpPr>
          <p:spPr>
            <a:xfrm>
              <a:off x="10270667"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6" name="正方形/長方形 1335"/>
            <p:cNvSpPr/>
            <p:nvPr/>
          </p:nvSpPr>
          <p:spPr>
            <a:xfrm>
              <a:off x="9503229"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7" name="正方形/長方形 1336"/>
            <p:cNvSpPr/>
            <p:nvPr/>
          </p:nvSpPr>
          <p:spPr>
            <a:xfrm>
              <a:off x="9759043"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8" name="正方形/長方形 1337"/>
            <p:cNvSpPr/>
            <p:nvPr/>
          </p:nvSpPr>
          <p:spPr>
            <a:xfrm>
              <a:off x="10014857"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9" name="正方形/長方形 1338"/>
            <p:cNvSpPr/>
            <p:nvPr/>
          </p:nvSpPr>
          <p:spPr>
            <a:xfrm>
              <a:off x="10270671"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0" name="正方形/長方形 1339"/>
            <p:cNvSpPr/>
            <p:nvPr/>
          </p:nvSpPr>
          <p:spPr>
            <a:xfrm>
              <a:off x="9503225"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1" name="正方形/長方形 1340"/>
            <p:cNvSpPr/>
            <p:nvPr/>
          </p:nvSpPr>
          <p:spPr>
            <a:xfrm>
              <a:off x="9759039"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2" name="正方形/長方形 1341"/>
            <p:cNvSpPr/>
            <p:nvPr/>
          </p:nvSpPr>
          <p:spPr>
            <a:xfrm>
              <a:off x="10014853"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3" name="正方形/長方形 1342"/>
            <p:cNvSpPr/>
            <p:nvPr/>
          </p:nvSpPr>
          <p:spPr>
            <a:xfrm>
              <a:off x="10270667"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46" name="AutoShape 2542"/>
          <p:cNvSpPr>
            <a:spLocks noChangeArrowheads="1"/>
          </p:cNvSpPr>
          <p:nvPr/>
        </p:nvSpPr>
        <p:spPr bwMode="auto">
          <a:xfrm>
            <a:off x="1938690" y="2070038"/>
            <a:ext cx="1430460" cy="4032448"/>
          </a:xfrm>
          <a:prstGeom prst="roundRect">
            <a:avLst>
              <a:gd name="adj" fmla="val 16667"/>
            </a:avLst>
          </a:prstGeom>
          <a:solidFill>
            <a:schemeClr val="accent3">
              <a:lumMod val="20000"/>
              <a:lumOff val="80000"/>
            </a:schemeClr>
          </a:solidFill>
          <a:ln w="38100">
            <a:solidFill>
              <a:srgbClr val="FF3300"/>
            </a:solidFill>
            <a:prstDash val="sysDash"/>
            <a:round/>
            <a:headEnd/>
            <a:tailEnd/>
          </a:ln>
        </p:spPr>
        <p:txBody>
          <a:bodyPr wrap="none" anchor="ctr"/>
          <a:lstStyle/>
          <a:p>
            <a:endParaRPr lang="ja-JP" altLang="en-US">
              <a:latin typeface="+mn-ea"/>
              <a:ea typeface="+mn-ea"/>
            </a:endParaRPr>
          </a:p>
        </p:txBody>
      </p:sp>
      <p:sp>
        <p:nvSpPr>
          <p:cNvPr id="1347" name="Text Box 2548"/>
          <p:cNvSpPr txBox="1">
            <a:spLocks noChangeArrowheads="1"/>
          </p:cNvSpPr>
          <p:nvPr/>
        </p:nvSpPr>
        <p:spPr bwMode="auto">
          <a:xfrm>
            <a:off x="2253009" y="1751596"/>
            <a:ext cx="80182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dirty="0" smtClean="0">
                <a:solidFill>
                  <a:schemeClr val="bg1"/>
                </a:solidFill>
                <a:latin typeface="+mn-ea"/>
                <a:ea typeface="+mn-ea"/>
              </a:rPr>
              <a:t>Cloud#14</a:t>
            </a:r>
            <a:endParaRPr lang="en-US" altLang="ja-JP" sz="1200" b="1" dirty="0">
              <a:solidFill>
                <a:schemeClr val="bg1"/>
              </a:solidFill>
              <a:latin typeface="+mn-ea"/>
              <a:ea typeface="+mn-ea"/>
            </a:endParaRPr>
          </a:p>
        </p:txBody>
      </p:sp>
      <p:sp>
        <p:nvSpPr>
          <p:cNvPr id="1348" name="正方形/長方形 1347"/>
          <p:cNvSpPr/>
          <p:nvPr/>
        </p:nvSpPr>
        <p:spPr>
          <a:xfrm>
            <a:off x="2131406" y="2141800"/>
            <a:ext cx="1045028" cy="536347"/>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t>Cluster</a:t>
            </a:r>
          </a:p>
          <a:p>
            <a:pPr algn="ctr"/>
            <a:r>
              <a:rPr lang="en-US" altLang="ja-JP" sz="1400" dirty="0" smtClean="0"/>
              <a:t>Controller</a:t>
            </a:r>
            <a:endParaRPr kumimoji="1" lang="ja-JP" altLang="en-US" sz="1400" dirty="0"/>
          </a:p>
        </p:txBody>
      </p:sp>
      <p:sp>
        <p:nvSpPr>
          <p:cNvPr id="1349" name="正方形/長方形 1348"/>
          <p:cNvSpPr/>
          <p:nvPr/>
        </p:nvSpPr>
        <p:spPr>
          <a:xfrm>
            <a:off x="2131406" y="4176421"/>
            <a:ext cx="1045028" cy="536347"/>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t>Cluster</a:t>
            </a:r>
          </a:p>
          <a:p>
            <a:pPr algn="ctr"/>
            <a:r>
              <a:rPr lang="en-US" altLang="ja-JP" sz="1400" dirty="0" smtClean="0"/>
              <a:t>Controller</a:t>
            </a:r>
            <a:endParaRPr kumimoji="1" lang="ja-JP" altLang="en-US" sz="1400" dirty="0"/>
          </a:p>
        </p:txBody>
      </p:sp>
      <p:sp>
        <p:nvSpPr>
          <p:cNvPr id="1350" name="フローチャート : 磁気ディスク 1349"/>
          <p:cNvSpPr/>
          <p:nvPr/>
        </p:nvSpPr>
        <p:spPr>
          <a:xfrm>
            <a:off x="2131406" y="2841134"/>
            <a:ext cx="1045028" cy="552450"/>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tx1"/>
                </a:solidFill>
              </a:rPr>
              <a:t>S3</a:t>
            </a:r>
            <a:endParaRPr kumimoji="1" lang="ja-JP" altLang="en-US" dirty="0">
              <a:solidFill>
                <a:schemeClr val="tx1"/>
              </a:solidFill>
            </a:endParaRPr>
          </a:p>
        </p:txBody>
      </p:sp>
      <p:sp>
        <p:nvSpPr>
          <p:cNvPr id="1351" name="フローチャート : 磁気ディスク 1350"/>
          <p:cNvSpPr/>
          <p:nvPr/>
        </p:nvSpPr>
        <p:spPr>
          <a:xfrm>
            <a:off x="2131406" y="3499947"/>
            <a:ext cx="1045028" cy="552450"/>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tx1"/>
                </a:solidFill>
              </a:rPr>
              <a:t>EBS</a:t>
            </a:r>
            <a:endParaRPr kumimoji="1" lang="ja-JP" altLang="en-US" dirty="0">
              <a:solidFill>
                <a:schemeClr val="tx1"/>
              </a:solidFill>
            </a:endParaRPr>
          </a:p>
        </p:txBody>
      </p:sp>
      <p:grpSp>
        <p:nvGrpSpPr>
          <p:cNvPr id="1352" name="グループ化 1351"/>
          <p:cNvGrpSpPr/>
          <p:nvPr/>
        </p:nvGrpSpPr>
        <p:grpSpPr>
          <a:xfrm>
            <a:off x="2087863" y="4913615"/>
            <a:ext cx="1132114" cy="1112950"/>
            <a:chOff x="9416143" y="5396707"/>
            <a:chExt cx="1132114" cy="1112950"/>
          </a:xfrm>
        </p:grpSpPr>
        <p:sp>
          <p:nvSpPr>
            <p:cNvPr id="1353" name="正方形/長方形 1352"/>
            <p:cNvSpPr/>
            <p:nvPr/>
          </p:nvSpPr>
          <p:spPr>
            <a:xfrm>
              <a:off x="9416143" y="5396707"/>
              <a:ext cx="1132114" cy="1112950"/>
            </a:xfrm>
            <a:prstGeom prst="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4" name="正方形/長方形 1353"/>
            <p:cNvSpPr/>
            <p:nvPr/>
          </p:nvSpPr>
          <p:spPr>
            <a:xfrm>
              <a:off x="9503229"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5" name="正方形/長方形 1354"/>
            <p:cNvSpPr/>
            <p:nvPr/>
          </p:nvSpPr>
          <p:spPr>
            <a:xfrm>
              <a:off x="9759043"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6" name="正方形/長方形 1355"/>
            <p:cNvSpPr/>
            <p:nvPr/>
          </p:nvSpPr>
          <p:spPr>
            <a:xfrm>
              <a:off x="10014857"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7" name="正方形/長方形 1356"/>
            <p:cNvSpPr/>
            <p:nvPr/>
          </p:nvSpPr>
          <p:spPr>
            <a:xfrm>
              <a:off x="10270671"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8" name="正方形/長方形 1357"/>
            <p:cNvSpPr/>
            <p:nvPr/>
          </p:nvSpPr>
          <p:spPr>
            <a:xfrm>
              <a:off x="9503225"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9" name="正方形/長方形 1358"/>
            <p:cNvSpPr/>
            <p:nvPr/>
          </p:nvSpPr>
          <p:spPr>
            <a:xfrm>
              <a:off x="9759039"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0" name="正方形/長方形 1359"/>
            <p:cNvSpPr/>
            <p:nvPr/>
          </p:nvSpPr>
          <p:spPr>
            <a:xfrm>
              <a:off x="10014853"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1" name="正方形/長方形 1360"/>
            <p:cNvSpPr/>
            <p:nvPr/>
          </p:nvSpPr>
          <p:spPr>
            <a:xfrm>
              <a:off x="10270667"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2" name="正方形/長方形 1361"/>
            <p:cNvSpPr/>
            <p:nvPr/>
          </p:nvSpPr>
          <p:spPr>
            <a:xfrm>
              <a:off x="9503229"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3" name="正方形/長方形 1362"/>
            <p:cNvSpPr/>
            <p:nvPr/>
          </p:nvSpPr>
          <p:spPr>
            <a:xfrm>
              <a:off x="9759043"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4" name="正方形/長方形 1363"/>
            <p:cNvSpPr/>
            <p:nvPr/>
          </p:nvSpPr>
          <p:spPr>
            <a:xfrm>
              <a:off x="10014857"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5" name="正方形/長方形 1364"/>
            <p:cNvSpPr/>
            <p:nvPr/>
          </p:nvSpPr>
          <p:spPr>
            <a:xfrm>
              <a:off x="10270671"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6" name="正方形/長方形 1365"/>
            <p:cNvSpPr/>
            <p:nvPr/>
          </p:nvSpPr>
          <p:spPr>
            <a:xfrm>
              <a:off x="9503225"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7" name="正方形/長方形 1366"/>
            <p:cNvSpPr/>
            <p:nvPr/>
          </p:nvSpPr>
          <p:spPr>
            <a:xfrm>
              <a:off x="9759039"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8" name="正方形/長方形 1367"/>
            <p:cNvSpPr/>
            <p:nvPr/>
          </p:nvSpPr>
          <p:spPr>
            <a:xfrm>
              <a:off x="10014853"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9" name="正方形/長方形 1368"/>
            <p:cNvSpPr/>
            <p:nvPr/>
          </p:nvSpPr>
          <p:spPr>
            <a:xfrm>
              <a:off x="10270667"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70" name="AutoShape 2542"/>
          <p:cNvSpPr>
            <a:spLocks noChangeArrowheads="1"/>
          </p:cNvSpPr>
          <p:nvPr/>
        </p:nvSpPr>
        <p:spPr bwMode="auto">
          <a:xfrm>
            <a:off x="4017916" y="2080924"/>
            <a:ext cx="1430460" cy="4032448"/>
          </a:xfrm>
          <a:prstGeom prst="roundRect">
            <a:avLst>
              <a:gd name="adj" fmla="val 16667"/>
            </a:avLst>
          </a:prstGeom>
          <a:solidFill>
            <a:schemeClr val="accent3">
              <a:lumMod val="20000"/>
              <a:lumOff val="80000"/>
            </a:schemeClr>
          </a:solidFill>
          <a:ln w="38100">
            <a:solidFill>
              <a:srgbClr val="FF3300"/>
            </a:solidFill>
            <a:prstDash val="sysDash"/>
            <a:round/>
            <a:headEnd/>
            <a:tailEnd/>
          </a:ln>
        </p:spPr>
        <p:txBody>
          <a:bodyPr wrap="none" anchor="ctr"/>
          <a:lstStyle/>
          <a:p>
            <a:endParaRPr lang="ja-JP" altLang="en-US">
              <a:latin typeface="+mn-ea"/>
              <a:ea typeface="+mn-ea"/>
            </a:endParaRPr>
          </a:p>
        </p:txBody>
      </p:sp>
      <p:sp>
        <p:nvSpPr>
          <p:cNvPr id="1371" name="Text Box 2548"/>
          <p:cNvSpPr txBox="1">
            <a:spLocks noChangeArrowheads="1"/>
          </p:cNvSpPr>
          <p:nvPr/>
        </p:nvSpPr>
        <p:spPr bwMode="auto">
          <a:xfrm>
            <a:off x="4332235" y="1762482"/>
            <a:ext cx="80182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dirty="0" smtClean="0">
                <a:solidFill>
                  <a:schemeClr val="bg1"/>
                </a:solidFill>
                <a:latin typeface="+mn-ea"/>
                <a:ea typeface="+mn-ea"/>
              </a:rPr>
              <a:t>Cloud#02</a:t>
            </a:r>
            <a:endParaRPr lang="en-US" altLang="ja-JP" sz="1200" b="1" dirty="0">
              <a:solidFill>
                <a:schemeClr val="bg1"/>
              </a:solidFill>
              <a:latin typeface="+mn-ea"/>
              <a:ea typeface="+mn-ea"/>
            </a:endParaRPr>
          </a:p>
        </p:txBody>
      </p:sp>
      <p:sp>
        <p:nvSpPr>
          <p:cNvPr id="1372" name="正方形/長方形 1371"/>
          <p:cNvSpPr/>
          <p:nvPr/>
        </p:nvSpPr>
        <p:spPr>
          <a:xfrm>
            <a:off x="4210632" y="2152686"/>
            <a:ext cx="1045028" cy="536347"/>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t>Cluster</a:t>
            </a:r>
          </a:p>
          <a:p>
            <a:pPr algn="ctr"/>
            <a:r>
              <a:rPr lang="en-US" altLang="ja-JP" sz="1400" dirty="0" smtClean="0"/>
              <a:t>Controller</a:t>
            </a:r>
            <a:endParaRPr kumimoji="1" lang="ja-JP" altLang="en-US" sz="1400" dirty="0"/>
          </a:p>
        </p:txBody>
      </p:sp>
      <p:sp>
        <p:nvSpPr>
          <p:cNvPr id="1373" name="正方形/長方形 1372"/>
          <p:cNvSpPr/>
          <p:nvPr/>
        </p:nvSpPr>
        <p:spPr>
          <a:xfrm>
            <a:off x="4210632" y="4187307"/>
            <a:ext cx="1045028" cy="536347"/>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t>Cluster</a:t>
            </a:r>
          </a:p>
          <a:p>
            <a:pPr algn="ctr"/>
            <a:r>
              <a:rPr lang="en-US" altLang="ja-JP" sz="1400" dirty="0" smtClean="0"/>
              <a:t>Controller</a:t>
            </a:r>
            <a:endParaRPr kumimoji="1" lang="ja-JP" altLang="en-US" sz="1400" dirty="0"/>
          </a:p>
        </p:txBody>
      </p:sp>
      <p:sp>
        <p:nvSpPr>
          <p:cNvPr id="1374" name="フローチャート : 磁気ディスク 1373"/>
          <p:cNvSpPr/>
          <p:nvPr/>
        </p:nvSpPr>
        <p:spPr>
          <a:xfrm>
            <a:off x="4210632" y="2852020"/>
            <a:ext cx="1045028" cy="552450"/>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tx1"/>
                </a:solidFill>
              </a:rPr>
              <a:t>S3</a:t>
            </a:r>
            <a:endParaRPr kumimoji="1" lang="ja-JP" altLang="en-US" dirty="0">
              <a:solidFill>
                <a:schemeClr val="tx1"/>
              </a:solidFill>
            </a:endParaRPr>
          </a:p>
        </p:txBody>
      </p:sp>
      <p:sp>
        <p:nvSpPr>
          <p:cNvPr id="1375" name="フローチャート : 磁気ディスク 1374"/>
          <p:cNvSpPr/>
          <p:nvPr/>
        </p:nvSpPr>
        <p:spPr>
          <a:xfrm>
            <a:off x="4210632" y="3510833"/>
            <a:ext cx="1045028" cy="552450"/>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tx1"/>
                </a:solidFill>
              </a:rPr>
              <a:t>EBS</a:t>
            </a:r>
            <a:endParaRPr kumimoji="1" lang="ja-JP" altLang="en-US" dirty="0">
              <a:solidFill>
                <a:schemeClr val="tx1"/>
              </a:solidFill>
            </a:endParaRPr>
          </a:p>
        </p:txBody>
      </p:sp>
      <p:grpSp>
        <p:nvGrpSpPr>
          <p:cNvPr id="1376" name="グループ化 1375"/>
          <p:cNvGrpSpPr/>
          <p:nvPr/>
        </p:nvGrpSpPr>
        <p:grpSpPr>
          <a:xfrm>
            <a:off x="4167089" y="4924501"/>
            <a:ext cx="1132114" cy="1112950"/>
            <a:chOff x="9416143" y="5396707"/>
            <a:chExt cx="1132114" cy="1112950"/>
          </a:xfrm>
        </p:grpSpPr>
        <p:sp>
          <p:nvSpPr>
            <p:cNvPr id="1377" name="正方形/長方形 1376"/>
            <p:cNvSpPr/>
            <p:nvPr/>
          </p:nvSpPr>
          <p:spPr>
            <a:xfrm>
              <a:off x="9416143" y="5396707"/>
              <a:ext cx="1132114" cy="1112950"/>
            </a:xfrm>
            <a:prstGeom prst="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8" name="正方形/長方形 1377"/>
            <p:cNvSpPr/>
            <p:nvPr/>
          </p:nvSpPr>
          <p:spPr>
            <a:xfrm>
              <a:off x="9503229"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9" name="正方形/長方形 1378"/>
            <p:cNvSpPr/>
            <p:nvPr/>
          </p:nvSpPr>
          <p:spPr>
            <a:xfrm>
              <a:off x="9759043"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0" name="正方形/長方形 1379"/>
            <p:cNvSpPr/>
            <p:nvPr/>
          </p:nvSpPr>
          <p:spPr>
            <a:xfrm>
              <a:off x="10014857"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1" name="正方形/長方形 1380"/>
            <p:cNvSpPr/>
            <p:nvPr/>
          </p:nvSpPr>
          <p:spPr>
            <a:xfrm>
              <a:off x="10270671"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2" name="正方形/長方形 1381"/>
            <p:cNvSpPr/>
            <p:nvPr/>
          </p:nvSpPr>
          <p:spPr>
            <a:xfrm>
              <a:off x="9503225"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3" name="正方形/長方形 1382"/>
            <p:cNvSpPr/>
            <p:nvPr/>
          </p:nvSpPr>
          <p:spPr>
            <a:xfrm>
              <a:off x="9759039"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4" name="正方形/長方形 1383"/>
            <p:cNvSpPr/>
            <p:nvPr/>
          </p:nvSpPr>
          <p:spPr>
            <a:xfrm>
              <a:off x="10014853"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5" name="正方形/長方形 1384"/>
            <p:cNvSpPr/>
            <p:nvPr/>
          </p:nvSpPr>
          <p:spPr>
            <a:xfrm>
              <a:off x="10270667"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6" name="正方形/長方形 1385"/>
            <p:cNvSpPr/>
            <p:nvPr/>
          </p:nvSpPr>
          <p:spPr>
            <a:xfrm>
              <a:off x="9503229"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7" name="正方形/長方形 1386"/>
            <p:cNvSpPr/>
            <p:nvPr/>
          </p:nvSpPr>
          <p:spPr>
            <a:xfrm>
              <a:off x="9759043"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8" name="正方形/長方形 1387"/>
            <p:cNvSpPr/>
            <p:nvPr/>
          </p:nvSpPr>
          <p:spPr>
            <a:xfrm>
              <a:off x="10014857"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9" name="正方形/長方形 1388"/>
            <p:cNvSpPr/>
            <p:nvPr/>
          </p:nvSpPr>
          <p:spPr>
            <a:xfrm>
              <a:off x="10270671"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0" name="正方形/長方形 1389"/>
            <p:cNvSpPr/>
            <p:nvPr/>
          </p:nvSpPr>
          <p:spPr>
            <a:xfrm>
              <a:off x="9503225"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1" name="正方形/長方形 1390"/>
            <p:cNvSpPr/>
            <p:nvPr/>
          </p:nvSpPr>
          <p:spPr>
            <a:xfrm>
              <a:off x="9759039"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2" name="正方形/長方形 1391"/>
            <p:cNvSpPr/>
            <p:nvPr/>
          </p:nvSpPr>
          <p:spPr>
            <a:xfrm>
              <a:off x="10014853"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3" name="正方形/長方形 1392"/>
            <p:cNvSpPr/>
            <p:nvPr/>
          </p:nvSpPr>
          <p:spPr>
            <a:xfrm>
              <a:off x="10270667"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94" name="AutoShape 2542"/>
          <p:cNvSpPr>
            <a:spLocks noChangeArrowheads="1"/>
          </p:cNvSpPr>
          <p:nvPr/>
        </p:nvSpPr>
        <p:spPr bwMode="auto">
          <a:xfrm>
            <a:off x="5520180" y="2080920"/>
            <a:ext cx="1430460" cy="4032448"/>
          </a:xfrm>
          <a:prstGeom prst="roundRect">
            <a:avLst>
              <a:gd name="adj" fmla="val 16667"/>
            </a:avLst>
          </a:prstGeom>
          <a:solidFill>
            <a:schemeClr val="accent3">
              <a:lumMod val="20000"/>
              <a:lumOff val="80000"/>
            </a:schemeClr>
          </a:solidFill>
          <a:ln w="38100">
            <a:solidFill>
              <a:srgbClr val="FF3300"/>
            </a:solidFill>
            <a:prstDash val="sysDash"/>
            <a:round/>
            <a:headEnd/>
            <a:tailEnd/>
          </a:ln>
        </p:spPr>
        <p:txBody>
          <a:bodyPr wrap="none" anchor="ctr"/>
          <a:lstStyle/>
          <a:p>
            <a:endParaRPr lang="ja-JP" altLang="en-US">
              <a:latin typeface="+mn-ea"/>
              <a:ea typeface="+mn-ea"/>
            </a:endParaRPr>
          </a:p>
        </p:txBody>
      </p:sp>
      <p:sp>
        <p:nvSpPr>
          <p:cNvPr id="1395" name="Text Box 2548"/>
          <p:cNvSpPr txBox="1">
            <a:spLocks noChangeArrowheads="1"/>
          </p:cNvSpPr>
          <p:nvPr/>
        </p:nvSpPr>
        <p:spPr bwMode="auto">
          <a:xfrm>
            <a:off x="5834499" y="1762478"/>
            <a:ext cx="80182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dirty="0" smtClean="0">
                <a:solidFill>
                  <a:schemeClr val="bg1"/>
                </a:solidFill>
                <a:latin typeface="+mn-ea"/>
                <a:ea typeface="+mn-ea"/>
              </a:rPr>
              <a:t>Cloud#01</a:t>
            </a:r>
            <a:endParaRPr lang="en-US" altLang="ja-JP" sz="1200" b="1" dirty="0">
              <a:solidFill>
                <a:schemeClr val="bg1"/>
              </a:solidFill>
              <a:latin typeface="+mn-ea"/>
              <a:ea typeface="+mn-ea"/>
            </a:endParaRPr>
          </a:p>
        </p:txBody>
      </p:sp>
      <p:sp>
        <p:nvSpPr>
          <p:cNvPr id="1396" name="正方形/長方形 1395"/>
          <p:cNvSpPr/>
          <p:nvPr/>
        </p:nvSpPr>
        <p:spPr>
          <a:xfrm>
            <a:off x="5712896" y="2152682"/>
            <a:ext cx="1045028" cy="536347"/>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t>Cluster</a:t>
            </a:r>
          </a:p>
          <a:p>
            <a:pPr algn="ctr"/>
            <a:r>
              <a:rPr lang="en-US" altLang="ja-JP" sz="1400" dirty="0" smtClean="0"/>
              <a:t>Controller</a:t>
            </a:r>
            <a:endParaRPr kumimoji="1" lang="ja-JP" altLang="en-US" sz="1400" dirty="0"/>
          </a:p>
        </p:txBody>
      </p:sp>
      <p:sp>
        <p:nvSpPr>
          <p:cNvPr id="1397" name="正方形/長方形 1396"/>
          <p:cNvSpPr/>
          <p:nvPr/>
        </p:nvSpPr>
        <p:spPr>
          <a:xfrm>
            <a:off x="5712896" y="4187303"/>
            <a:ext cx="1045028" cy="536347"/>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t>Cluster</a:t>
            </a:r>
          </a:p>
          <a:p>
            <a:pPr algn="ctr"/>
            <a:r>
              <a:rPr lang="en-US" altLang="ja-JP" sz="1400" dirty="0" smtClean="0"/>
              <a:t>Controller</a:t>
            </a:r>
            <a:endParaRPr kumimoji="1" lang="ja-JP" altLang="en-US" sz="1400" dirty="0"/>
          </a:p>
        </p:txBody>
      </p:sp>
      <p:sp>
        <p:nvSpPr>
          <p:cNvPr id="1398" name="フローチャート : 磁気ディスク 1397"/>
          <p:cNvSpPr/>
          <p:nvPr/>
        </p:nvSpPr>
        <p:spPr>
          <a:xfrm>
            <a:off x="5712896" y="2852016"/>
            <a:ext cx="1045028" cy="552450"/>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tx1"/>
                </a:solidFill>
              </a:rPr>
              <a:t>S3</a:t>
            </a:r>
            <a:endParaRPr kumimoji="1" lang="ja-JP" altLang="en-US" dirty="0">
              <a:solidFill>
                <a:schemeClr val="tx1"/>
              </a:solidFill>
            </a:endParaRPr>
          </a:p>
        </p:txBody>
      </p:sp>
      <p:sp>
        <p:nvSpPr>
          <p:cNvPr id="1399" name="フローチャート : 磁気ディスク 1398"/>
          <p:cNvSpPr/>
          <p:nvPr/>
        </p:nvSpPr>
        <p:spPr>
          <a:xfrm>
            <a:off x="5712896" y="3510829"/>
            <a:ext cx="1045028" cy="552450"/>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tx1"/>
                </a:solidFill>
              </a:rPr>
              <a:t>EBS</a:t>
            </a:r>
            <a:endParaRPr kumimoji="1" lang="ja-JP" altLang="en-US" dirty="0">
              <a:solidFill>
                <a:schemeClr val="tx1"/>
              </a:solidFill>
            </a:endParaRPr>
          </a:p>
        </p:txBody>
      </p:sp>
      <p:grpSp>
        <p:nvGrpSpPr>
          <p:cNvPr id="1400" name="グループ化 1399"/>
          <p:cNvGrpSpPr/>
          <p:nvPr/>
        </p:nvGrpSpPr>
        <p:grpSpPr>
          <a:xfrm>
            <a:off x="5669353" y="4924497"/>
            <a:ext cx="1132114" cy="1112950"/>
            <a:chOff x="9416143" y="5396707"/>
            <a:chExt cx="1132114" cy="1112950"/>
          </a:xfrm>
        </p:grpSpPr>
        <p:sp>
          <p:nvSpPr>
            <p:cNvPr id="1401" name="正方形/長方形 1400"/>
            <p:cNvSpPr/>
            <p:nvPr/>
          </p:nvSpPr>
          <p:spPr>
            <a:xfrm>
              <a:off x="9416143" y="5396707"/>
              <a:ext cx="1132114" cy="1112950"/>
            </a:xfrm>
            <a:prstGeom prst="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2" name="正方形/長方形 1401"/>
            <p:cNvSpPr/>
            <p:nvPr/>
          </p:nvSpPr>
          <p:spPr>
            <a:xfrm>
              <a:off x="9503229"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3" name="正方形/長方形 1402"/>
            <p:cNvSpPr/>
            <p:nvPr/>
          </p:nvSpPr>
          <p:spPr>
            <a:xfrm>
              <a:off x="9759043"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4" name="正方形/長方形 1403"/>
            <p:cNvSpPr/>
            <p:nvPr/>
          </p:nvSpPr>
          <p:spPr>
            <a:xfrm>
              <a:off x="10014857"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5" name="正方形/長方形 1404"/>
            <p:cNvSpPr/>
            <p:nvPr/>
          </p:nvSpPr>
          <p:spPr>
            <a:xfrm>
              <a:off x="10270671"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6" name="正方形/長方形 1405"/>
            <p:cNvSpPr/>
            <p:nvPr/>
          </p:nvSpPr>
          <p:spPr>
            <a:xfrm>
              <a:off x="9503225"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7" name="正方形/長方形 1406"/>
            <p:cNvSpPr/>
            <p:nvPr/>
          </p:nvSpPr>
          <p:spPr>
            <a:xfrm>
              <a:off x="9759039"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8" name="正方形/長方形 1407"/>
            <p:cNvSpPr/>
            <p:nvPr/>
          </p:nvSpPr>
          <p:spPr>
            <a:xfrm>
              <a:off x="10014853"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9" name="正方形/長方形 1408"/>
            <p:cNvSpPr/>
            <p:nvPr/>
          </p:nvSpPr>
          <p:spPr>
            <a:xfrm>
              <a:off x="10270667"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0" name="正方形/長方形 1409"/>
            <p:cNvSpPr/>
            <p:nvPr/>
          </p:nvSpPr>
          <p:spPr>
            <a:xfrm>
              <a:off x="9503229"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1" name="正方形/長方形 1410"/>
            <p:cNvSpPr/>
            <p:nvPr/>
          </p:nvSpPr>
          <p:spPr>
            <a:xfrm>
              <a:off x="9759043"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2" name="正方形/長方形 1411"/>
            <p:cNvSpPr/>
            <p:nvPr/>
          </p:nvSpPr>
          <p:spPr>
            <a:xfrm>
              <a:off x="10014857"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3" name="正方形/長方形 1412"/>
            <p:cNvSpPr/>
            <p:nvPr/>
          </p:nvSpPr>
          <p:spPr>
            <a:xfrm>
              <a:off x="10270671"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4" name="正方形/長方形 1413"/>
            <p:cNvSpPr/>
            <p:nvPr/>
          </p:nvSpPr>
          <p:spPr>
            <a:xfrm>
              <a:off x="9503225"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5" name="正方形/長方形 1414"/>
            <p:cNvSpPr/>
            <p:nvPr/>
          </p:nvSpPr>
          <p:spPr>
            <a:xfrm>
              <a:off x="9759039"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6" name="正方形/長方形 1415"/>
            <p:cNvSpPr/>
            <p:nvPr/>
          </p:nvSpPr>
          <p:spPr>
            <a:xfrm>
              <a:off x="10014853"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7" name="正方形/長方形 1416"/>
            <p:cNvSpPr/>
            <p:nvPr/>
          </p:nvSpPr>
          <p:spPr>
            <a:xfrm>
              <a:off x="10270667"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688" name="AutoShape 5"/>
          <p:cNvSpPr>
            <a:spLocks noChangeArrowheads="1"/>
          </p:cNvSpPr>
          <p:nvPr/>
        </p:nvSpPr>
        <p:spPr bwMode="auto">
          <a:xfrm>
            <a:off x="928499" y="3573200"/>
            <a:ext cx="1159364" cy="457200"/>
          </a:xfrm>
          <a:prstGeom prst="wedgeRoundRectCallout">
            <a:avLst>
              <a:gd name="adj1" fmla="val 67898"/>
              <a:gd name="adj2" fmla="val -146875"/>
              <a:gd name="adj3" fmla="val 16667"/>
            </a:avLst>
          </a:prstGeom>
          <a:solidFill>
            <a:srgbClr val="FFFFCC"/>
          </a:solidFill>
          <a:ln w="9525">
            <a:solidFill>
              <a:schemeClr val="tx1"/>
            </a:solidFill>
            <a:miter lim="800000"/>
            <a:headEnd/>
            <a:tailEnd/>
          </a:ln>
        </p:spPr>
        <p:txBody>
          <a:bodyPr anchor="ctr"/>
          <a:lstStyle/>
          <a:p>
            <a:r>
              <a:rPr lang="en-US" altLang="ja-JP" sz="1600">
                <a:latin typeface="+mn-ea"/>
                <a:ea typeface="+mn-ea"/>
              </a:rPr>
              <a:t>Projects B</a:t>
            </a:r>
            <a:endParaRPr lang="ja-JP" altLang="en-US" sz="1600">
              <a:latin typeface="+mn-ea"/>
              <a:ea typeface="+mn-ea"/>
            </a:endParaRPr>
          </a:p>
        </p:txBody>
      </p:sp>
      <p:sp>
        <p:nvSpPr>
          <p:cNvPr id="28689" name="AutoShape 6"/>
          <p:cNvSpPr>
            <a:spLocks noChangeArrowheads="1"/>
          </p:cNvSpPr>
          <p:nvPr/>
        </p:nvSpPr>
        <p:spPr bwMode="auto">
          <a:xfrm>
            <a:off x="2972139" y="4484168"/>
            <a:ext cx="1155353" cy="457200"/>
          </a:xfrm>
          <a:prstGeom prst="wedgeRoundRectCallout">
            <a:avLst>
              <a:gd name="adj1" fmla="val -63891"/>
              <a:gd name="adj2" fmla="val -268651"/>
              <a:gd name="adj3" fmla="val 16667"/>
            </a:avLst>
          </a:prstGeom>
          <a:solidFill>
            <a:srgbClr val="FFFFCC"/>
          </a:solidFill>
          <a:ln w="9525">
            <a:solidFill>
              <a:schemeClr val="tx1"/>
            </a:solidFill>
            <a:miter lim="800000"/>
            <a:headEnd/>
            <a:tailEnd/>
          </a:ln>
        </p:spPr>
        <p:txBody>
          <a:bodyPr anchor="ctr"/>
          <a:lstStyle/>
          <a:p>
            <a:r>
              <a:rPr lang="en-US" altLang="ja-JP" sz="1600" dirty="0">
                <a:latin typeface="+mn-ea"/>
                <a:ea typeface="+mn-ea"/>
              </a:rPr>
              <a:t>Project C</a:t>
            </a:r>
            <a:endParaRPr lang="ja-JP" altLang="en-US" sz="1600" dirty="0">
              <a:latin typeface="+mn-ea"/>
              <a:ea typeface="+mn-ea"/>
            </a:endParaRPr>
          </a:p>
        </p:txBody>
      </p:sp>
      <p:sp>
        <p:nvSpPr>
          <p:cNvPr id="29809" name="テキスト ボックス 29808"/>
          <p:cNvSpPr txBox="1"/>
          <p:nvPr/>
        </p:nvSpPr>
        <p:spPr>
          <a:xfrm>
            <a:off x="3434442" y="3432468"/>
            <a:ext cx="543739" cy="523220"/>
          </a:xfrm>
          <a:prstGeom prst="rect">
            <a:avLst/>
          </a:prstGeom>
          <a:noFill/>
        </p:spPr>
        <p:txBody>
          <a:bodyPr wrap="none" rtlCol="0">
            <a:spAutoFit/>
          </a:bodyPr>
          <a:lstStyle/>
          <a:p>
            <a:r>
              <a:rPr lang="en-US" altLang="ja-JP" sz="2800" dirty="0" smtClean="0"/>
              <a:t>…</a:t>
            </a:r>
            <a:endParaRPr kumimoji="1" lang="ja-JP" altLang="en-US" sz="2800" dirty="0"/>
          </a:p>
        </p:txBody>
      </p:sp>
      <p:sp>
        <p:nvSpPr>
          <p:cNvPr id="11271" name="AutoShape 7"/>
          <p:cNvSpPr>
            <a:spLocks noChangeArrowheads="1"/>
          </p:cNvSpPr>
          <p:nvPr/>
        </p:nvSpPr>
        <p:spPr bwMode="auto">
          <a:xfrm>
            <a:off x="803107" y="4855519"/>
            <a:ext cx="2155825" cy="500327"/>
          </a:xfrm>
          <a:prstGeom prst="foldedCorner">
            <a:avLst>
              <a:gd name="adj" fmla="val 12500"/>
            </a:avLst>
          </a:prstGeom>
          <a:solidFill>
            <a:srgbClr val="FFCCFF"/>
          </a:solidFill>
          <a:ln w="9525">
            <a:solidFill>
              <a:schemeClr val="tx1"/>
            </a:solidFill>
            <a:round/>
            <a:headEnd/>
            <a:tailEnd/>
          </a:ln>
          <a:effectLst>
            <a:outerShdw blurRad="63500" dist="107763" dir="2700000" algn="ctr" rotWithShape="0">
              <a:schemeClr val="bg2">
                <a:alpha val="50000"/>
              </a:schemeClr>
            </a:outerShdw>
          </a:effectLst>
        </p:spPr>
        <p:txBody>
          <a:bodyPr anchor="ctr"/>
          <a:lstStyle/>
          <a:p>
            <a:pPr>
              <a:defRPr/>
            </a:pPr>
            <a:r>
              <a:rPr lang="en-US" altLang="ja-JP" sz="1200" dirty="0">
                <a:latin typeface="+mn-ea"/>
                <a:ea typeface="+mn-ea"/>
                <a:cs typeface="Verdana" pitchFamily="34" charset="0"/>
              </a:rPr>
              <a:t>Shared Cloud for Project B and Project C</a:t>
            </a:r>
            <a:endParaRPr lang="ja-JP" altLang="en-US" sz="1200" dirty="0">
              <a:latin typeface="+mn-ea"/>
              <a:ea typeface="+mn-ea"/>
              <a:cs typeface="Verdana" pitchFamily="34" charset="0"/>
            </a:endParaRPr>
          </a:p>
        </p:txBody>
      </p:sp>
      <p:sp>
        <p:nvSpPr>
          <p:cNvPr id="11272" name="AutoShape 8"/>
          <p:cNvSpPr>
            <a:spLocks noChangeArrowheads="1"/>
          </p:cNvSpPr>
          <p:nvPr/>
        </p:nvSpPr>
        <p:spPr bwMode="auto">
          <a:xfrm>
            <a:off x="4127492" y="4841967"/>
            <a:ext cx="2590800" cy="488950"/>
          </a:xfrm>
          <a:prstGeom prst="foldedCorner">
            <a:avLst>
              <a:gd name="adj" fmla="val 12500"/>
            </a:avLst>
          </a:prstGeom>
          <a:solidFill>
            <a:srgbClr val="FFCCFF"/>
          </a:solidFill>
          <a:ln w="9525">
            <a:solidFill>
              <a:schemeClr val="tx1"/>
            </a:solidFill>
            <a:round/>
            <a:headEnd/>
            <a:tailEnd/>
          </a:ln>
          <a:effectLst>
            <a:outerShdw blurRad="63500" dist="107763" dir="2700000" algn="ctr" rotWithShape="0">
              <a:schemeClr val="bg2">
                <a:alpha val="50000"/>
              </a:schemeClr>
            </a:outerShdw>
          </a:effectLst>
        </p:spPr>
        <p:txBody>
          <a:bodyPr anchor="ctr"/>
          <a:lstStyle/>
          <a:p>
            <a:pPr>
              <a:defRPr/>
            </a:pPr>
            <a:r>
              <a:rPr lang="en-US" altLang="ja-JP" sz="1200" dirty="0">
                <a:latin typeface="+mn-ea"/>
                <a:ea typeface="+mn-ea"/>
                <a:cs typeface="Verdana" pitchFamily="34" charset="0"/>
              </a:rPr>
              <a:t>Dedicated Cloud for Project A</a:t>
            </a:r>
            <a:endParaRPr lang="ja-JP" altLang="en-US" sz="1200" dirty="0">
              <a:latin typeface="+mn-ea"/>
              <a:ea typeface="+mn-ea"/>
              <a:cs typeface="Verdana" pitchFamily="34" charset="0"/>
            </a:endParaRPr>
          </a:p>
        </p:txBody>
      </p:sp>
      <p:sp>
        <p:nvSpPr>
          <p:cNvPr id="28692" name="AutoShape 9"/>
          <p:cNvSpPr>
            <a:spLocks noChangeArrowheads="1"/>
          </p:cNvSpPr>
          <p:nvPr/>
        </p:nvSpPr>
        <p:spPr bwMode="auto">
          <a:xfrm>
            <a:off x="6718292" y="4103003"/>
            <a:ext cx="1209332" cy="435768"/>
          </a:xfrm>
          <a:prstGeom prst="wedgeRoundRectCallout">
            <a:avLst>
              <a:gd name="adj1" fmla="val -63352"/>
              <a:gd name="adj2" fmla="val -107870"/>
              <a:gd name="adj3" fmla="val 16667"/>
            </a:avLst>
          </a:prstGeom>
          <a:solidFill>
            <a:srgbClr val="FFFFCC"/>
          </a:solidFill>
          <a:ln w="9525">
            <a:solidFill>
              <a:schemeClr val="tx1"/>
            </a:solidFill>
            <a:miter lim="800000"/>
            <a:headEnd/>
            <a:tailEnd/>
          </a:ln>
        </p:spPr>
        <p:txBody>
          <a:bodyPr anchor="ctr"/>
          <a:lstStyle/>
          <a:p>
            <a:r>
              <a:rPr lang="en-US" altLang="ja-JP" sz="1600" dirty="0">
                <a:latin typeface="+mn-ea"/>
                <a:ea typeface="+mn-ea"/>
              </a:rPr>
              <a:t>Project A</a:t>
            </a:r>
            <a:endParaRPr lang="ja-JP" altLang="en-US" sz="1600" dirty="0">
              <a:latin typeface="+mn-ea"/>
              <a:ea typeface="+mn-ea"/>
            </a:endParaRPr>
          </a:p>
        </p:txBody>
      </p:sp>
      <p:sp>
        <p:nvSpPr>
          <p:cNvPr id="29810" name="右矢印 29809"/>
          <p:cNvSpPr/>
          <p:nvPr/>
        </p:nvSpPr>
        <p:spPr>
          <a:xfrm>
            <a:off x="7068172" y="2267082"/>
            <a:ext cx="528352" cy="285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0" name="右矢印 1419"/>
          <p:cNvSpPr/>
          <p:nvPr/>
        </p:nvSpPr>
        <p:spPr>
          <a:xfrm rot="10800000">
            <a:off x="7084443" y="2679325"/>
            <a:ext cx="528352" cy="285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3"/>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BAAF406-7CBD-4B42-B2DF-3865D7FD9BF9}" type="slidenum">
              <a:rPr lang="ja-JP" altLang="en-US" smtClean="0">
                <a:latin typeface="HGP創英角ｺﾞｼｯｸUB" pitchFamily="50" charset="-128"/>
                <a:ea typeface="HGP創英角ｺﾞｼｯｸUB" pitchFamily="50" charset="-128"/>
              </a:rPr>
              <a:pPr fontAlgn="base">
                <a:spcBef>
                  <a:spcPct val="0"/>
                </a:spcBef>
                <a:spcAft>
                  <a:spcPct val="0"/>
                </a:spcAft>
              </a:pPr>
              <a:t>9</a:t>
            </a:fld>
            <a:endParaRPr lang="ja-JP" altLang="en-US" smtClean="0">
              <a:latin typeface="HGP創英角ｺﾞｼｯｸUB" pitchFamily="50" charset="-128"/>
              <a:ea typeface="HGP創英角ｺﾞｼｯｸUB" pitchFamily="50" charset="-128"/>
            </a:endParaRPr>
          </a:p>
        </p:txBody>
      </p:sp>
      <p:pic>
        <p:nvPicPr>
          <p:cNvPr id="31747" name="Picture 4" descr="server4"/>
          <p:cNvPicPr>
            <a:picLocks noChangeAspect="1" noChangeArrowheads="1"/>
          </p:cNvPicPr>
          <p:nvPr/>
        </p:nvPicPr>
        <p:blipFill>
          <a:blip r:embed="rId3" cstate="print"/>
          <a:srcRect/>
          <a:stretch>
            <a:fillRect/>
          </a:stretch>
        </p:blipFill>
        <p:spPr bwMode="auto">
          <a:xfrm>
            <a:off x="430213" y="1566863"/>
            <a:ext cx="5832475" cy="4479925"/>
          </a:xfrm>
          <a:prstGeom prst="rect">
            <a:avLst/>
          </a:prstGeom>
          <a:noFill/>
          <a:ln w="9525">
            <a:noFill/>
            <a:miter lim="800000"/>
            <a:headEnd/>
            <a:tailEnd/>
          </a:ln>
        </p:spPr>
      </p:pic>
      <p:sp>
        <p:nvSpPr>
          <p:cNvPr id="31748" name="正方形/長方形 4"/>
          <p:cNvSpPr>
            <a:spLocks noChangeArrowheads="1"/>
          </p:cNvSpPr>
          <p:nvPr/>
        </p:nvSpPr>
        <p:spPr bwMode="auto">
          <a:xfrm>
            <a:off x="1763713" y="1214438"/>
            <a:ext cx="5084762" cy="369887"/>
          </a:xfrm>
          <a:prstGeom prst="rect">
            <a:avLst/>
          </a:prstGeom>
          <a:noFill/>
          <a:ln w="9525">
            <a:noFill/>
            <a:miter lim="800000"/>
            <a:headEnd/>
            <a:tailEnd/>
          </a:ln>
        </p:spPr>
        <p:txBody>
          <a:bodyPr wrap="none">
            <a:spAutoFit/>
          </a:bodyPr>
          <a:lstStyle/>
          <a:p>
            <a:r>
              <a:rPr lang="en-US" altLang="ja-JP">
                <a:latin typeface="HGP創英角ｺﾞｼｯｸUB" pitchFamily="50" charset="-128"/>
                <a:ea typeface="HGP創英角ｺﾞｼｯｸUB" pitchFamily="50" charset="-128"/>
              </a:rPr>
              <a:t>200 nodes x 8 cores = 1,600 Virtual Machines </a:t>
            </a:r>
          </a:p>
        </p:txBody>
      </p:sp>
      <p:sp>
        <p:nvSpPr>
          <p:cNvPr id="31749" name="Text Box 6"/>
          <p:cNvSpPr txBox="1">
            <a:spLocks noChangeArrowheads="1"/>
          </p:cNvSpPr>
          <p:nvPr/>
        </p:nvSpPr>
        <p:spPr bwMode="auto">
          <a:xfrm>
            <a:off x="6227763" y="6021388"/>
            <a:ext cx="2895600" cy="304800"/>
          </a:xfrm>
          <a:prstGeom prst="rect">
            <a:avLst/>
          </a:prstGeom>
          <a:noFill/>
          <a:ln w="9525">
            <a:noFill/>
            <a:miter lim="800000"/>
            <a:headEnd/>
            <a:tailEnd/>
          </a:ln>
        </p:spPr>
        <p:txBody>
          <a:bodyPr wrap="none">
            <a:spAutoFit/>
          </a:bodyPr>
          <a:lstStyle/>
          <a:p>
            <a:r>
              <a:rPr lang="ja-JP" altLang="en-US" sz="1400">
                <a:latin typeface="HGP創英角ｺﾞｼｯｸUB" pitchFamily="50" charset="-128"/>
                <a:ea typeface="HGP創英角ｺﾞｼｯｸUB" pitchFamily="50" charset="-128"/>
              </a:rPr>
              <a:t>国立情報学研究所 千葉分館に設置</a:t>
            </a:r>
          </a:p>
        </p:txBody>
      </p:sp>
      <p:sp>
        <p:nvSpPr>
          <p:cNvPr id="31750" name="正方形/長方形 3"/>
          <p:cNvSpPr>
            <a:spLocks noChangeArrowheads="1"/>
          </p:cNvSpPr>
          <p:nvPr/>
        </p:nvSpPr>
        <p:spPr bwMode="auto">
          <a:xfrm>
            <a:off x="6235700" y="3449638"/>
            <a:ext cx="3028393" cy="307777"/>
          </a:xfrm>
          <a:prstGeom prst="rect">
            <a:avLst/>
          </a:prstGeom>
          <a:noFill/>
          <a:ln w="9525">
            <a:noFill/>
            <a:miter lim="800000"/>
            <a:headEnd/>
            <a:tailEnd/>
          </a:ln>
        </p:spPr>
        <p:txBody>
          <a:bodyPr wrap="none">
            <a:spAutoFit/>
          </a:bodyPr>
          <a:lstStyle/>
          <a:p>
            <a:r>
              <a:rPr lang="en-US" altLang="ja-JP" sz="1400" dirty="0">
                <a:latin typeface="HGP創英角ｺﾞｼｯｸUB" pitchFamily="50" charset="-128"/>
                <a:ea typeface="HGP創英角ｺﾞｼｯｸUB" pitchFamily="50" charset="-128"/>
              </a:rPr>
              <a:t>Xeon E5530 (2.40GHz) </a:t>
            </a:r>
            <a:r>
              <a:rPr lang="ja-JP" altLang="ja-JP" sz="1400" dirty="0">
                <a:latin typeface="HGP創英角ｺﾞｼｯｸUB" pitchFamily="50" charset="-128"/>
                <a:ea typeface="HGP創英角ｺﾞｼｯｸUB" pitchFamily="50" charset="-128"/>
              </a:rPr>
              <a:t>×</a:t>
            </a:r>
            <a:r>
              <a:rPr lang="en-US" altLang="ja-JP" sz="1400" dirty="0">
                <a:latin typeface="HGP創英角ｺﾞｼｯｸUB" pitchFamily="50" charset="-128"/>
                <a:ea typeface="HGP創英角ｺﾞｼｯｸUB" pitchFamily="50" charset="-128"/>
              </a:rPr>
              <a:t>2, 32GB</a:t>
            </a:r>
            <a:endParaRPr lang="ja-JP" altLang="en-US" sz="1400" dirty="0">
              <a:latin typeface="HGP創英角ｺﾞｼｯｸUB" pitchFamily="50" charset="-128"/>
              <a:ea typeface="HGP創英角ｺﾞｼｯｸUB" pitchFamily="50" charset="-128"/>
            </a:endParaRPr>
          </a:p>
        </p:txBody>
      </p:sp>
      <p:sp>
        <p:nvSpPr>
          <p:cNvPr id="31751" name="正方形/長方形 5"/>
          <p:cNvSpPr>
            <a:spLocks noChangeArrowheads="1"/>
          </p:cNvSpPr>
          <p:nvPr/>
        </p:nvSpPr>
        <p:spPr bwMode="auto">
          <a:xfrm>
            <a:off x="6394450" y="3063875"/>
            <a:ext cx="2622834" cy="369332"/>
          </a:xfrm>
          <a:prstGeom prst="rect">
            <a:avLst/>
          </a:prstGeom>
          <a:noFill/>
          <a:ln w="9525">
            <a:noFill/>
            <a:miter lim="800000"/>
            <a:headEnd/>
            <a:tailEnd/>
          </a:ln>
        </p:spPr>
        <p:txBody>
          <a:bodyPr wrap="none">
            <a:spAutoFit/>
          </a:bodyPr>
          <a:lstStyle/>
          <a:p>
            <a:r>
              <a:rPr lang="en-US" altLang="ja-JP" dirty="0">
                <a:latin typeface="HGP創英角ｺﾞｼｯｸUB" pitchFamily="50" charset="-128"/>
                <a:ea typeface="HGP創英角ｺﾞｼｯｸUB" pitchFamily="50" charset="-128"/>
              </a:rPr>
              <a:t>Dell</a:t>
            </a:r>
            <a:r>
              <a:rPr lang="ja-JP" altLang="ja-JP" dirty="0">
                <a:latin typeface="HGP創英角ｺﾞｼｯｸUB" pitchFamily="50" charset="-128"/>
                <a:ea typeface="HGP創英角ｺﾞｼｯｸUB" pitchFamily="50" charset="-128"/>
              </a:rPr>
              <a:t>社</a:t>
            </a:r>
            <a:r>
              <a:rPr lang="en-US" altLang="ja-JP" dirty="0">
                <a:latin typeface="HGP創英角ｺﾞｼｯｸUB" pitchFamily="50" charset="-128"/>
                <a:ea typeface="HGP創英角ｺﾞｼｯｸUB" pitchFamily="50" charset="-128"/>
              </a:rPr>
              <a:t> </a:t>
            </a:r>
            <a:r>
              <a:rPr lang="en-US" altLang="ja-JP" dirty="0" err="1">
                <a:latin typeface="HGP創英角ｺﾞｼｯｸUB" pitchFamily="50" charset="-128"/>
                <a:ea typeface="HGP創英角ｺﾞｼｯｸUB" pitchFamily="50" charset="-128"/>
              </a:rPr>
              <a:t>PowerEdge</a:t>
            </a:r>
            <a:r>
              <a:rPr lang="en-US" altLang="ja-JP" dirty="0">
                <a:latin typeface="HGP創英角ｺﾞｼｯｸUB" pitchFamily="50" charset="-128"/>
                <a:ea typeface="HGP創英角ｺﾞｼｯｸUB" pitchFamily="50" charset="-128"/>
              </a:rPr>
              <a:t> R710</a:t>
            </a:r>
            <a:endParaRPr lang="ja-JP" altLang="en-US" dirty="0">
              <a:latin typeface="HGP創英角ｺﾞｼｯｸUB" pitchFamily="50" charset="-128"/>
              <a:ea typeface="HGP創英角ｺﾞｼｯｸUB" pitchFamily="50" charset="-128"/>
            </a:endParaRPr>
          </a:p>
        </p:txBody>
      </p:sp>
      <p:pic>
        <p:nvPicPr>
          <p:cNvPr id="10" name="Picture 6" descr="H:\home\nobukazu\share\My Dropbox\dat\201007\NII-karuizawa-camp\DELL-PowerEdge-R710.jpg"/>
          <p:cNvPicPr>
            <a:picLocks noChangeAspect="1" noChangeArrowheads="1"/>
          </p:cNvPicPr>
          <p:nvPr/>
        </p:nvPicPr>
        <p:blipFill>
          <a:blip r:embed="rId4" cstate="print"/>
          <a:srcRect/>
          <a:stretch>
            <a:fillRect/>
          </a:stretch>
        </p:blipFill>
        <p:spPr bwMode="auto">
          <a:xfrm>
            <a:off x="6149975" y="2114550"/>
            <a:ext cx="2500313" cy="777875"/>
          </a:xfrm>
          <a:prstGeom prst="rect">
            <a:avLst/>
          </a:prstGeom>
          <a:ln>
            <a:noFill/>
          </a:ln>
          <a:effectLst>
            <a:outerShdw blurRad="292100" dist="139700" dir="2700000" algn="tl" rotWithShape="0">
              <a:srgbClr val="333333">
                <a:alpha val="65000"/>
              </a:srgbClr>
            </a:outerShdw>
          </a:effectLst>
          <a:extLst>
            <a:ext uri="{909E8E84-426E-40DD-AFC4-6F175D3DCCD1}"/>
          </a:extLst>
        </p:spPr>
      </p:pic>
      <p:cxnSp>
        <p:nvCxnSpPr>
          <p:cNvPr id="11" name="直線コネクタ 10"/>
          <p:cNvCxnSpPr/>
          <p:nvPr/>
        </p:nvCxnSpPr>
        <p:spPr>
          <a:xfrm flipV="1">
            <a:off x="5745163" y="2503488"/>
            <a:ext cx="404812" cy="496887"/>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sp>
        <p:nvSpPr>
          <p:cNvPr id="12" name="正方形/長方形 11"/>
          <p:cNvSpPr/>
          <p:nvPr/>
        </p:nvSpPr>
        <p:spPr>
          <a:xfrm>
            <a:off x="6149975" y="2114550"/>
            <a:ext cx="2500313" cy="777875"/>
          </a:xfrm>
          <a:prstGeom prst="rect">
            <a:avLst/>
          </a:prstGeom>
          <a:no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ja-JP" altLang="en-US">
              <a:latin typeface="HGP創英角ｺﾞｼｯｸUB" pitchFamily="50" charset="-128"/>
              <a:ea typeface="HGP創英角ｺﾞｼｯｸUB" pitchFamily="50" charset="-128"/>
            </a:endParaRPr>
          </a:p>
        </p:txBody>
      </p:sp>
      <p:sp>
        <p:nvSpPr>
          <p:cNvPr id="13" name="タイトル 7"/>
          <p:cNvSpPr>
            <a:spLocks noGrp="1"/>
          </p:cNvSpPr>
          <p:nvPr>
            <p:ph type="title"/>
          </p:nvPr>
        </p:nvSpPr>
        <p:spPr>
          <a:xfrm>
            <a:off x="457200" y="214313"/>
            <a:ext cx="8229600" cy="582612"/>
          </a:xfrm>
        </p:spPr>
        <p:txBody>
          <a:bodyPr rtlCol="0">
            <a:normAutofit fontScale="90000"/>
          </a:bodyPr>
          <a:lstStyle/>
          <a:p>
            <a:pPr eaLnBrk="1" fontAlgn="auto" hangingPunct="1">
              <a:spcAft>
                <a:spcPts val="0"/>
              </a:spcAft>
              <a:defRPr/>
            </a:pPr>
            <a:r>
              <a:rPr lang="en-US" altLang="ja-JP" dirty="0" smtClean="0">
                <a:latin typeface="HGP創英角ｺﾞｼｯｸUB" pitchFamily="50" charset="-128"/>
                <a:ea typeface="HGP創英角ｺﾞｼｯｸUB" pitchFamily="50" charset="-128"/>
              </a:rPr>
              <a:t>edubase Cloud</a:t>
            </a:r>
            <a:r>
              <a:rPr lang="ja-JP" altLang="en-US" dirty="0" smtClean="0">
                <a:latin typeface="HGP創英角ｺﾞｼｯｸUB" pitchFamily="50" charset="-128"/>
                <a:ea typeface="HGP創英角ｺﾞｼｯｸUB" pitchFamily="50" charset="-128"/>
              </a:rPr>
              <a:t> の外観</a:t>
            </a:r>
            <a:endParaRPr lang="ja-JP" altLang="en-US" dirty="0">
              <a:latin typeface="HGP創英角ｺﾞｼｯｸUB" pitchFamily="50" charset="-128"/>
              <a:ea typeface="HGP創英角ｺﾞｼｯｸUB" pitchFamily="50" charset="-128"/>
            </a:endParaRPr>
          </a:p>
        </p:txBody>
      </p:sp>
    </p:spTree>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デザート">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21779</TotalTime>
  <Words>2252</Words>
  <Application>Microsoft Office PowerPoint</Application>
  <PresentationFormat>画面に合わせる (4:3)</PresentationFormat>
  <Paragraphs>829</Paragraphs>
  <Slides>46</Slides>
  <Notes>46</Notes>
  <HiddenSlides>0</HiddenSlides>
  <MMClips>0</MMClips>
  <ScaleCrop>false</ScaleCrop>
  <HeadingPairs>
    <vt:vector size="4" baseType="variant">
      <vt:variant>
        <vt:lpstr>テーマ</vt:lpstr>
      </vt:variant>
      <vt:variant>
        <vt:i4>1</vt:i4>
      </vt:variant>
      <vt:variant>
        <vt:lpstr>スライド タイトル</vt:lpstr>
      </vt:variant>
      <vt:variant>
        <vt:i4>46</vt:i4>
      </vt:variant>
    </vt:vector>
  </HeadingPairs>
  <TitlesOfParts>
    <vt:vector size="47" baseType="lpstr">
      <vt:lpstr>Office テーマ</vt:lpstr>
      <vt:lpstr>オープンクラウドをベースとした 実践的アカデミッククラウドの構築とその活用事例</vt:lpstr>
      <vt:lpstr>はじめに</vt:lpstr>
      <vt:lpstr>自己紹介</vt:lpstr>
      <vt:lpstr>国立情報学研究所 について</vt:lpstr>
      <vt:lpstr>教育クラウド・研究クラウドの開発と運用</vt:lpstr>
      <vt:lpstr>1. 教育クラウド   </vt:lpstr>
      <vt:lpstr>edubase Cloudとは</vt:lpstr>
      <vt:lpstr>edubase Cloudの構成</vt:lpstr>
      <vt:lpstr>edubase Cloud の外観</vt:lpstr>
      <vt:lpstr>教育クラウドのアーキテクチャ</vt:lpstr>
      <vt:lpstr>活用事例（PBL）</vt:lpstr>
      <vt:lpstr>活用事例（講義）</vt:lpstr>
      <vt:lpstr>活用事例　（共同実験）</vt:lpstr>
      <vt:lpstr>トップエスイー　クラウドコース</vt:lpstr>
      <vt:lpstr>クラウド基盤構築演習</vt:lpstr>
      <vt:lpstr>クラウド実践演習</vt:lpstr>
      <vt:lpstr>実践的情報教育での利用</vt:lpstr>
      <vt:lpstr>教育クラウド　デモンストレーション</vt:lpstr>
      <vt:lpstr>教育クラウド デモンストレーション</vt:lpstr>
      <vt:lpstr>教育クラウド デモンストレーション</vt:lpstr>
      <vt:lpstr>教育クラウド デモンストレーション</vt:lpstr>
      <vt:lpstr>2. 研究クラウド　</vt:lpstr>
      <vt:lpstr>研究クラウド構築の背景</vt:lpstr>
      <vt:lpstr>研究環境の現状</vt:lpstr>
      <vt:lpstr>研究環境構築時の課題</vt:lpstr>
      <vt:lpstr>Cluster as a Service(CaaS) の導入</vt:lpstr>
      <vt:lpstr>CaaSの原理</vt:lpstr>
      <vt:lpstr>CaaSの実装例 - dodai</vt:lpstr>
      <vt:lpstr>研究クラウド - gunnii+tinii</vt:lpstr>
      <vt:lpstr>研究クラウドの特徴</vt:lpstr>
      <vt:lpstr>研究クラウド利用例</vt:lpstr>
      <vt:lpstr>研究クラウドのアーキテクチャ</vt:lpstr>
      <vt:lpstr>スライド 33</vt:lpstr>
      <vt:lpstr>3. インタークラウド基盤 </vt:lpstr>
      <vt:lpstr>アカデミックコミュニティクラウド</vt:lpstr>
      <vt:lpstr>アカデミックコミュニティクラウドの現状</vt:lpstr>
      <vt:lpstr>オンデマンドクラウド構築でクラウド連携</vt:lpstr>
      <vt:lpstr>インタークラウド基盤</vt:lpstr>
      <vt:lpstr>広域分散オブジェクトストレージ</vt:lpstr>
      <vt:lpstr>全体アーキテクチャ</vt:lpstr>
      <vt:lpstr>インタークラウド基盤のアーキテクチャ</vt:lpstr>
      <vt:lpstr>次期SINETではクラウド基盤と超高速接続</vt:lpstr>
      <vt:lpstr>おわりに</vt:lpstr>
      <vt:lpstr>実は…</vt:lpstr>
      <vt:lpstr>リンク情報</vt:lpstr>
      <vt:lpstr>詳細は， 「アカデミッククラウド調査報告書2012」 発行：株式会社インプレスR&amp;D 発売：株式会社インプレスコミュニケーションズ http://r.impressrd.jp/iil/academic_cloud2012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予備審査プレゼン</dc:title>
  <dc:creator>yoko</dc:creator>
  <cp:lastModifiedBy>yoko</cp:lastModifiedBy>
  <cp:revision>674</cp:revision>
  <dcterms:created xsi:type="dcterms:W3CDTF">2010-05-06T06:02:17Z</dcterms:created>
  <dcterms:modified xsi:type="dcterms:W3CDTF">2013-07-01T07:22:46Z</dcterms:modified>
</cp:coreProperties>
</file>